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創英角ｺﾞｼｯｸUB" panose="020B0900000000000000" pitchFamily="50" charset="-128"/>
      <p:regular r:id="rId23"/>
    </p:embeddedFont>
    <p:embeddedFont>
      <p:font typeface="Calibri" panose="020F0502020204030204" pitchFamily="34" charset="0"/>
      <p:regular r:id="rId24"/>
      <p:bold r:id="rId25"/>
      <p:italic r:id="rId26"/>
      <p:boldItalic r:id="rId27"/>
    </p:embeddedFont>
    <p:embeddedFont>
      <p:font typeface="HGPｺﾞｼｯｸE"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varScale="1">
        <p:scale>
          <a:sx n="87" d="100"/>
          <a:sy n="87" d="100"/>
        </p:scale>
        <p:origin x="1018" y="77"/>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2017/2/28</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2017/2/28</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2017/2/28</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2017/2/28</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2016-2017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altLang="ja-JP" sz="600" dirty="0" smtClean="0">
                <a:latin typeface="Arial"/>
                <a:cs typeface="Arial"/>
              </a:rPr>
              <a:t>Copyright © 2016-2017 NTT DATA </a:t>
            </a:r>
            <a:r>
              <a:rPr lang="en-US" altLang="ja-JP" sz="600" baseline="0" dirty="0" smtClean="0">
                <a:latin typeface="Arial"/>
                <a:cs typeface="Arial"/>
              </a:rPr>
              <a:t>Corporation</a:t>
            </a:r>
            <a:endParaRPr lang="en-US" altLang="ja-JP"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2016-2017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2016-2017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2016-2017 NTT DATA Corporation</a:t>
            </a: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2016-2017 NTT DATA Corporation</a:t>
            </a: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2016-2017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2016-2017 NTT DATA Corporation</a:t>
            </a: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2016-2017 NTT DATA Corporation</a:t>
            </a: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a:t>
            </a:r>
            <a:r>
              <a:rPr lang="en-US" sz="600" dirty="0" smtClean="0">
                <a:latin typeface="Arial"/>
                <a:cs typeface="Arial"/>
              </a:rPr>
              <a:t>2016-2017 </a:t>
            </a:r>
            <a:r>
              <a:rPr lang="en-US" sz="600" dirty="0" smtClean="0">
                <a:latin typeface="Arial"/>
                <a:cs typeface="Arial"/>
              </a:rPr>
              <a:t>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3.6.2</a:t>
            </a:r>
            <a:r>
              <a:rPr lang="ja-JP" altLang="en-US" dirty="0"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     &lt;</a:t>
            </a:r>
            <a:r>
              <a:rPr kumimoji="1" lang="en-US" altLang="ja-JP" sz="1100" dirty="0" smtClean="0">
                <a:latin typeface="Courier New" panose="02070309020205020404" pitchFamily="49" charset="0"/>
                <a:ea typeface="ＭＳ Ｐゴシック" charset="-128"/>
                <a:cs typeface="Courier New" panose="02070309020205020404" pitchFamily="49" charset="0"/>
              </a:rPr>
              <a: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440745"/>
            <a:ext cx="4170643" cy="33006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FileFormat</a:t>
            </a:r>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public class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SampleFileLineObject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columnIndex = 0,</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=”yyyy/MM/dd”)</a:t>
            </a:r>
          </a:p>
          <a:p>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private Date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hiduke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1,</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r>
              <a:rPr lang="en-US" altLang="ja-JP" sz="1050" dirty="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StringConverterToUpperCase.class</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String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shopId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2,</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BigDecimal</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uriage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p:txBody>
      </p:sp>
      <p:sp>
        <p:nvSpPr>
          <p:cNvPr id="16" name="Text Box 6"/>
          <p:cNvSpPr txBox="1">
            <a:spLocks noChangeArrowheads="1"/>
          </p:cNvSpPr>
          <p:nvPr/>
        </p:nvSpPr>
        <p:spPr bwMode="auto">
          <a:xfrm>
            <a:off x="4808984" y="630212"/>
            <a:ext cx="4966122" cy="5053612"/>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FileQueryDAO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endParaRPr lang="en-US" altLang="ja-JP" sz="1000" dirty="0">
              <a:latin typeface="Courier New" pitchFamily="49" charset="0"/>
              <a:cs typeface="Courier New" pitchFamily="49" charset="0"/>
            </a:endParaRPr>
          </a:p>
          <a:p>
            <a:r>
              <a:rPr kumimoji="1" lang="en-US" altLang="ja-JP" sz="1000" dirty="0">
                <a:latin typeface="Courier New" pitchFamily="49" charset="0"/>
                <a:ea typeface="ＭＳ Ｐゴシック" charset="-128"/>
                <a:cs typeface="Courier New" pitchFamily="49" charset="0"/>
              </a:rPr>
              <a:t> </a:t>
            </a:r>
            <a:r>
              <a:rPr kumimoji="1" lang="en-US" altLang="ja-JP" sz="1000" dirty="0" smtClean="0">
                <a:latin typeface="Courier New" pitchFamily="49" charset="0"/>
                <a:ea typeface="ＭＳ Ｐゴシック" charset="-128"/>
                <a:cs typeface="Courier New" pitchFamily="49" charset="0"/>
              </a:rPr>
              <a:t> </a:t>
            </a:r>
            <a:r>
              <a:rPr kumimoji="1" lang="en-US" altLang="ja-JP" sz="1000" b="0" dirty="0" smtClean="0">
                <a:latin typeface="Courier New" pitchFamily="49" charset="0"/>
                <a:ea typeface="ＭＳ Ｐゴシック" charset="-128"/>
                <a:cs typeface="Courier New" pitchFamily="49" charset="0"/>
              </a:rPr>
              <a:t>public int execute(BLogicParam </a:t>
            </a:r>
            <a:r>
              <a:rPr kumimoji="1" lang="en-US" altLang="ja-JP" sz="1000" b="0" dirty="0" err="1" smtClean="0">
                <a:latin typeface="Courier New" pitchFamily="49" charset="0"/>
                <a:ea typeface="ＭＳ Ｐゴシック" charset="-128"/>
                <a:cs typeface="Courier New" pitchFamily="49" charset="0"/>
              </a:rPr>
              <a:t>param</a:t>
            </a:r>
            <a:r>
              <a:rPr kumimoji="1" lang="en-US" altLang="ja-JP" sz="1000" b="0" dirty="0" smtClean="0">
                <a:latin typeface="Courier New" pitchFamily="49" charset="0"/>
                <a:ea typeface="ＭＳ Ｐゴシック" charset="-128"/>
                <a:cs typeface="Courier New" pitchFamily="49" charset="0"/>
              </a:rPr>
              <a:t>) {</a:t>
            </a:r>
          </a:p>
          <a:p>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en-US" sz="1000" dirty="0" smtClean="0">
                <a:latin typeface="Tahoma" pitchFamily="34" charset="0"/>
                <a:ea typeface="ＭＳ Ｐゴシック" charset="-128"/>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a:t>
            </a:r>
            <a:r>
              <a:rPr kumimoji="1" lang="ja-JP" altLang="ja-JP" sz="1000" b="0" dirty="0" smtClean="0">
                <a:latin typeface="Courier New" panose="02070309020205020404" pitchFamily="49" charset="0"/>
                <a:ea typeface="ＭＳ Ｐゴシック" charset="-128"/>
                <a:cs typeface="Courier New" panose="02070309020205020404" pitchFamily="49" charset="0"/>
              </a:rPr>
              <a:t>csv</a:t>
            </a:r>
            <a:r>
              <a:rPr kumimoji="1" lang="en-US"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try {</a:t>
            </a:r>
          </a:p>
          <a:p>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while</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en-US" altLang="ja-JP" sz="1000" dirty="0">
              <a:latin typeface="Tahoma" pitchFamily="34" charset="0"/>
              <a:ea typeface="ＭＳ Ｐゴシック" charset="-128"/>
            </a:endParaRPr>
          </a:p>
          <a:p>
            <a:r>
              <a:rPr kumimoji="1" lang="en-US" altLang="ja-JP" sz="1000" b="0" dirty="0">
                <a:latin typeface="Tahoma" pitchFamily="34" charset="0"/>
                <a:ea typeface="ＭＳ Ｐゴシック" charset="-128"/>
                <a:cs typeface="Courier New" panose="02070309020205020404" pitchFamily="49" charset="0"/>
              </a:rPr>
              <a:t> </a:t>
            </a:r>
            <a:r>
              <a:rPr kumimoji="1" lang="en-US" altLang="ja-JP" sz="1000" b="0" dirty="0" smtClean="0">
                <a:latin typeface="Tahoma" pitchFamily="34"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finally {</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en-US"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Tahoma" pitchFamily="34" charset="0"/>
                <a:ea typeface="ＭＳ Ｐゴシック" charset="-128"/>
              </a:rPr>
              <a:t>         </a:t>
            </a:r>
            <a:r>
              <a:rPr kumimoji="1" lang="ja-JP" altLang="ja-JP" sz="1000" b="0" dirty="0" err="1" smtClean="0">
                <a:latin typeface="Tahoma" pitchFamily="34" charset="0"/>
                <a:ea typeface="ＭＳ Ｐゴシック" charset="-128"/>
              </a:rPr>
              <a:t>.</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dirty="0">
              <a:latin typeface="Courier New" panose="02070309020205020404" pitchFamily="49" charset="0"/>
              <a:ea typeface="ＭＳ Ｐゴシック" charset="-128"/>
              <a:cs typeface="Courier New" panose="02070309020205020404" pitchFamily="49" charset="0"/>
            </a:endParaRPr>
          </a:p>
        </p:txBody>
      </p:sp>
      <p:sp>
        <p:nvSpPr>
          <p:cNvPr id="22" name="Text Box 140"/>
          <p:cNvSpPr txBox="1">
            <a:spLocks noChangeArrowheads="1"/>
          </p:cNvSpPr>
          <p:nvPr/>
        </p:nvSpPr>
        <p:spPr bwMode="auto">
          <a:xfrm>
            <a:off x="4005320"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2006/07/01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shop01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1,000,000</a:t>
            </a:r>
            <a:r>
              <a:rPr kumimoji="1" lang="en-US" altLang="ja-JP" sz="1000" dirty="0" smtClean="0">
                <a:latin typeface="Tahoma" pitchFamily="34" charset="0"/>
                <a:ea typeface="ＭＳ Ｐゴシック" charset="-128"/>
              </a:rPr>
              <a:t>"</a:t>
            </a:r>
            <a:endParaRPr kumimoji="1" lang="en-US" altLang="ja-JP" sz="1000" b="0" dirty="0">
              <a:latin typeface="Tahoma" pitchFamily="34" charset="0"/>
              <a:ea typeface="ＭＳ Ｐゴシック" charset="-128"/>
            </a:endParaRPr>
          </a:p>
        </p:txBody>
      </p:sp>
      <p:sp>
        <p:nvSpPr>
          <p:cNvPr id="23" name="Rectangle 143"/>
          <p:cNvSpPr>
            <a:spLocks noChangeArrowheads="1"/>
          </p:cNvSpPr>
          <p:nvPr/>
        </p:nvSpPr>
        <p:spPr bwMode="auto">
          <a:xfrm>
            <a:off x="200472" y="3255282"/>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701625" y="544852"/>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3901101"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605144" y="1388269"/>
            <a:ext cx="2134262" cy="527050"/>
          </a:xfrm>
          <a:prstGeom prst="wedgeRoundRectCallout">
            <a:avLst>
              <a:gd name="adj1" fmla="val 72172"/>
              <a:gd name="adj2" fmla="val 56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605144" y="2108432"/>
            <a:ext cx="2134262" cy="527050"/>
          </a:xfrm>
          <a:prstGeom prst="wedgeRoundRectCallout">
            <a:avLst>
              <a:gd name="adj1" fmla="val 79592"/>
              <a:gd name="adj2" fmla="val 6754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605144" y="2858610"/>
            <a:ext cx="2134262" cy="527050"/>
          </a:xfrm>
          <a:prstGeom prst="wedgeRoundRectCallout">
            <a:avLst>
              <a:gd name="adj1" fmla="val 95106"/>
              <a:gd name="adj2" fmla="val 5358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7640844" y="5156773"/>
            <a:ext cx="2134262" cy="616065"/>
          </a:xfrm>
          <a:prstGeom prst="wedgeRoundRectCallout">
            <a:avLst>
              <a:gd name="adj1" fmla="val -42452"/>
              <a:gd name="adj2" fmla="val -1550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4"/>
            <a:ext cx="8928992" cy="3904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3.6.2</a:t>
            </a:r>
            <a:r>
              <a:rPr kumimoji="1" lang="ja-JP" altLang="en-US" dirty="0" smtClean="0"/>
              <a:t>アーキテクチャ</a:t>
            </a:r>
            <a:r>
              <a:rPr kumimoji="1" lang="ja-JP" altLang="en-US" dirty="0" smtClean="0"/>
              <a:t>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92" name="Visio" r:id="rId3" imgW="1028666" imgH="1219320" progId="Visio.Drawing.11">
                  <p:embed/>
                </p:oleObj>
              </mc:Choice>
              <mc:Fallback>
                <p:oleObj name="Visio" r:id="rId3" imgW="1028666" imgH="1219320" progId="Visio.Drawing.11">
                  <p:embed/>
                  <p:pic>
                    <p:nvPicPr>
                      <p:cNvPr id="0" name=""/>
                      <p:cNvPicPr>
                        <a:picLocks noChangeAspect="1" noChangeArrowheads="1"/>
                      </p:cNvPicPr>
                      <p:nvPr/>
                    </p:nvPicPr>
                    <p:blipFill>
                      <a:blip r:embed="rId4"/>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④空き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752722" y="2410837"/>
            <a:ext cx="246907" cy="2178153"/>
          </a:xfrm>
          <a:prstGeom prst="bentUpArrow">
            <a:avLst>
              <a:gd name="adj1" fmla="val 25000"/>
              <a:gd name="adj2" fmla="val 27957"/>
              <a:gd name="adj3"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21567" cy="2743415"/>
          </a:xfrm>
          <a:prstGeom prst="upArrow">
            <a:avLst>
              <a:gd name="adj1" fmla="val 50000"/>
              <a:gd name="adj2" fmla="val 10379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950344" y="3072134"/>
            <a:ext cx="900641" cy="409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5"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68"/>
          <p:cNvSpPr>
            <a:spLocks noChangeArrowheads="1"/>
          </p:cNvSpPr>
          <p:nvPr/>
        </p:nvSpPr>
        <p:spPr bwMode="auto">
          <a:xfrm>
            <a:off x="6469096" y="3408076"/>
            <a:ext cx="182582" cy="1895448"/>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96"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401" name="AutoShape 68"/>
          <p:cNvSpPr>
            <a:spLocks noChangeArrowheads="1"/>
          </p:cNvSpPr>
          <p:nvPr/>
        </p:nvSpPr>
        <p:spPr bwMode="auto">
          <a:xfrm>
            <a:off x="6810418" y="3394418"/>
            <a:ext cx="148032" cy="897456"/>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①非同期バッチデーモンはシステム起動時にプロセスを立ち上げておく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668437" y="3602446"/>
            <a:ext cx="816109" cy="215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
        <p:nvSpPr>
          <p:cNvPr id="52" name="Line 73"/>
          <p:cNvSpPr>
            <a:spLocks noChangeShapeType="1"/>
          </p:cNvSpPr>
          <p:nvPr/>
        </p:nvSpPr>
        <p:spPr bwMode="auto">
          <a:xfrm flipV="1">
            <a:off x="6925511" y="3857319"/>
            <a:ext cx="709899" cy="187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1139</TotalTime>
  <Words>2487</Words>
  <Application>Microsoft Office PowerPoint</Application>
  <PresentationFormat>A4 210 x 297 mm</PresentationFormat>
  <Paragraphs>555</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Tahoma</vt:lpstr>
      <vt:lpstr>ＭＳ 明朝</vt:lpstr>
      <vt:lpstr>ＭＳ Ｐ明朝</vt:lpstr>
      <vt:lpstr>ＭＳ ゴシック</vt:lpstr>
      <vt:lpstr>Wingdings</vt:lpstr>
      <vt:lpstr>HGP創英角ｺﾞｼｯｸUB</vt:lpstr>
      <vt:lpstr>ＭＳ Ｐゴシック</vt:lpstr>
      <vt:lpstr>HGP創英角ｺﾞｼｯｸUB 本文</vt:lpstr>
      <vt:lpstr>Calibri</vt:lpstr>
      <vt:lpstr>HGPｺﾞｼｯｸE</vt:lpstr>
      <vt:lpstr>Times New Roman</vt:lpstr>
      <vt:lpstr>Arial</vt:lpstr>
      <vt:lpstr>Courier New</vt:lpstr>
      <vt:lpstr>プレゼンテーションテンプレート</vt:lpstr>
      <vt:lpstr>Visio</vt:lpstr>
      <vt:lpstr>TERASOLUNA Batch Framework for Java Version 3.6.2 説明資料</vt:lpstr>
      <vt:lpstr>TERAバッチ3.6.2アーキテクチャのコンセプト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Naohiro Nakamura</cp:lastModifiedBy>
  <cp:revision>187</cp:revision>
  <cp:lastPrinted>2011-11-22T23:58:23Z</cp:lastPrinted>
  <dcterms:created xsi:type="dcterms:W3CDTF">2012-03-23T07:39:41Z</dcterms:created>
  <dcterms:modified xsi:type="dcterms:W3CDTF">2017-02-28T08:13:20Z</dcterms:modified>
</cp:coreProperties>
</file>