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71" r:id="rId5"/>
    <p:sldId id="272" r:id="rId6"/>
    <p:sldId id="273" r:id="rId7"/>
    <p:sldId id="277" r:id="rId8"/>
    <p:sldId id="289" r:id="rId9"/>
    <p:sldId id="278" r:id="rId10"/>
    <p:sldId id="279" r:id="rId11"/>
    <p:sldId id="281" r:id="rId12"/>
    <p:sldId id="282" r:id="rId13"/>
    <p:sldId id="286" r:id="rId14"/>
    <p:sldId id="280" r:id="rId15"/>
    <p:sldId id="283" r:id="rId16"/>
    <p:sldId id="285" r:id="rId17"/>
    <p:sldId id="287" r:id="rId18"/>
    <p:sldId id="284" r:id="rId19"/>
    <p:sldId id="288" r:id="rId20"/>
    <p:sldId id="293" r:id="rId21"/>
    <p:sldId id="292" r:id="rId22"/>
    <p:sldId id="290" r:id="rId23"/>
    <p:sldId id="265" r:id="rId24"/>
  </p:sldIdLst>
  <p:sldSz cx="24382413" cy="13716000"/>
  <p:notesSz cx="7104063" cy="10234613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CCD9D-E96B-46B6-9659-B1261B0526BB}" v="1" dt="2024-03-28T19:00:39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86"/>
  </p:normalViewPr>
  <p:slideViewPr>
    <p:cSldViewPr snapToGrid="0" snapToObjects="1">
      <p:cViewPr varScale="1">
        <p:scale>
          <a:sx n="44" d="100"/>
          <a:sy n="44" d="100"/>
        </p:scale>
        <p:origin x="1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학생) 이찬빈 (새내기학부)" userId="1287b61e-4661-4e2c-a904-1222002137eb" providerId="ADAL" clId="{E5BCCD9D-E96B-46B6-9659-B1261B0526BB}"/>
    <pc:docChg chg="modSld modNotesMaster">
      <pc:chgData name="(학생) 이찬빈 (새내기학부)" userId="1287b61e-4661-4e2c-a904-1222002137eb" providerId="ADAL" clId="{E5BCCD9D-E96B-46B6-9659-B1261B0526BB}" dt="2024-03-28T19:02:14.406" v="2" actId="20577"/>
      <pc:docMkLst>
        <pc:docMk/>
      </pc:docMkLst>
      <pc:sldChg chg="modSp mod">
        <pc:chgData name="(학생) 이찬빈 (새내기학부)" userId="1287b61e-4661-4e2c-a904-1222002137eb" providerId="ADAL" clId="{E5BCCD9D-E96B-46B6-9659-B1261B0526BB}" dt="2024-03-28T19:02:14.406" v="2" actId="20577"/>
        <pc:sldMkLst>
          <pc:docMk/>
          <pc:sldMk cId="1616048041" sldId="272"/>
        </pc:sldMkLst>
        <pc:spChg chg="mod">
          <ac:chgData name="(학생) 이찬빈 (새내기학부)" userId="1287b61e-4661-4e2c-a904-1222002137eb" providerId="ADAL" clId="{E5BCCD9D-E96B-46B6-9659-B1261B0526BB}" dt="2024-03-28T19:02:14.406" v="2" actId="20577"/>
          <ac:spMkLst>
            <pc:docMk/>
            <pc:sldMk cId="1616048041" sldId="272"/>
            <ac:spMk id="2" creationId="{E70567E0-4C59-7DB6-7591-817945B98A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2B57383-4B0B-4962-B7A9-4DBE719013DF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2F984A7-0B9C-4B21-ACAB-31390B900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8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6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5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5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9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47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66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31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8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0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9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4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9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7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0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4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2024-03-28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178016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kumimoji="1" lang="en-US" altLang="ko-KR" sz="46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LongLoRA</a:t>
            </a:r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: </a:t>
            </a:r>
            <a:r>
              <a:rPr kumimoji="1" lang="en-US" altLang="ko-KR" sz="4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Efficient Fine-tuning of Long-Context Large Language Models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3009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March 28, 2024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935197" y="11234769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UNIST Language &amp; Intelligence Lab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E9026-7C6E-243D-87F7-56BB899FF3FF}"/>
              </a:ext>
            </a:extLst>
          </p:cNvPr>
          <p:cNvSpPr txBox="1"/>
          <p:nvPr/>
        </p:nvSpPr>
        <p:spPr>
          <a:xfrm>
            <a:off x="935197" y="12017068"/>
            <a:ext cx="418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Chanbin</a:t>
            </a:r>
            <a:r>
              <a:rPr lang="en-US" altLang="ko-KR" dirty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LongLoRA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– Shifted Sparse Attention (S</a:t>
            </a:r>
            <a:r>
              <a:rPr lang="en-US" altLang="ko-KR" sz="4500" b="1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-Attn)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ym typeface="Wingdings" panose="05000000000000000000" pitchFamily="2" charset="2"/>
              </a:rPr>
              <a:t>Easy implementation — </a:t>
            </a:r>
            <a:r>
              <a:rPr lang="en-US" altLang="ko-KR" sz="3600" b="1" dirty="0">
                <a:sym typeface="Wingdings" panose="05000000000000000000" pitchFamily="2" charset="2"/>
              </a:rPr>
              <a:t>two lines </a:t>
            </a:r>
            <a:r>
              <a:rPr lang="en-US" altLang="ko-KR" sz="3600" dirty="0">
                <a:sym typeface="Wingdings" panose="05000000000000000000" pitchFamily="2" charset="2"/>
              </a:rPr>
              <a:t>of additional code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C7939D-B2CE-DD4C-9B86-08D0A4BF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929" y="4874465"/>
            <a:ext cx="17176551" cy="5982510"/>
          </a:xfrm>
          <a:prstGeom prst="rect">
            <a:avLst/>
          </a:prstGeom>
        </p:spPr>
      </p:pic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B7C90CA7-D4E3-CFEF-11D8-8261D40F251B}"/>
              </a:ext>
            </a:extLst>
          </p:cNvPr>
          <p:cNvSpPr/>
          <p:nvPr/>
        </p:nvSpPr>
        <p:spPr>
          <a:xfrm>
            <a:off x="3454400" y="7590971"/>
            <a:ext cx="380758" cy="2104572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8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LongLoRA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– </a:t>
            </a: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LoRA</a:t>
            </a:r>
            <a:r>
              <a:rPr lang="en-US" altLang="ko-KR" sz="4500" b="1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+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sym typeface="Wingdings" panose="05000000000000000000" pitchFamily="2" charset="2"/>
              </a:rPr>
              <a:t>LoRA</a:t>
            </a:r>
            <a:r>
              <a:rPr lang="en-US" altLang="ko-KR" sz="3600" dirty="0">
                <a:sym typeface="Wingdings" panose="05000000000000000000" pitchFamily="2" charset="2"/>
              </a:rPr>
              <a:t> typically adapts </a:t>
            </a:r>
            <a:r>
              <a:rPr lang="en-US" altLang="ko-KR" sz="3600" b="1" dirty="0">
                <a:sym typeface="Wingdings" panose="05000000000000000000" pitchFamily="2" charset="2"/>
              </a:rPr>
              <a:t>attention weights </a:t>
            </a:r>
            <a:r>
              <a:rPr lang="en-US" altLang="ko-KR" sz="3600" dirty="0">
                <a:sym typeface="Wingdings" panose="05000000000000000000" pitchFamily="2" charset="2"/>
              </a:rPr>
              <a:t>only</a:t>
            </a: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 dirty="0">
              <a:sym typeface="Wingdings" panose="05000000000000000000" pitchFamily="2" charset="2"/>
            </a:endParaRPr>
          </a:p>
          <a:p>
            <a:r>
              <a:rPr lang="en-US" altLang="ko-KR" sz="3600" dirty="0">
                <a:sym typeface="Wingdings" panose="05000000000000000000" pitchFamily="2" charset="2"/>
              </a:rPr>
              <a:t>Simply increasing </a:t>
            </a:r>
            <a:r>
              <a:rPr lang="en-US" altLang="ko-KR" sz="3600" dirty="0" err="1">
                <a:sym typeface="Wingdings" panose="05000000000000000000" pitchFamily="2" charset="2"/>
              </a:rPr>
              <a:t>LoRA</a:t>
            </a:r>
            <a:r>
              <a:rPr lang="en-US" altLang="ko-KR" sz="3600" dirty="0">
                <a:sym typeface="Wingdings" panose="05000000000000000000" pitchFamily="2" charset="2"/>
              </a:rPr>
              <a:t> rank cannot close performance gap on long context adaptation</a:t>
            </a:r>
          </a:p>
          <a:p>
            <a:r>
              <a:rPr lang="en-US" altLang="ko-KR" sz="3600" dirty="0" err="1">
                <a:sym typeface="Wingdings" panose="05000000000000000000" pitchFamily="2" charset="2"/>
              </a:rPr>
              <a:t>LoRA</a:t>
            </a:r>
            <a:r>
              <a:rPr lang="en-US" altLang="ko-KR" sz="3600" baseline="30000" dirty="0">
                <a:sym typeface="Wingdings" panose="05000000000000000000" pitchFamily="2" charset="2"/>
              </a:rPr>
              <a:t>+</a:t>
            </a:r>
            <a:r>
              <a:rPr lang="en-US" altLang="ko-KR" sz="3600" dirty="0">
                <a:sym typeface="Wingdings" panose="05000000000000000000" pitchFamily="2" charset="2"/>
              </a:rPr>
              <a:t> —Train </a:t>
            </a:r>
            <a:r>
              <a:rPr lang="en-US" altLang="ko-KR" sz="3600" b="1" dirty="0">
                <a:sym typeface="Wingdings" panose="05000000000000000000" pitchFamily="2" charset="2"/>
              </a:rPr>
              <a:t>Normalization </a:t>
            </a:r>
            <a:r>
              <a:rPr lang="en-US" altLang="ko-KR" sz="3600" dirty="0">
                <a:sym typeface="Wingdings" panose="05000000000000000000" pitchFamily="2" charset="2"/>
              </a:rPr>
              <a:t>and </a:t>
            </a:r>
            <a:r>
              <a:rPr lang="en-US" altLang="ko-KR" sz="3600" b="1" dirty="0">
                <a:sym typeface="Wingdings" panose="05000000000000000000" pitchFamily="2" charset="2"/>
              </a:rPr>
              <a:t>Embedding </a:t>
            </a:r>
            <a:r>
              <a:rPr lang="en-US" altLang="ko-KR" sz="3600" dirty="0">
                <a:sym typeface="Wingdings" panose="05000000000000000000" pitchFamily="2" charset="2"/>
              </a:rPr>
              <a:t>layers together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06C114-1552-3C82-B532-9467DDDBE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878" y="4510638"/>
            <a:ext cx="16829781" cy="1948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648F0-F390-3D02-AFFB-2108E733BCFF}"/>
              </a:ext>
            </a:extLst>
          </p:cNvPr>
          <p:cNvSpPr txBox="1"/>
          <p:nvPr/>
        </p:nvSpPr>
        <p:spPr>
          <a:xfrm>
            <a:off x="10333694" y="645885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Llama2 (4K </a:t>
            </a:r>
            <a:r>
              <a:rPr lang="en-US" altLang="ko-KR" dirty="0">
                <a:sym typeface="Wingdings" panose="05000000000000000000" pitchFamily="2" charset="2"/>
              </a:rPr>
              <a:t>32K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481B88-3377-5937-79F1-FC51D035E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187" y="8678252"/>
            <a:ext cx="13717013" cy="44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Experiment — Language Modeling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ym typeface="Wingdings" panose="05000000000000000000" pitchFamily="2" charset="2"/>
              </a:rPr>
              <a:t>Setting</a:t>
            </a:r>
          </a:p>
          <a:p>
            <a:pPr marL="0" indent="0">
              <a:buNone/>
            </a:pPr>
            <a:r>
              <a:rPr lang="en-US" altLang="ko-KR" sz="3600" dirty="0">
                <a:sym typeface="Wingdings" panose="05000000000000000000" pitchFamily="2" charset="2"/>
              </a:rPr>
              <a:t>-Llama2</a:t>
            </a:r>
          </a:p>
          <a:p>
            <a:pPr marL="0" indent="0">
              <a:buNone/>
            </a:pPr>
            <a:r>
              <a:rPr lang="en-US" altLang="ko-KR" sz="3600" dirty="0">
                <a:sym typeface="Wingdings" panose="05000000000000000000" pitchFamily="2" charset="2"/>
              </a:rPr>
              <a:t>-Modify Position Embedding with PI(Chen et al., 2023)</a:t>
            </a:r>
          </a:p>
          <a:p>
            <a:pPr marL="0" indent="0">
              <a:buNone/>
            </a:pPr>
            <a:r>
              <a:rPr lang="en-US" altLang="ko-KR" sz="3600" dirty="0">
                <a:sym typeface="Wingdings" panose="05000000000000000000" pitchFamily="2" charset="2"/>
              </a:rPr>
              <a:t>-Fine-tuning on </a:t>
            </a:r>
            <a:r>
              <a:rPr lang="en-US" altLang="ko-KR" sz="3600" dirty="0" err="1">
                <a:sym typeface="Wingdings" panose="05000000000000000000" pitchFamily="2" charset="2"/>
              </a:rPr>
              <a:t>RedPajama</a:t>
            </a:r>
            <a:r>
              <a:rPr lang="en-US" altLang="ko-KR" sz="3600" dirty="0">
                <a:sym typeface="Wingdings" panose="05000000000000000000" pitchFamily="2" charset="2"/>
              </a:rPr>
              <a:t> (Computer, 2023)</a:t>
            </a:r>
          </a:p>
          <a:p>
            <a:pPr marL="0" indent="0">
              <a:buNone/>
            </a:pPr>
            <a:r>
              <a:rPr lang="en-US" altLang="ko-KR" sz="3600" dirty="0">
                <a:sym typeface="Wingdings" panose="05000000000000000000" pitchFamily="2" charset="2"/>
              </a:rPr>
              <a:t>-Testing on proof-pile(</a:t>
            </a:r>
            <a:r>
              <a:rPr lang="en-US" altLang="ko-KR" sz="3600" dirty="0" err="1">
                <a:sym typeface="Wingdings" panose="05000000000000000000" pitchFamily="2" charset="2"/>
              </a:rPr>
              <a:t>Azerbayev</a:t>
            </a:r>
            <a:r>
              <a:rPr lang="en-US" altLang="ko-KR" sz="3600" dirty="0">
                <a:sym typeface="Wingdings" panose="05000000000000000000" pitchFamily="2" charset="2"/>
              </a:rPr>
              <a:t> et al., 2022) / PG19(Rae et al., 2020)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03C1F0C-1D02-E7CC-719B-B5F2CDBEA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671" y="7808743"/>
            <a:ext cx="15812446" cy="40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Experiment — Language Modeling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6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DDB6F-E0F5-4F22-9307-DB491F2E9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220" y="4094757"/>
            <a:ext cx="12978306" cy="66293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6DB4E9-430B-7C29-D4ED-8FF4EE479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87" y="6291371"/>
            <a:ext cx="11131840" cy="2137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25BB4-7D3D-AC74-EE1A-0BDB38313E57}"/>
              </a:ext>
            </a:extLst>
          </p:cNvPr>
          <p:cNvSpPr txBox="1"/>
          <p:nvPr/>
        </p:nvSpPr>
        <p:spPr>
          <a:xfrm>
            <a:off x="2519681" y="8428612"/>
            <a:ext cx="708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Context length on 8x A100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29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Experiment — Retrieval-based Evaluation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err="1">
                <a:sym typeface="Wingdings" panose="05000000000000000000" pitchFamily="2" charset="2"/>
              </a:rPr>
              <a:t>LongChat</a:t>
            </a:r>
            <a:r>
              <a:rPr lang="en-US" altLang="ko-KR" sz="3600" dirty="0">
                <a:sym typeface="Wingdings" panose="05000000000000000000" pitchFamily="2" charset="2"/>
              </a:rPr>
              <a:t>(Topic Retrieval)</a:t>
            </a: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 dirty="0">
              <a:sym typeface="Wingdings" panose="05000000000000000000" pitchFamily="2" charset="2"/>
            </a:endParaRPr>
          </a:p>
          <a:p>
            <a:r>
              <a:rPr lang="en-US" altLang="ko-KR" sz="3600" dirty="0">
                <a:sym typeface="Wingdings" panose="05000000000000000000" pitchFamily="2" charset="2"/>
              </a:rPr>
              <a:t>Passkey Retrieval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C42457-764E-A296-C23D-06106440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741" y="4349699"/>
            <a:ext cx="11159239" cy="27898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55856D-C4EA-7266-2742-44D460335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681" y="8002588"/>
            <a:ext cx="16691516" cy="43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3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Ablation Study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ym typeface="Wingdings" panose="05000000000000000000" pitchFamily="2" charset="2"/>
              </a:rPr>
              <a:t>Test on alternative sparse attention patterns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340AFB-D8FF-34E4-F0B1-44EDC5F68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291" y="4325817"/>
            <a:ext cx="14338725" cy="78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0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Ablation Study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ym typeface="Wingdings" panose="05000000000000000000" pitchFamily="2" charset="2"/>
              </a:rPr>
              <a:t>Trained using </a:t>
            </a:r>
            <a:r>
              <a:rPr lang="en-US" altLang="ko-KR" sz="3600" dirty="0" err="1">
                <a:sym typeface="Wingdings" panose="05000000000000000000" pitchFamily="2" charset="2"/>
              </a:rPr>
              <a:t>LoRA</a:t>
            </a:r>
            <a:r>
              <a:rPr lang="en-US" altLang="ko-KR" sz="3600" baseline="30000" dirty="0">
                <a:sym typeface="Wingdings" panose="05000000000000000000" pitchFamily="2" charset="2"/>
              </a:rPr>
              <a:t>+</a:t>
            </a:r>
            <a:r>
              <a:rPr lang="en-US" altLang="ko-KR" sz="3600" dirty="0">
                <a:sym typeface="Wingdings" panose="05000000000000000000" pitchFamily="2" charset="2"/>
              </a:rPr>
              <a:t>, patterns split across attention heads</a:t>
            </a:r>
            <a:endParaRPr lang="en-US" altLang="ko-KR" sz="3600" baseline="300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r>
              <a:rPr lang="en-US" altLang="ko-KR" sz="3600" dirty="0">
                <a:sym typeface="Wingdings" panose="05000000000000000000" pitchFamily="2" charset="2"/>
              </a:rPr>
              <a:t>S</a:t>
            </a:r>
            <a:r>
              <a:rPr lang="en-US" altLang="ko-KR" sz="3600" baseline="30000" dirty="0">
                <a:sym typeface="Wingdings" panose="05000000000000000000" pitchFamily="2" charset="2"/>
              </a:rPr>
              <a:t>2</a:t>
            </a:r>
            <a:r>
              <a:rPr lang="en-US" altLang="ko-KR" sz="3600" dirty="0">
                <a:sym typeface="Wingdings" panose="05000000000000000000" pitchFamily="2" charset="2"/>
              </a:rPr>
              <a:t>-Attn across </a:t>
            </a:r>
            <a:r>
              <a:rPr lang="en-US" altLang="ko-KR" sz="3600" b="1" dirty="0">
                <a:sym typeface="Wingdings" panose="05000000000000000000" pitchFamily="2" charset="2"/>
              </a:rPr>
              <a:t>heads</a:t>
            </a:r>
            <a:r>
              <a:rPr lang="en-US" altLang="ko-KR" sz="3600" dirty="0">
                <a:sym typeface="Wingdings" panose="05000000000000000000" pitchFamily="2" charset="2"/>
              </a:rPr>
              <a:t> gives best results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S</a:t>
            </a:r>
            <a:r>
              <a:rPr lang="en-US" altLang="ko-KR" sz="3600" baseline="30000" dirty="0">
                <a:sym typeface="Wingdings" panose="05000000000000000000" pitchFamily="2" charset="2"/>
              </a:rPr>
              <a:t>2</a:t>
            </a:r>
            <a:r>
              <a:rPr lang="en-US" altLang="ko-KR" sz="3600" dirty="0">
                <a:sym typeface="Wingdings" panose="05000000000000000000" pitchFamily="2" charset="2"/>
              </a:rPr>
              <a:t>-Attn has consistent performance in full attention testing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7F874C-EDA0-DCBD-0625-9933B9A79A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06" t="7657" r="71520" b="7779"/>
          <a:stretch/>
        </p:blipFill>
        <p:spPr>
          <a:xfrm>
            <a:off x="20746693" y="3205431"/>
            <a:ext cx="1959429" cy="4470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231EB0-5FA4-CDA2-5633-4E60B7340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3724" y="4766734"/>
            <a:ext cx="17880370" cy="22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7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Ablation Study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ym typeface="Wingdings" panose="05000000000000000000" pitchFamily="2" charset="2"/>
              </a:rPr>
              <a:t>With Flash-Attention2</a:t>
            </a: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r>
              <a:rPr lang="en-US" altLang="ko-KR" sz="3600" dirty="0">
                <a:sym typeface="Wingdings" panose="05000000000000000000" pitchFamily="2" charset="2"/>
              </a:rPr>
              <a:t>Without Flash-Attention2 (</a:t>
            </a:r>
            <a:r>
              <a:rPr lang="en-US" altLang="ko-KR" sz="3600" dirty="0" err="1">
                <a:sym typeface="Wingdings" panose="05000000000000000000" pitchFamily="2" charset="2"/>
              </a:rPr>
              <a:t>LoRA</a:t>
            </a:r>
            <a:r>
              <a:rPr lang="en-US" altLang="ko-KR" sz="3600" baseline="30000" dirty="0">
                <a:sym typeface="Wingdings" panose="05000000000000000000" pitchFamily="2" charset="2"/>
              </a:rPr>
              <a:t>+</a:t>
            </a:r>
            <a:r>
              <a:rPr lang="en-US" altLang="ko-KR" sz="36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0F231-D8E7-E8FA-01DC-5D8B78677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049" y="4892573"/>
            <a:ext cx="13967427" cy="2872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2DFCBD-0C35-B65C-9CDA-C64C9C8EA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050" y="9043644"/>
            <a:ext cx="11812026" cy="21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8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LongAlpaca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ym typeface="Wingdings" panose="05000000000000000000" pitchFamily="2" charset="2"/>
              </a:rPr>
              <a:t>Instruction-following 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7F309-F7F2-5FDE-788C-2514E195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02" y="5037716"/>
            <a:ext cx="9496092" cy="594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4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err="1">
                <a:sym typeface="Wingdings" panose="05000000000000000000" pitchFamily="2" charset="2"/>
              </a:rPr>
              <a:t>LongLoRA</a:t>
            </a:r>
            <a:r>
              <a:rPr lang="en-US" altLang="ko-KR" sz="3600" dirty="0">
                <a:sym typeface="Wingdings" panose="05000000000000000000" pitchFamily="2" charset="2"/>
              </a:rPr>
              <a:t> efficiently extends the context length of LLMs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S</a:t>
            </a:r>
            <a:r>
              <a:rPr lang="en-US" altLang="ko-KR" sz="3600" baseline="30000" dirty="0">
                <a:sym typeface="Wingdings" panose="05000000000000000000" pitchFamily="2" charset="2"/>
              </a:rPr>
              <a:t>2</a:t>
            </a:r>
            <a:r>
              <a:rPr lang="en-US" altLang="ko-KR" sz="3600" dirty="0">
                <a:sym typeface="Wingdings" panose="05000000000000000000" pitchFamily="2" charset="2"/>
              </a:rPr>
              <a:t>-Attn: Less GPU cost and training time, but comparable results with full fine-tuning</a:t>
            </a:r>
          </a:p>
          <a:p>
            <a:r>
              <a:rPr lang="en-US" altLang="ko-KR" sz="3600" dirty="0" err="1">
                <a:sym typeface="Wingdings" panose="05000000000000000000" pitchFamily="2" charset="2"/>
              </a:rPr>
              <a:t>LoRA</a:t>
            </a:r>
            <a:r>
              <a:rPr lang="en-US" altLang="ko-KR" sz="3600" baseline="30000" dirty="0">
                <a:sym typeface="Wingdings" panose="05000000000000000000" pitchFamily="2" charset="2"/>
              </a:rPr>
              <a:t>+</a:t>
            </a:r>
            <a:r>
              <a:rPr lang="en-US" altLang="ko-KR" sz="3600" dirty="0">
                <a:sym typeface="Wingdings" panose="05000000000000000000" pitchFamily="2" charset="2"/>
              </a:rPr>
              <a:t>: Bridges gap between </a:t>
            </a:r>
            <a:r>
              <a:rPr lang="en-US" altLang="ko-KR" sz="3600" dirty="0" err="1">
                <a:sym typeface="Wingdings" panose="05000000000000000000" pitchFamily="2" charset="2"/>
              </a:rPr>
              <a:t>LoRA</a:t>
            </a:r>
            <a:r>
              <a:rPr lang="en-US" altLang="ko-KR" sz="3600" dirty="0">
                <a:sym typeface="Wingdings" panose="05000000000000000000" pitchFamily="2" charset="2"/>
              </a:rPr>
              <a:t> and full finetuning</a:t>
            </a:r>
          </a:p>
          <a:p>
            <a:endParaRPr lang="en-US" altLang="ko-KR" sz="3600" dirty="0">
              <a:sym typeface="Wingdings" panose="05000000000000000000" pitchFamily="2" charset="2"/>
            </a:endParaRPr>
          </a:p>
          <a:p>
            <a:endParaRPr lang="en-US" altLang="ko-KR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986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Contents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0567E0-4C59-7DB6-7591-817945B98A39}"/>
              </a:ext>
            </a:extLst>
          </p:cNvPr>
          <p:cNvSpPr txBox="1"/>
          <p:nvPr/>
        </p:nvSpPr>
        <p:spPr>
          <a:xfrm>
            <a:off x="1437859" y="3775166"/>
            <a:ext cx="157267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800" dirty="0"/>
              <a:t>Introduction</a:t>
            </a:r>
          </a:p>
          <a:p>
            <a:pPr marL="742950" indent="-742950">
              <a:buAutoNum type="arabicPeriod"/>
            </a:pPr>
            <a:r>
              <a:rPr lang="en-US" altLang="ko-KR" sz="4800"/>
              <a:t>Related Work</a:t>
            </a:r>
            <a:endParaRPr lang="en-US" altLang="ko-KR" sz="4800" dirty="0"/>
          </a:p>
          <a:p>
            <a:pPr marL="742950" indent="-742950">
              <a:buAutoNum type="arabicPeriod"/>
            </a:pPr>
            <a:r>
              <a:rPr lang="en-US" altLang="ko-KR" sz="4800" dirty="0" err="1"/>
              <a:t>LongLoRA</a:t>
            </a:r>
            <a:endParaRPr lang="en-US" altLang="ko-KR" sz="4800" dirty="0"/>
          </a:p>
          <a:p>
            <a:pPr marL="742950" indent="-742950">
              <a:buAutoNum type="arabicPeriod"/>
            </a:pPr>
            <a:r>
              <a:rPr lang="en-US" altLang="ko-KR" sz="4800" dirty="0"/>
              <a:t>Experiment</a:t>
            </a:r>
          </a:p>
          <a:p>
            <a:pPr marL="742950" indent="-742950">
              <a:buAutoNum type="arabicPeriod"/>
            </a:pPr>
            <a:r>
              <a:rPr lang="en-US" altLang="ko-KR" sz="4800" dirty="0" err="1"/>
              <a:t>LongAlpaca</a:t>
            </a:r>
            <a:endParaRPr lang="en-US" altLang="ko-KR" sz="4800" dirty="0"/>
          </a:p>
          <a:p>
            <a:pPr marL="742950" indent="-742950">
              <a:buFontTx/>
              <a:buAutoNum type="arabicPeriod"/>
            </a:pPr>
            <a:r>
              <a:rPr lang="en-US" altLang="ko-KR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6048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Pretrained LLMs are trained with </a:t>
            </a:r>
            <a:r>
              <a:rPr lang="en-US" altLang="ko-KR" sz="3600" b="1" dirty="0"/>
              <a:t>pre-defined context size   </a:t>
            </a:r>
            <a:r>
              <a:rPr lang="en-US" altLang="ko-KR" sz="3600" dirty="0"/>
              <a:t>e.g., </a:t>
            </a:r>
            <a:r>
              <a:rPr lang="en-US" altLang="ko-KR" sz="3600" dirty="0">
                <a:sym typeface="Wingdings" panose="05000000000000000000" pitchFamily="2" charset="2"/>
              </a:rPr>
              <a:t>Llama (2048), Llama2 (4096)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Need longer context size for various tasks (summarizing, long QA, …)</a:t>
            </a:r>
          </a:p>
          <a:p>
            <a:pPr marL="0" indent="0">
              <a:buNone/>
            </a:pPr>
            <a:r>
              <a:rPr lang="en-US" altLang="ko-KR" sz="3600" dirty="0">
                <a:sym typeface="Wingdings" panose="05000000000000000000" pitchFamily="2" charset="2"/>
              </a:rPr>
              <a:t>Recent studies focus on </a:t>
            </a:r>
            <a:r>
              <a:rPr lang="en-US" altLang="ko-KR" sz="3600" b="1" dirty="0">
                <a:sym typeface="Wingdings" panose="05000000000000000000" pitchFamily="2" charset="2"/>
              </a:rPr>
              <a:t>context length extension</a:t>
            </a:r>
          </a:p>
          <a:p>
            <a:pPr marL="0" indent="0">
              <a:buNone/>
            </a:pPr>
            <a:r>
              <a:rPr lang="en-US" altLang="ko-KR" sz="3600" dirty="0">
                <a:sym typeface="Wingdings" panose="05000000000000000000" pitchFamily="2" charset="2"/>
              </a:rPr>
              <a:t>But needs </a:t>
            </a:r>
            <a:r>
              <a:rPr lang="en-US" altLang="ko-KR" sz="3600" b="1" dirty="0">
                <a:sym typeface="Wingdings" panose="05000000000000000000" pitchFamily="2" charset="2"/>
              </a:rPr>
              <a:t>additional fine-tuning </a:t>
            </a:r>
            <a:r>
              <a:rPr lang="en-US" altLang="ko-KR" sz="3600" dirty="0">
                <a:sym typeface="Wingdings" panose="05000000000000000000" pitchFamily="2" charset="2"/>
              </a:rPr>
              <a:t>on long texts</a:t>
            </a:r>
          </a:p>
          <a:p>
            <a:pPr marL="0" indent="0">
              <a:buNone/>
            </a:pPr>
            <a:endParaRPr lang="en-US" altLang="ko-KR" sz="3600" b="1" dirty="0"/>
          </a:p>
          <a:p>
            <a:r>
              <a:rPr lang="en-US" altLang="ko-KR" sz="3600" b="1" dirty="0"/>
              <a:t>32x A100 GPU </a:t>
            </a:r>
            <a:r>
              <a:rPr lang="en-US" altLang="ko-KR" sz="3600" dirty="0"/>
              <a:t>needed for context size extension of Llama (2k </a:t>
            </a:r>
            <a:r>
              <a:rPr lang="en-US" altLang="ko-KR" sz="3600" dirty="0">
                <a:sym typeface="Wingdings" panose="05000000000000000000" pitchFamily="2" charset="2"/>
              </a:rPr>
              <a:t> 8k), 128x TPU(</a:t>
            </a:r>
            <a:r>
              <a:rPr lang="en-US" altLang="ko-KR" sz="3600" dirty="0" err="1">
                <a:sym typeface="Wingdings" panose="05000000000000000000" pitchFamily="2" charset="2"/>
              </a:rPr>
              <a:t>LongLLaMA</a:t>
            </a:r>
            <a:r>
              <a:rPr lang="en-US" altLang="ko-KR" sz="360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Very expensive, need more efficient and effective way</a:t>
            </a:r>
            <a:endParaRPr lang="ko-KR" altLang="en-US" sz="3600" dirty="0"/>
          </a:p>
          <a:p>
            <a:endParaRPr lang="en-US" altLang="ko-KR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775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Using </a:t>
            </a:r>
            <a:r>
              <a:rPr lang="en-US" altLang="ko-KR" sz="3600" b="1" dirty="0" err="1"/>
              <a:t>LoRA</a:t>
            </a:r>
            <a:r>
              <a:rPr lang="en-US" altLang="ko-KR" sz="3600" dirty="0"/>
              <a:t>(low-rank adaptation) for efficient long text fine-tuning?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3600" dirty="0">
                <a:sym typeface="Wingdings" panose="05000000000000000000" pitchFamily="2" charset="2"/>
              </a:rPr>
              <a:t>Not enough for context extension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Proposed </a:t>
            </a:r>
            <a:r>
              <a:rPr lang="en-US" altLang="ko-KR" sz="3600" dirty="0" err="1">
                <a:sym typeface="Wingdings" panose="05000000000000000000" pitchFamily="2" charset="2"/>
              </a:rPr>
              <a:t>LongLoRA</a:t>
            </a:r>
            <a:r>
              <a:rPr lang="en-US" altLang="ko-KR" sz="3600" dirty="0">
                <a:sym typeface="Wingdings" panose="05000000000000000000" pitchFamily="2" charset="2"/>
              </a:rPr>
              <a:t> can solve this problem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50BDF-82D1-8709-859D-EB14597F1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724" y="4934389"/>
            <a:ext cx="20976308" cy="51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Related Work – Approximating Attention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ED1AE1-2F89-722D-FEC3-80015DE6E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09"/>
          <a:stretch/>
        </p:blipFill>
        <p:spPr>
          <a:xfrm>
            <a:off x="9607041" y="4826830"/>
            <a:ext cx="4908852" cy="5119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A2C839-7CB9-9999-0A5C-FB71B9733C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966"/>
          <a:stretch/>
        </p:blipFill>
        <p:spPr>
          <a:xfrm>
            <a:off x="906519" y="5571442"/>
            <a:ext cx="8700522" cy="3630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0395CE-7D74-57C7-7775-C0F71624C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7904" y="3829766"/>
            <a:ext cx="9598754" cy="7307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C0ADD9-48CF-0E54-D575-7760AEE22CC8}"/>
              </a:ext>
            </a:extLst>
          </p:cNvPr>
          <p:cNvSpPr txBox="1"/>
          <p:nvPr/>
        </p:nvSpPr>
        <p:spPr>
          <a:xfrm>
            <a:off x="2757712" y="9774925"/>
            <a:ext cx="571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BlockBERT</a:t>
            </a:r>
            <a:r>
              <a:rPr lang="en-US" altLang="ko-KR" dirty="0"/>
              <a:t>(Qiu et al., 2020)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C35E3-EB19-3EC9-6376-FEB410C4AC2A}"/>
              </a:ext>
            </a:extLst>
          </p:cNvPr>
          <p:cNvSpPr txBox="1"/>
          <p:nvPr/>
        </p:nvSpPr>
        <p:spPr>
          <a:xfrm>
            <a:off x="8476341" y="10029569"/>
            <a:ext cx="788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Sparse Transformers(Child et al., 2019)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A5DF5-3ED4-3A75-D07E-856F47FA9B39}"/>
              </a:ext>
            </a:extLst>
          </p:cNvPr>
          <p:cNvSpPr txBox="1"/>
          <p:nvPr/>
        </p:nvSpPr>
        <p:spPr>
          <a:xfrm>
            <a:off x="16228122" y="11087937"/>
            <a:ext cx="689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Dilated Attention(Ding et al., 2023)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20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Related Work - Long Context LLMs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ym typeface="Wingdings" panose="05000000000000000000" pitchFamily="2" charset="2"/>
              </a:rPr>
              <a:t>Full Finetuning on long texts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Context compression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Position embedding modification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5698B45-4E0D-323E-A11E-86C88A82D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094" y="6010639"/>
            <a:ext cx="10730261" cy="5243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CDCE53-1129-3754-6ED9-BA4D0658E6B1}"/>
              </a:ext>
            </a:extLst>
          </p:cNvPr>
          <p:cNvSpPr txBox="1"/>
          <p:nvPr/>
        </p:nvSpPr>
        <p:spPr>
          <a:xfrm>
            <a:off x="7527047" y="11107131"/>
            <a:ext cx="749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Position Interpolation(PI)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Chen et al., 2023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LongLoRA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– Shifted Sparse Attention (S</a:t>
            </a:r>
            <a:r>
              <a:rPr lang="en-US" altLang="ko-KR" sz="4500" b="1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-Attn)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ym typeface="Wingdings" panose="05000000000000000000" pitchFamily="2" charset="2"/>
              </a:rPr>
              <a:t>Short Attention – split into groups</a:t>
            </a:r>
          </a:p>
          <a:p>
            <a:pPr marL="0" indent="0">
              <a:buNone/>
            </a:pPr>
            <a:r>
              <a:rPr lang="en-US" altLang="ko-KR" sz="3600" dirty="0">
                <a:sym typeface="Wingdings" panose="05000000000000000000" pitchFamily="2" charset="2"/>
              </a:rPr>
              <a:t>No information exchange between groups</a:t>
            </a:r>
          </a:p>
          <a:p>
            <a:pPr marL="0" indent="0">
              <a:buNone/>
            </a:pPr>
            <a:r>
              <a:rPr lang="en-US" altLang="ko-KR" sz="3600" dirty="0">
                <a:sym typeface="Wingdings" panose="05000000000000000000" pitchFamily="2" charset="2"/>
              </a:rPr>
              <a:t>degrading performance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435E3E-5E53-1D29-1F43-0BC98ECA4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473" y="7409542"/>
            <a:ext cx="12249998" cy="246051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25A50-0D9D-DC3B-7156-8CC6B9F5C9AD}"/>
              </a:ext>
            </a:extLst>
          </p:cNvPr>
          <p:cNvSpPr/>
          <p:nvPr/>
        </p:nvSpPr>
        <p:spPr>
          <a:xfrm>
            <a:off x="10596473" y="8823569"/>
            <a:ext cx="12378144" cy="4486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39E6D5E-96DD-83A1-D6C5-E65CF6264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287" y="6153700"/>
            <a:ext cx="5254170" cy="56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LongLoRA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– Shifted Sparse Attention (S</a:t>
            </a:r>
            <a:r>
              <a:rPr lang="en-US" altLang="ko-KR" sz="4500" b="1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-Attn)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ym typeface="Wingdings" panose="05000000000000000000" pitchFamily="2" charset="2"/>
              </a:rPr>
              <a:t>Shifted Sparse Attention – split into groups </a:t>
            </a:r>
            <a:r>
              <a:rPr lang="en-US" altLang="ko-KR" sz="3600" b="1" dirty="0">
                <a:sym typeface="Wingdings" panose="05000000000000000000" pitchFamily="2" charset="2"/>
              </a:rPr>
              <a:t>+ shift the half</a:t>
            </a:r>
          </a:p>
          <a:p>
            <a:r>
              <a:rPr lang="en-US" altLang="ko-KR" sz="3600" b="1" dirty="0">
                <a:sym typeface="Wingdings" panose="05000000000000000000" pitchFamily="2" charset="2"/>
              </a:rPr>
              <a:t>Shift amount = group size / 2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Groups into batches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A9402-A89E-A198-CB48-9ACE56153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450" y="5787688"/>
            <a:ext cx="21834310" cy="52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1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Group Size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ym typeface="Wingdings" panose="05000000000000000000" pitchFamily="2" charset="2"/>
              </a:rPr>
              <a:t>How to set Group size / Context length ?</a:t>
            </a:r>
          </a:p>
          <a:p>
            <a:r>
              <a:rPr lang="en-US" altLang="ko-KR" sz="3600" dirty="0">
                <a:sym typeface="Wingdings" panose="05000000000000000000" pitchFamily="2" charset="2"/>
              </a:rPr>
              <a:t>¼ is tested to be optimal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EFAFE1-563E-B356-4841-C6C55390F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43" y="5590200"/>
            <a:ext cx="12254910" cy="22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4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B589EBBD7E2A4AB025A5F8E0B9B440" ma:contentTypeVersion="15" ma:contentTypeDescription="새 문서를 만듭니다." ma:contentTypeScope="" ma:versionID="834ab6b1a69baa234c9385f6700875a3">
  <xsd:schema xmlns:xsd="http://www.w3.org/2001/XMLSchema" xmlns:xs="http://www.w3.org/2001/XMLSchema" xmlns:p="http://schemas.microsoft.com/office/2006/metadata/properties" xmlns:ns3="63a23eb6-2fea-40fd-9d28-2dc87dba01c7" xmlns:ns4="0e293d6e-caaf-4a34-9add-f76afb412462" targetNamespace="http://schemas.microsoft.com/office/2006/metadata/properties" ma:root="true" ma:fieldsID="fa55ed775ab668a23a1103b65898e089" ns3:_="" ns4:_="">
    <xsd:import namespace="63a23eb6-2fea-40fd-9d28-2dc87dba01c7"/>
    <xsd:import namespace="0e293d6e-caaf-4a34-9add-f76afb4124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23eb6-2fea-40fd-9d28-2dc87dba0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93d6e-caaf-4a34-9add-f76afb4124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3a23eb6-2fea-40fd-9d28-2dc87dba01c7" xsi:nil="true"/>
  </documentManagement>
</p:properties>
</file>

<file path=customXml/itemProps1.xml><?xml version="1.0" encoding="utf-8"?>
<ds:datastoreItem xmlns:ds="http://schemas.openxmlformats.org/officeDocument/2006/customXml" ds:itemID="{2FB3617C-B1B2-4834-AD02-42F40319C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a23eb6-2fea-40fd-9d28-2dc87dba01c7"/>
    <ds:schemaRef ds:uri="0e293d6e-caaf-4a34-9add-f76afb412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AE460-6E5B-4ED1-98A6-E542980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73293-0E35-4D61-80AC-541468D2FFA4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0e293d6e-caaf-4a34-9add-f76afb412462"/>
    <ds:schemaRef ds:uri="63a23eb6-2fea-40fd-9d28-2dc87dba01c7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</TotalTime>
  <Words>478</Words>
  <Application>Microsoft Office PowerPoint</Application>
  <PresentationFormat>사용자 지정</PresentationFormat>
  <Paragraphs>120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이찬빈 (새내기학부)</cp:lastModifiedBy>
  <cp:revision>132</cp:revision>
  <cp:lastPrinted>2024-03-28T19:00:49Z</cp:lastPrinted>
  <dcterms:created xsi:type="dcterms:W3CDTF">2017-02-16T07:20:56Z</dcterms:created>
  <dcterms:modified xsi:type="dcterms:W3CDTF">2024-03-28T19:02:14Z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0x01010024B589EBBD7E2A4AB025A5F8E0B9B440</vt:lpwstr>
  </property>
</Properties>
</file>