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8" r:id="rId5"/>
    <p:sldId id="263" r:id="rId6"/>
    <p:sldId id="269" r:id="rId7"/>
    <p:sldId id="266" r:id="rId8"/>
    <p:sldId id="270" r:id="rId9"/>
    <p:sldId id="273" r:id="rId10"/>
    <p:sldId id="287" r:id="rId11"/>
    <p:sldId id="275" r:id="rId12"/>
    <p:sldId id="276" r:id="rId13"/>
    <p:sldId id="278" r:id="rId14"/>
    <p:sldId id="281" r:id="rId15"/>
    <p:sldId id="280" r:id="rId16"/>
    <p:sldId id="284" r:id="rId17"/>
    <p:sldId id="286" r:id="rId18"/>
    <p:sldId id="288" r:id="rId19"/>
    <p:sldId id="290" r:id="rId20"/>
    <p:sldId id="292" r:id="rId21"/>
    <p:sldId id="294" r:id="rId22"/>
    <p:sldId id="298" r:id="rId23"/>
    <p:sldId id="299" r:id="rId24"/>
    <p:sldId id="296" r:id="rId25"/>
    <p:sldId id="297" r:id="rId26"/>
    <p:sldId id="295" r:id="rId27"/>
    <p:sldId id="300" r:id="rId28"/>
    <p:sldId id="301" r:id="rId29"/>
    <p:sldId id="302" r:id="rId30"/>
    <p:sldId id="303" r:id="rId31"/>
    <p:sldId id="304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95A2B-A2F5-421E-878B-46F2E92B3E44}" v="96" dt="2023-06-14T09:15:37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52E85-C943-DC58-AA6F-942D493AA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70D07A-DC0C-6A3F-3235-47344546A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194F5-06B8-445D-0BDF-58219FC6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0760-73BE-4723-A834-89D9A71100EF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D309A-C069-A167-8302-73BB9EFC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1B739-39B9-F831-027D-A6A89B00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F856-334B-4FEA-9C6E-4E2B8F80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2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62E3B-0E8F-3561-DDA2-434D0EF98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FCA6FA-0E34-FE75-7CB0-6C5E49F58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81C28D-F897-90A8-A736-2EAB3E0E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0760-73BE-4723-A834-89D9A71100EF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33187-E2E0-4CB3-EE01-E76487B9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14CDA2-E6E6-6812-CE54-3E1D5529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F856-334B-4FEA-9C6E-4E2B8F80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06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C2BC3A-0ED3-762E-51AE-F20119097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6CE70-36F3-5DED-4DD0-6FF872AF1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CAA1F-4161-82F3-DD80-C487D9EE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0760-73BE-4723-A834-89D9A71100EF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25E3F-63D3-55DB-6103-5828522F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59065-7551-E81D-4C58-BE03F574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F856-334B-4FEA-9C6E-4E2B8F80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51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88114-01E2-A9A6-D1AB-7A56BC0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04D3A-06C5-7A44-2FBF-3F6F1E26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FFED8-CDD6-3686-A810-7C29B5D8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0760-73BE-4723-A834-89D9A71100EF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97DF7-60CF-9034-C153-A6F63962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3F108-B27E-3A12-91D1-2F07E124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F856-334B-4FEA-9C6E-4E2B8F80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3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299AB-2651-E3CE-3DD8-1FE909BF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226CA5-4CC9-D20C-3E66-5D71FA994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E18F20-5A86-449B-73F7-65AD0736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0760-73BE-4723-A834-89D9A71100EF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43783-0E1B-2375-AF0D-2A7CB45E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C0223-AFCF-7559-EC64-2F06A6EF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F856-334B-4FEA-9C6E-4E2B8F80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3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0C1E6-18D4-1DE0-3A18-D471731D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E0568-3897-9464-E962-F1D6342CE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319DBF-CF18-1EB2-66AD-B4F5B35D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0CE0F7-3482-93D1-8E1C-239AB6E25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0760-73BE-4723-A834-89D9A71100EF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11D15-86AF-C187-9F16-2B1AD42D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311DB9-24F9-B4C5-8032-738801EF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F856-334B-4FEA-9C6E-4E2B8F80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3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29042-C877-4EA3-F404-917D736B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C92AB5-970A-F9C9-E5BE-C976044EA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FABDD-9F9E-8D7A-E43F-6080554A4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FF3C81-9B4F-2C33-3065-C4F5F707B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3192EB-F270-C9F4-2959-DEC2A94A2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5B5CA-96C6-ED14-9809-C0B29804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0760-73BE-4723-A834-89D9A71100EF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D104D8-B26F-34F3-34E1-58609DD8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040BDA-FCD9-A959-4821-B87CA033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F856-334B-4FEA-9C6E-4E2B8F80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0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C57B4-B7FA-B194-376B-0A426C6A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8279BF-E360-064E-95AA-E6FA8827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0760-73BE-4723-A834-89D9A71100EF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AB9DB8-F7C0-90A9-0C60-DF3FF802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2DA782-F0E6-E49A-FCC7-558AAFFB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F856-334B-4FEA-9C6E-4E2B8F80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7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A28583-F5F2-6D9E-113D-C0D12843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0760-73BE-4723-A834-89D9A71100EF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74729A-34DF-0C85-7FD7-57F6AD78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95B291-B3A7-DA0C-5B08-A6828AA24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F856-334B-4FEA-9C6E-4E2B8F80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9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4FD8B-90DC-E532-2C9B-EDFCB8C3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7C350-7433-6D1F-A6F9-4B06E173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3E5CF-844C-30C4-8849-5BC254346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C3AF41-DCD5-BB4A-72AE-520F8C95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0760-73BE-4723-A834-89D9A71100EF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956F0-64D9-1274-03A0-E1BAD6B0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193DAB-3904-35E6-9DFA-3B603AC2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F856-334B-4FEA-9C6E-4E2B8F80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22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60B1F-FC74-1F0E-60A5-B5A7A4C4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75CDA4-98CE-BDE5-9647-D783864C1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03E3F4-CD6B-9365-9791-9AB5F2AC8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B8167A-9A6F-C609-7051-98BBF422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0760-73BE-4723-A834-89D9A71100EF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29E48-D71C-D0F9-65B6-8045DC94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4532CB-289F-B478-2561-D844E385B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CF856-334B-4FEA-9C6E-4E2B8F80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77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180A1A-EDA9-516F-6E13-D574DF01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B03B9A-4DD3-00FB-7EB6-0BD1F891B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FB068-6E1A-87A0-6B55-7EA08A109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90760-73BE-4723-A834-89D9A71100EF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8FEDF1-FE16-E7ED-569B-3A23232F5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1F88B-2AC0-AE85-AC49-39C3ADCA7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CF856-334B-4FEA-9C6E-4E2B8F800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3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0.png"/><Relationship Id="rId7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2.png"/><Relationship Id="rId5" Type="http://schemas.openxmlformats.org/officeDocument/2006/relationships/image" Target="NULL"/><Relationship Id="rId10" Type="http://schemas.openxmlformats.org/officeDocument/2006/relationships/image" Target="../media/image11.png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EFB29-AD1A-E3B7-2ABF-2B8AF0BB7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591" y="1122363"/>
            <a:ext cx="8888818" cy="238760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Beyond Goldfish Memory: </a:t>
            </a:r>
            <a:br>
              <a:rPr lang="en-US" altLang="ko-KR" sz="3600" dirty="0"/>
            </a:br>
            <a:r>
              <a:rPr lang="en-US" altLang="ko-KR" sz="3600" dirty="0"/>
              <a:t>Long-Term Open-Domain Conversation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FD0EEB-1A6A-3084-76E1-BB8F02B63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Jing Xu, Arthur </a:t>
            </a:r>
            <a:r>
              <a:rPr lang="en-US" altLang="ko-KR" dirty="0" err="1"/>
              <a:t>Szlam</a:t>
            </a:r>
            <a:r>
              <a:rPr lang="en-US" altLang="ko-KR" dirty="0"/>
              <a:t> and Jason Weston</a:t>
            </a:r>
          </a:p>
          <a:p>
            <a:r>
              <a:rPr lang="en-US" altLang="ko-KR" dirty="0"/>
              <a:t>ACL 2022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173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F25E-7E9C-557C-C6BC-CA2EA9CF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Related Works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74AA9-8F39-4AAF-388B-88B6B60A6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5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History-Aware Hierarchical Transformer for Multi-session Open-domain Dialogue System</a:t>
            </a:r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CF2B881B-78C4-904B-5A22-09215E5F9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7" y="1965129"/>
            <a:ext cx="4149263" cy="29701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21307C-0A7A-370B-D7DB-2E3DA6C8C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66" y="2409429"/>
            <a:ext cx="4362373" cy="2376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38586-8A61-F951-741D-85CE0A11F80A}"/>
              </a:ext>
            </a:extLst>
          </p:cNvPr>
          <p:cNvSpPr txBox="1"/>
          <p:nvPr/>
        </p:nvSpPr>
        <p:spPr>
          <a:xfrm>
            <a:off x="3102444" y="5425288"/>
            <a:ext cx="6814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Generate history memory for each sessions</a:t>
            </a:r>
          </a:p>
          <a:p>
            <a:r>
              <a:rPr lang="en-US" altLang="ko-KR" dirty="0"/>
              <a:t>Using transformer encoder, read-write the memory</a:t>
            </a:r>
          </a:p>
        </p:txBody>
      </p:sp>
    </p:spTree>
    <p:extLst>
      <p:ext uri="{BB962C8B-B14F-4D97-AF65-F5344CB8AC3E}">
        <p14:creationId xmlns:p14="http://schemas.microsoft.com/office/powerpoint/2010/main" val="110576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91B76F-0291-5C76-174A-0F93CFDD6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8929" y="3305912"/>
            <a:ext cx="3962604" cy="14542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737AB6-A831-0A57-7FFD-65E6727C6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401" y="1737381"/>
            <a:ext cx="7969660" cy="15685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CD9C4-A502-73C4-A7C1-744554ACFDC3}"/>
              </a:ext>
            </a:extLst>
          </p:cNvPr>
          <p:cNvSpPr txBox="1"/>
          <p:nvPr/>
        </p:nvSpPr>
        <p:spPr>
          <a:xfrm>
            <a:off x="1213757" y="4969445"/>
            <a:ext cx="9944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Better than MSC baselines</a:t>
            </a:r>
          </a:p>
          <a:p>
            <a:r>
              <a:rPr lang="en-US" altLang="ko-KR" sz="1600" dirty="0"/>
              <a:t>But no improvement as session number increases</a:t>
            </a:r>
          </a:p>
          <a:p>
            <a:endParaRPr lang="en-US" altLang="ko-KR" sz="1600" dirty="0"/>
          </a:p>
          <a:p>
            <a:r>
              <a:rPr lang="en-US" altLang="ko-KR" sz="1600" dirty="0"/>
              <a:t>Human Evaluation’s</a:t>
            </a:r>
            <a:r>
              <a:rPr lang="ko-KR" altLang="en-US" sz="1600" dirty="0"/>
              <a:t> </a:t>
            </a:r>
            <a:r>
              <a:rPr lang="en-US" altLang="ko-KR" sz="1600" dirty="0"/>
              <a:t>History Relevancy is very low</a:t>
            </a:r>
            <a:r>
              <a:rPr lang="en-US" altLang="ko-KR" sz="1600" dirty="0">
                <a:sym typeface="Wingdings" panose="05000000000000000000" pitchFamily="2" charset="2"/>
              </a:rPr>
              <a:t> Poorly catches h</a:t>
            </a:r>
            <a:r>
              <a:rPr lang="en-US" altLang="ko-KR" sz="1600" dirty="0"/>
              <a:t>istory info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261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7094-A815-1018-28C9-B42E071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Method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22F579-9A17-4476-778B-DA48E16AF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1800" dirty="0">
                    <a:sym typeface="Wingdings" panose="05000000000000000000" pitchFamily="2" charset="2"/>
                  </a:rPr>
                  <a:t>Latent Variables for Persona detection, update using contexts &amp; summaries</a:t>
                </a:r>
                <a:endParaRPr lang="en-US" altLang="ko-KR" sz="1800" b="1" dirty="0"/>
              </a:p>
              <a:p>
                <a:pPr marL="0" indent="0" algn="just">
                  <a:buNone/>
                </a:pPr>
                <a:r>
                  <a:rPr lang="en-US" altLang="ko-KR" sz="1800" b="1" dirty="0"/>
                  <a:t>On-session</a:t>
                </a:r>
              </a:p>
              <a:p>
                <a:pPr marL="0" indent="0" algn="just">
                  <a:buNone/>
                </a:pPr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𝑒𝑚𝑏𝑒𝑑𝑑𝑖𝑛𝑔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22F579-9A17-4476-778B-DA48E16AF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그룹 37">
            <a:extLst>
              <a:ext uri="{FF2B5EF4-FFF2-40B4-BE49-F238E27FC236}">
                <a16:creationId xmlns:a16="http://schemas.microsoft.com/office/drawing/2014/main" id="{0DF02C9F-2C1B-F585-8574-094B1EB58547}"/>
              </a:ext>
            </a:extLst>
          </p:cNvPr>
          <p:cNvGrpSpPr/>
          <p:nvPr/>
        </p:nvGrpSpPr>
        <p:grpSpPr>
          <a:xfrm>
            <a:off x="6808677" y="3341161"/>
            <a:ext cx="2901544" cy="1686977"/>
            <a:chOff x="1993241" y="2668766"/>
            <a:chExt cx="2901544" cy="1686977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B3F8CAF-3854-A0AC-00C5-2F5306BFBD89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H="1" flipV="1">
              <a:off x="2295085" y="3247229"/>
              <a:ext cx="1582147" cy="6346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E6D1A9EB-03C6-9212-5607-576E61F114AB}"/>
                </a:ext>
              </a:extLst>
            </p:cNvPr>
            <p:cNvCxnSpPr>
              <a:stCxn id="7" idx="0"/>
              <a:endCxn id="11" idx="2"/>
            </p:cNvCxnSpPr>
            <p:nvPr/>
          </p:nvCxnSpPr>
          <p:spPr>
            <a:xfrm flipH="1" flipV="1">
              <a:off x="2723387" y="3247229"/>
              <a:ext cx="1153845" cy="6346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E4B3B6B-EC89-36EE-1187-02F7F5B55A90}"/>
                </a:ext>
              </a:extLst>
            </p:cNvPr>
            <p:cNvCxnSpPr>
              <a:stCxn id="8" idx="0"/>
              <a:endCxn id="10" idx="2"/>
            </p:cNvCxnSpPr>
            <p:nvPr/>
          </p:nvCxnSpPr>
          <p:spPr>
            <a:xfrm flipV="1">
              <a:off x="2295085" y="3247229"/>
              <a:ext cx="0" cy="530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D65257B-CF17-80A9-0EF2-80E011BE2540}"/>
                </a:ext>
              </a:extLst>
            </p:cNvPr>
            <p:cNvCxnSpPr>
              <a:stCxn id="9" idx="0"/>
              <a:endCxn id="11" idx="2"/>
            </p:cNvCxnSpPr>
            <p:nvPr/>
          </p:nvCxnSpPr>
          <p:spPr>
            <a:xfrm flipV="1">
              <a:off x="2723387" y="3247229"/>
              <a:ext cx="0" cy="530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사각형: 둥근 모서리 4">
                  <a:extLst>
                    <a:ext uri="{FF2B5EF4-FFF2-40B4-BE49-F238E27FC236}">
                      <a16:creationId xmlns:a16="http://schemas.microsoft.com/office/drawing/2014/main" id="{4628BBBA-FFD8-9112-CDBB-0B9218FA15CD}"/>
                    </a:ext>
                  </a:extLst>
                </p:cNvPr>
                <p:cNvSpPr/>
                <p:nvPr/>
              </p:nvSpPr>
              <p:spPr>
                <a:xfrm>
                  <a:off x="1993241" y="3429000"/>
                  <a:ext cx="2901544" cy="213344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Transformer Encoder(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ko-KR" sz="1400" dirty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사각형: 둥근 모서리 4">
                  <a:extLst>
                    <a:ext uri="{FF2B5EF4-FFF2-40B4-BE49-F238E27FC236}">
                      <a16:creationId xmlns:a16="http://schemas.microsoft.com/office/drawing/2014/main" id="{4628BBBA-FFD8-9112-CDBB-0B9218FA15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241" y="3429000"/>
                  <a:ext cx="2901544" cy="213344"/>
                </a:xfrm>
                <a:prstGeom prst="roundRect">
                  <a:avLst/>
                </a:prstGeom>
                <a:blipFill>
                  <a:blip r:embed="rId3"/>
                  <a:stretch>
                    <a:fillRect t="-21622" b="-459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B10BA1-B46B-C63F-8F97-8C53FFB5A0E9}"/>
                    </a:ext>
                  </a:extLst>
                </p:cNvPr>
                <p:cNvSpPr txBox="1"/>
                <p:nvPr/>
              </p:nvSpPr>
              <p:spPr>
                <a:xfrm>
                  <a:off x="2994242" y="3881845"/>
                  <a:ext cx="1765979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𝐶𝑜𝑛𝑡𝑒𝑥𝑡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B10BA1-B46B-C63F-8F97-8C53FFB5A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242" y="3881845"/>
                  <a:ext cx="176597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58E83B4B-53DA-BD51-257A-BA42BA814A27}"/>
                    </a:ext>
                  </a:extLst>
                </p:cNvPr>
                <p:cNvSpPr/>
                <p:nvPr/>
              </p:nvSpPr>
              <p:spPr>
                <a:xfrm>
                  <a:off x="2137638" y="3777281"/>
                  <a:ext cx="314893" cy="57846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58E83B4B-53DA-BD51-257A-BA42BA814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638" y="3777281"/>
                  <a:ext cx="314893" cy="57846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9611BD7D-4831-B0B5-058E-C9B24D126E16}"/>
                    </a:ext>
                  </a:extLst>
                </p:cNvPr>
                <p:cNvSpPr/>
                <p:nvPr/>
              </p:nvSpPr>
              <p:spPr>
                <a:xfrm>
                  <a:off x="2565940" y="3777280"/>
                  <a:ext cx="314893" cy="578463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9611BD7D-4831-B0B5-058E-C9B24D126E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940" y="3777280"/>
                  <a:ext cx="314893" cy="5784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89C98A4-9DE3-B19A-53AA-4868DB8979C8}"/>
                    </a:ext>
                  </a:extLst>
                </p:cNvPr>
                <p:cNvSpPr/>
                <p:nvPr/>
              </p:nvSpPr>
              <p:spPr>
                <a:xfrm>
                  <a:off x="2137638" y="2668767"/>
                  <a:ext cx="314893" cy="57846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F89C98A4-9DE3-B19A-53AA-4868DB8979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638" y="2668767"/>
                  <a:ext cx="314893" cy="578462"/>
                </a:xfrm>
                <a:prstGeom prst="rect">
                  <a:avLst/>
                </a:prstGeom>
                <a:blipFill>
                  <a:blip r:embed="rId7"/>
                  <a:stretch>
                    <a:fillRect r="-18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E10D9DE9-0173-71A6-9ECF-E15DEE10C1A0}"/>
                    </a:ext>
                  </a:extLst>
                </p:cNvPr>
                <p:cNvSpPr/>
                <p:nvPr/>
              </p:nvSpPr>
              <p:spPr>
                <a:xfrm>
                  <a:off x="2565940" y="2668766"/>
                  <a:ext cx="314893" cy="57846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E10D9DE9-0173-71A6-9ECF-E15DEE10C1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940" y="2668766"/>
                  <a:ext cx="314893" cy="578463"/>
                </a:xfrm>
                <a:prstGeom prst="rect">
                  <a:avLst/>
                </a:prstGeom>
                <a:blipFill>
                  <a:blip r:embed="rId8"/>
                  <a:stretch>
                    <a:fillRect r="-18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921F6C3-3340-7F5A-6378-ACB01BF659C0}"/>
              </a:ext>
            </a:extLst>
          </p:cNvPr>
          <p:cNvGrpSpPr/>
          <p:nvPr/>
        </p:nvGrpSpPr>
        <p:grpSpPr>
          <a:xfrm>
            <a:off x="1634294" y="3364578"/>
            <a:ext cx="4079120" cy="1686977"/>
            <a:chOff x="5812042" y="2668766"/>
            <a:chExt cx="4079120" cy="1686977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120D72A-1A4B-22FB-EE37-373F59C9E8D6}"/>
                </a:ext>
              </a:extLst>
            </p:cNvPr>
            <p:cNvCxnSpPr>
              <a:stCxn id="19" idx="0"/>
              <a:endCxn id="22" idx="2"/>
            </p:cNvCxnSpPr>
            <p:nvPr/>
          </p:nvCxnSpPr>
          <p:spPr>
            <a:xfrm flipH="1" flipV="1">
              <a:off x="6141418" y="3247229"/>
              <a:ext cx="1582147" cy="6346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7CA3885-D10C-EB71-C415-E9A1D943A476}"/>
                </a:ext>
              </a:extLst>
            </p:cNvPr>
            <p:cNvCxnSpPr>
              <a:stCxn id="19" idx="0"/>
              <a:endCxn id="23" idx="2"/>
            </p:cNvCxnSpPr>
            <p:nvPr/>
          </p:nvCxnSpPr>
          <p:spPr>
            <a:xfrm flipH="1" flipV="1">
              <a:off x="6569720" y="3247229"/>
              <a:ext cx="1153845" cy="6346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6AA54DD-9D9E-E4CD-654C-C10EDAEC0A0B}"/>
                </a:ext>
              </a:extLst>
            </p:cNvPr>
            <p:cNvCxnSpPr>
              <a:stCxn id="24" idx="0"/>
              <a:endCxn id="22" idx="2"/>
            </p:cNvCxnSpPr>
            <p:nvPr/>
          </p:nvCxnSpPr>
          <p:spPr>
            <a:xfrm flipH="1" flipV="1">
              <a:off x="6141418" y="3247229"/>
              <a:ext cx="2905054" cy="6346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34962BC5-1906-89BF-BD12-1610FF61564E}"/>
                </a:ext>
              </a:extLst>
            </p:cNvPr>
            <p:cNvCxnSpPr>
              <a:stCxn id="24" idx="0"/>
              <a:endCxn id="23" idx="2"/>
            </p:cNvCxnSpPr>
            <p:nvPr/>
          </p:nvCxnSpPr>
          <p:spPr>
            <a:xfrm flipH="1" flipV="1">
              <a:off x="6569720" y="3247229"/>
              <a:ext cx="2476752" cy="63461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52BCB6F-2E15-271F-C506-174580E6F209}"/>
                </a:ext>
              </a:extLst>
            </p:cNvPr>
            <p:cNvCxnSpPr>
              <a:stCxn id="20" idx="0"/>
              <a:endCxn id="22" idx="2"/>
            </p:cNvCxnSpPr>
            <p:nvPr/>
          </p:nvCxnSpPr>
          <p:spPr>
            <a:xfrm flipV="1">
              <a:off x="6141418" y="3247229"/>
              <a:ext cx="0" cy="5300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1CD144C-C0C4-F840-AC5D-23EAA5932124}"/>
                </a:ext>
              </a:extLst>
            </p:cNvPr>
            <p:cNvCxnSpPr>
              <a:stCxn id="21" idx="0"/>
              <a:endCxn id="23" idx="2"/>
            </p:cNvCxnSpPr>
            <p:nvPr/>
          </p:nvCxnSpPr>
          <p:spPr>
            <a:xfrm flipV="1">
              <a:off x="6569720" y="3247229"/>
              <a:ext cx="0" cy="5300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9D21C406-A2BE-EAF8-4798-540B094ECC58}"/>
                    </a:ext>
                  </a:extLst>
                </p:cNvPr>
                <p:cNvSpPr/>
                <p:nvPr/>
              </p:nvSpPr>
              <p:spPr>
                <a:xfrm>
                  <a:off x="5812042" y="3429000"/>
                  <a:ext cx="4079120" cy="213344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Transformer Encoder(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altLang="ko-KR" sz="1400" dirty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9D21C406-A2BE-EAF8-4798-540B094ECC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042" y="3429000"/>
                  <a:ext cx="4079120" cy="213344"/>
                </a:xfrm>
                <a:prstGeom prst="roundRect">
                  <a:avLst/>
                </a:prstGeom>
                <a:blipFill>
                  <a:blip r:embed="rId9"/>
                  <a:stretch>
                    <a:fillRect t="-24324" b="-459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9BDE80-C813-896F-427D-656E1C93DD8C}"/>
                    </a:ext>
                  </a:extLst>
                </p:cNvPr>
                <p:cNvSpPr txBox="1"/>
                <p:nvPr/>
              </p:nvSpPr>
              <p:spPr>
                <a:xfrm>
                  <a:off x="6840575" y="3881845"/>
                  <a:ext cx="1765979" cy="36933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𝐶𝑜𝑛𝑡𝑒𝑥𝑡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9BDE80-C813-896F-427D-656E1C93D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575" y="3881845"/>
                  <a:ext cx="176597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3CF40CD-BBA1-F9D0-E6DD-3448C0BBBAEF}"/>
                    </a:ext>
                  </a:extLst>
                </p:cNvPr>
                <p:cNvSpPr/>
                <p:nvPr/>
              </p:nvSpPr>
              <p:spPr>
                <a:xfrm>
                  <a:off x="5983971" y="3777281"/>
                  <a:ext cx="314893" cy="57846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23CF40CD-BBA1-F9D0-E6DD-3448C0BBBA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971" y="3777281"/>
                  <a:ext cx="314893" cy="57846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33CBDEF4-B27A-76D8-50D5-D6F47470D689}"/>
                    </a:ext>
                  </a:extLst>
                </p:cNvPr>
                <p:cNvSpPr/>
                <p:nvPr/>
              </p:nvSpPr>
              <p:spPr>
                <a:xfrm>
                  <a:off x="6412273" y="3777280"/>
                  <a:ext cx="314893" cy="578463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33CBDEF4-B27A-76D8-50D5-D6F47470D6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73" y="3777280"/>
                  <a:ext cx="314893" cy="57846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F353B8D4-E8E0-02A5-142B-0C64CA390BAD}"/>
                    </a:ext>
                  </a:extLst>
                </p:cNvPr>
                <p:cNvSpPr/>
                <p:nvPr/>
              </p:nvSpPr>
              <p:spPr>
                <a:xfrm>
                  <a:off x="5983971" y="2668767"/>
                  <a:ext cx="314893" cy="578462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F353B8D4-E8E0-02A5-142B-0C64CA390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971" y="2668767"/>
                  <a:ext cx="314893" cy="578462"/>
                </a:xfrm>
                <a:prstGeom prst="rect">
                  <a:avLst/>
                </a:prstGeom>
                <a:blipFill>
                  <a:blip r:embed="rId13"/>
                  <a:stretch>
                    <a:fillRect r="-18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CCDE08BC-610F-E8E1-9D10-9A136C6F23C0}"/>
                    </a:ext>
                  </a:extLst>
                </p:cNvPr>
                <p:cNvSpPr/>
                <p:nvPr/>
              </p:nvSpPr>
              <p:spPr>
                <a:xfrm>
                  <a:off x="6412273" y="2668766"/>
                  <a:ext cx="314893" cy="57846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CCDE08BC-610F-E8E1-9D10-9A136C6F2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73" y="2668766"/>
                  <a:ext cx="314893" cy="578463"/>
                </a:xfrm>
                <a:prstGeom prst="rect">
                  <a:avLst/>
                </a:prstGeom>
                <a:blipFill>
                  <a:blip r:embed="rId14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D337F53-F3EE-8F78-5865-85C862B45132}"/>
                    </a:ext>
                  </a:extLst>
                </p:cNvPr>
                <p:cNvSpPr txBox="1"/>
                <p:nvPr/>
              </p:nvSpPr>
              <p:spPr>
                <a:xfrm>
                  <a:off x="8361547" y="3881845"/>
                  <a:ext cx="1369849" cy="369332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D337F53-F3EE-8F78-5865-85C862B45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547" y="3881845"/>
                  <a:ext cx="1369849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5BA13E6-BC7B-F848-A8D7-A56F6DDF10DF}"/>
                  </a:ext>
                </a:extLst>
              </p:cNvPr>
              <p:cNvSpPr/>
              <p:nvPr/>
            </p:nvSpPr>
            <p:spPr>
              <a:xfrm>
                <a:off x="5451026" y="2484024"/>
                <a:ext cx="314893" cy="57846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5BA13E6-BC7B-F848-A8D7-A56F6DDF1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026" y="2484024"/>
                <a:ext cx="314893" cy="57846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8934977-EE48-0F16-9A91-83F21BA57958}"/>
                  </a:ext>
                </a:extLst>
              </p:cNvPr>
              <p:cNvSpPr/>
              <p:nvPr/>
            </p:nvSpPr>
            <p:spPr>
              <a:xfrm>
                <a:off x="5879328" y="2484023"/>
                <a:ext cx="314893" cy="57846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C8934977-EE48-0F16-9A91-83F21BA57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328" y="2484023"/>
                <a:ext cx="314893" cy="5784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3E3C8D7-6715-9955-4AF5-11A70240C6E1}"/>
                  </a:ext>
                </a:extLst>
              </p:cNvPr>
              <p:cNvSpPr txBox="1"/>
              <p:nvPr/>
            </p:nvSpPr>
            <p:spPr>
              <a:xfrm>
                <a:off x="6403060" y="2591898"/>
                <a:ext cx="334645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(multivariate gaussian)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3E3C8D7-6715-9955-4AF5-11A70240C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060" y="2591898"/>
                <a:ext cx="3346450" cy="390748"/>
              </a:xfrm>
              <a:prstGeom prst="rect">
                <a:avLst/>
              </a:prstGeom>
              <a:blipFill>
                <a:blip r:embed="rId18"/>
                <a:stretch>
                  <a:fillRect l="-1457" t="-9375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2BE011-6E65-6200-094A-A3FBFAADEF82}"/>
                  </a:ext>
                </a:extLst>
              </p:cNvPr>
              <p:cNvSpPr txBox="1"/>
              <p:nvPr/>
            </p:nvSpPr>
            <p:spPr>
              <a:xfrm>
                <a:off x="2901046" y="5411101"/>
                <a:ext cx="1458604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72BE011-6E65-6200-094A-A3FBFAAD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046" y="5411101"/>
                <a:ext cx="1458604" cy="301749"/>
              </a:xfrm>
              <a:prstGeom prst="rect">
                <a:avLst/>
              </a:prstGeom>
              <a:blipFill>
                <a:blip r:embed="rId19"/>
                <a:stretch>
                  <a:fillRect l="-2510" t="-2041" r="-4603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26D2BA-1E9C-AB3B-454B-AEBAFF554B0C}"/>
                  </a:ext>
                </a:extLst>
              </p:cNvPr>
              <p:cNvSpPr txBox="1"/>
              <p:nvPr/>
            </p:nvSpPr>
            <p:spPr>
              <a:xfrm>
                <a:off x="7530147" y="5353084"/>
                <a:ext cx="121405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826D2BA-1E9C-AB3B-454B-AEBAFF554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147" y="5353084"/>
                <a:ext cx="1214050" cy="298415"/>
              </a:xfrm>
              <a:prstGeom prst="rect">
                <a:avLst/>
              </a:prstGeom>
              <a:blipFill>
                <a:blip r:embed="rId20"/>
                <a:stretch>
                  <a:fillRect l="-3015" r="-5528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4870762-FE38-69C2-03D8-FB50DAE6B304}"/>
              </a:ext>
            </a:extLst>
          </p:cNvPr>
          <p:cNvCxnSpPr>
            <a:stCxn id="42" idx="2"/>
            <a:endCxn id="43" idx="2"/>
          </p:cNvCxnSpPr>
          <p:nvPr/>
        </p:nvCxnSpPr>
        <p:spPr>
          <a:xfrm rot="5400000" flipH="1" flipV="1">
            <a:off x="5853084" y="3428763"/>
            <a:ext cx="61351" cy="4506824"/>
          </a:xfrm>
          <a:prstGeom prst="bentConnector3">
            <a:avLst>
              <a:gd name="adj1" fmla="val -3726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BA57B4-4D8C-7A03-EE1C-001C2278D043}"/>
                  </a:ext>
                </a:extLst>
              </p:cNvPr>
              <p:cNvSpPr txBox="1"/>
              <p:nvPr/>
            </p:nvSpPr>
            <p:spPr>
              <a:xfrm>
                <a:off x="4986195" y="6075666"/>
                <a:ext cx="1707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BA57B4-4D8C-7A03-EE1C-001C2278D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95" y="6075666"/>
                <a:ext cx="1707687" cy="369332"/>
              </a:xfrm>
              <a:prstGeom prst="rect">
                <a:avLst/>
              </a:prstGeom>
              <a:blipFill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0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7094-A815-1018-28C9-B42E071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Method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22F579-9A17-4476-778B-DA48E16AF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1800" b="1" dirty="0"/>
                  <a:t>On-session</a:t>
                </a:r>
              </a:p>
              <a:p>
                <a:pPr marL="0" indent="0" algn="just">
                  <a:buNone/>
                </a:pPr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𝑒𝑚𝑏𝑒𝑑𝑑𝑖𝑛𝑔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22F579-9A17-4476-778B-DA48E16AF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7B7852C-20A2-FA8D-8E69-38B3AC2AD8C5}"/>
                  </a:ext>
                </a:extLst>
              </p:cNvPr>
              <p:cNvSpPr/>
              <p:nvPr/>
            </p:nvSpPr>
            <p:spPr>
              <a:xfrm>
                <a:off x="1516448" y="4317615"/>
                <a:ext cx="314893" cy="578462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7B7852C-20A2-FA8D-8E69-38B3AC2AD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448" y="4317615"/>
                <a:ext cx="314893" cy="578462"/>
              </a:xfrm>
              <a:prstGeom prst="rect">
                <a:avLst/>
              </a:prstGeom>
              <a:blipFill>
                <a:blip r:embed="rId3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BBF7A9F-AAB2-49FE-C123-E6BBF26B1CE1}"/>
                  </a:ext>
                </a:extLst>
              </p:cNvPr>
              <p:cNvSpPr/>
              <p:nvPr/>
            </p:nvSpPr>
            <p:spPr>
              <a:xfrm>
                <a:off x="1944750" y="4317614"/>
                <a:ext cx="314893" cy="57846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BBF7A9F-AAB2-49FE-C123-E6BBF26B1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50" y="4317614"/>
                <a:ext cx="314893" cy="578463"/>
              </a:xfrm>
              <a:prstGeom prst="rect">
                <a:avLst/>
              </a:prstGeom>
              <a:blipFill>
                <a:blip r:embed="rId4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3AC7379-81C3-A975-F0AB-30116B89A4A2}"/>
              </a:ext>
            </a:extLst>
          </p:cNvPr>
          <p:cNvCxnSpPr>
            <a:cxnSpLocks/>
          </p:cNvCxnSpPr>
          <p:nvPr/>
        </p:nvCxnSpPr>
        <p:spPr>
          <a:xfrm>
            <a:off x="2350394" y="4591318"/>
            <a:ext cx="1757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4C8C6F-C42D-9272-B5F1-83091C228D0F}"/>
                  </a:ext>
                </a:extLst>
              </p:cNvPr>
              <p:cNvSpPr txBox="1"/>
              <p:nvPr/>
            </p:nvSpPr>
            <p:spPr>
              <a:xfrm>
                <a:off x="5664320" y="4843598"/>
                <a:ext cx="2439252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𝐶𝑜𝑛𝑡𝑒𝑥𝑡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4C8C6F-C42D-9272-B5F1-83091C228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320" y="4843598"/>
                <a:ext cx="243925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3915E55-4344-B212-13DF-E15667A7F497}"/>
              </a:ext>
            </a:extLst>
          </p:cNvPr>
          <p:cNvSpPr txBox="1"/>
          <p:nvPr/>
        </p:nvSpPr>
        <p:spPr>
          <a:xfrm>
            <a:off x="2615985" y="4240705"/>
            <a:ext cx="13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2E9B3F-F339-7317-DFC6-FA2EB44782AE}"/>
                  </a:ext>
                </a:extLst>
              </p:cNvPr>
              <p:cNvSpPr txBox="1"/>
              <p:nvPr/>
            </p:nvSpPr>
            <p:spPr>
              <a:xfrm>
                <a:off x="4110418" y="4365910"/>
                <a:ext cx="527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2E9B3F-F339-7317-DFC6-FA2EB4478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418" y="4365910"/>
                <a:ext cx="5270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53127811-DF76-7CD9-0987-6869C3EEE284}"/>
                  </a:ext>
                </a:extLst>
              </p:cNvPr>
              <p:cNvSpPr/>
              <p:nvPr/>
            </p:nvSpPr>
            <p:spPr>
              <a:xfrm>
                <a:off x="4813090" y="4027361"/>
                <a:ext cx="4343610" cy="2133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Transformer Decoder(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53127811-DF76-7CD9-0987-6869C3EEE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090" y="4027361"/>
                <a:ext cx="4343610" cy="213344"/>
              </a:xfrm>
              <a:prstGeom prst="roundRect">
                <a:avLst/>
              </a:prstGeom>
              <a:blipFill>
                <a:blip r:embed="rId7"/>
                <a:stretch>
                  <a:fillRect t="-24324" b="-45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11DA65-5021-412C-9903-3C929D7ED978}"/>
                  </a:ext>
                </a:extLst>
              </p:cNvPr>
              <p:cNvSpPr txBox="1"/>
              <p:nvPr/>
            </p:nvSpPr>
            <p:spPr>
              <a:xfrm>
                <a:off x="4813090" y="4843598"/>
                <a:ext cx="1123323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𝑆𝑂𝑆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11DA65-5021-412C-9903-3C929D7ED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090" y="4843598"/>
                <a:ext cx="11233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83F7AA96-310C-771B-35DB-256DE2FF188B}"/>
              </a:ext>
            </a:extLst>
          </p:cNvPr>
          <p:cNvSpPr txBox="1"/>
          <p:nvPr/>
        </p:nvSpPr>
        <p:spPr>
          <a:xfrm>
            <a:off x="5031550" y="4357485"/>
            <a:ext cx="33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C251D09-4075-AB3E-7220-3FB7FD755E50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374752" y="4240705"/>
            <a:ext cx="0" cy="60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4EA9602-FA0C-E377-D27C-F8972D7D0607}"/>
              </a:ext>
            </a:extLst>
          </p:cNvPr>
          <p:cNvCxnSpPr/>
          <p:nvPr/>
        </p:nvCxnSpPr>
        <p:spPr>
          <a:xfrm>
            <a:off x="4603248" y="4556582"/>
            <a:ext cx="42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5F06CB3-19A3-E129-6F14-FE7A05831BAA}"/>
              </a:ext>
            </a:extLst>
          </p:cNvPr>
          <p:cNvCxnSpPr>
            <a:stCxn id="31" idx="0"/>
          </p:cNvCxnSpPr>
          <p:nvPr/>
        </p:nvCxnSpPr>
        <p:spPr>
          <a:xfrm flipV="1">
            <a:off x="6883946" y="4240705"/>
            <a:ext cx="0" cy="60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E0F0FC8-8405-1B8A-666B-1FBC9C8B2820}"/>
              </a:ext>
            </a:extLst>
          </p:cNvPr>
          <p:cNvCxnSpPr/>
          <p:nvPr/>
        </p:nvCxnSpPr>
        <p:spPr>
          <a:xfrm flipV="1">
            <a:off x="8586882" y="3554654"/>
            <a:ext cx="0" cy="47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3835E8F-A318-89DB-F6A9-5875667F1EF5}"/>
                  </a:ext>
                </a:extLst>
              </p:cNvPr>
              <p:cNvSpPr txBox="1"/>
              <p:nvPr/>
            </p:nvSpPr>
            <p:spPr>
              <a:xfrm>
                <a:off x="7901957" y="3156644"/>
                <a:ext cx="1369849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3835E8F-A318-89DB-F6A9-5875667F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57" y="3156644"/>
                <a:ext cx="136984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5BBED-6C15-D7EB-048B-0AFE27F64A05}"/>
                  </a:ext>
                </a:extLst>
              </p:cNvPr>
              <p:cNvSpPr txBox="1"/>
              <p:nvPr/>
            </p:nvSpPr>
            <p:spPr>
              <a:xfrm>
                <a:off x="3779274" y="5689167"/>
                <a:ext cx="320562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D5BBED-6C15-D7EB-048B-0AFE27F64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274" y="5689167"/>
                <a:ext cx="3205621" cy="331437"/>
              </a:xfrm>
              <a:prstGeom prst="rect">
                <a:avLst/>
              </a:prstGeom>
              <a:blipFill>
                <a:blip r:embed="rId10"/>
                <a:stretch>
                  <a:fillRect b="-2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44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7094-A815-1018-28C9-B42E071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Method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22F579-9A17-4476-778B-DA48E16AF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1800" b="1" dirty="0"/>
                  <a:t>Inter-session</a:t>
                </a:r>
              </a:p>
              <a:p>
                <a:pPr marL="0" indent="0" algn="just">
                  <a:buNone/>
                </a:pPr>
                <a:r>
                  <a:rPr lang="en-US" altLang="ko-KR" sz="18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22F579-9A17-4476-778B-DA48E16AF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84AFA655-1CB1-8571-0C06-6D0D2C7E3992}"/>
              </a:ext>
            </a:extLst>
          </p:cNvPr>
          <p:cNvGrpSpPr/>
          <p:nvPr/>
        </p:nvGrpSpPr>
        <p:grpSpPr>
          <a:xfrm>
            <a:off x="838200" y="2519571"/>
            <a:ext cx="7736774" cy="2847290"/>
            <a:chOff x="1448790" y="1697991"/>
            <a:chExt cx="7736774" cy="2847290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0AB916E-19A8-FF9E-CA11-1619693ECFCC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2968831" y="2774254"/>
              <a:ext cx="4251367" cy="1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CD5A640-55D3-5D2B-F64B-1775CD6DEFEF}"/>
                    </a:ext>
                  </a:extLst>
                </p:cNvPr>
                <p:cNvSpPr txBox="1"/>
                <p:nvPr/>
              </p:nvSpPr>
              <p:spPr>
                <a:xfrm>
                  <a:off x="1448790" y="2440380"/>
                  <a:ext cx="1520041" cy="667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𝑆𝑢𝑚𝑚𝑎𝑟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CD5A640-55D3-5D2B-F64B-1775CD6DE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8790" y="2440380"/>
                  <a:ext cx="1520041" cy="667747"/>
                </a:xfrm>
                <a:prstGeom prst="rect">
                  <a:avLst/>
                </a:prstGeom>
                <a:blipFill>
                  <a:blip r:embed="rId3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F6C4D6D-C05C-01D9-CE22-ED906385141E}"/>
                </a:ext>
              </a:extLst>
            </p:cNvPr>
            <p:cNvSpPr/>
            <p:nvPr/>
          </p:nvSpPr>
          <p:spPr>
            <a:xfrm>
              <a:off x="7428016" y="2312720"/>
              <a:ext cx="665018" cy="326668"/>
            </a:xfrm>
            <a:custGeom>
              <a:avLst/>
              <a:gdLst>
                <a:gd name="connsiteX0" fmla="*/ 0 w 665018"/>
                <a:gd name="connsiteY0" fmla="*/ 326575 h 326668"/>
                <a:gd name="connsiteX1" fmla="*/ 231569 w 665018"/>
                <a:gd name="connsiteY1" fmla="*/ 273136 h 326668"/>
                <a:gd name="connsiteX2" fmla="*/ 350322 w 665018"/>
                <a:gd name="connsiteY2" fmla="*/ 3 h 326668"/>
                <a:gd name="connsiteX3" fmla="*/ 445324 w 665018"/>
                <a:gd name="connsiteY3" fmla="*/ 267198 h 326668"/>
                <a:gd name="connsiteX4" fmla="*/ 665018 w 665018"/>
                <a:gd name="connsiteY4" fmla="*/ 314699 h 32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18" h="326668">
                  <a:moveTo>
                    <a:pt x="0" y="326575"/>
                  </a:moveTo>
                  <a:cubicBezTo>
                    <a:pt x="86591" y="327070"/>
                    <a:pt x="173182" y="327565"/>
                    <a:pt x="231569" y="273136"/>
                  </a:cubicBezTo>
                  <a:cubicBezTo>
                    <a:pt x="289956" y="218707"/>
                    <a:pt x="314696" y="993"/>
                    <a:pt x="350322" y="3"/>
                  </a:cubicBezTo>
                  <a:cubicBezTo>
                    <a:pt x="385948" y="-987"/>
                    <a:pt x="392875" y="214749"/>
                    <a:pt x="445324" y="267198"/>
                  </a:cubicBezTo>
                  <a:cubicBezTo>
                    <a:pt x="497773" y="319647"/>
                    <a:pt x="581395" y="317173"/>
                    <a:pt x="665018" y="3146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BA75E0-D2CD-2B2E-C020-6F4303258D43}"/>
                    </a:ext>
                  </a:extLst>
                </p:cNvPr>
                <p:cNvSpPr txBox="1"/>
                <p:nvPr/>
              </p:nvSpPr>
              <p:spPr>
                <a:xfrm>
                  <a:off x="7220198" y="2579917"/>
                  <a:ext cx="1080654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A03E44-4BDF-1282-70E5-4B20CD50E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198" y="2579917"/>
                  <a:ext cx="1080654" cy="390748"/>
                </a:xfrm>
                <a:prstGeom prst="rect">
                  <a:avLst/>
                </a:prstGeom>
                <a:blipFill>
                  <a:blip r:embed="rId4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A391594D-6826-746D-A2A1-DDEA86D0C93A}"/>
                    </a:ext>
                  </a:extLst>
                </p:cNvPr>
                <p:cNvSpPr/>
                <p:nvPr/>
              </p:nvSpPr>
              <p:spPr>
                <a:xfrm>
                  <a:off x="3681352" y="2590262"/>
                  <a:ext cx="2707574" cy="27303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Recognition network(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altLang="ko-KR" sz="1400" dirty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A391594D-6826-746D-A2A1-DDEA86D0C9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352" y="2590262"/>
                  <a:ext cx="2707574" cy="273036"/>
                </a:xfrm>
                <a:prstGeom prst="roundRect">
                  <a:avLst/>
                </a:prstGeom>
                <a:blipFill>
                  <a:blip r:embed="rId5"/>
                  <a:stretch>
                    <a:fillRect t="-8696" b="-282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663EA8A-A77C-2602-3797-541EB3B6BF11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2968831" y="4186573"/>
              <a:ext cx="4251367" cy="23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505EB8-DE01-010F-025C-BD1E90024C46}"/>
                    </a:ext>
                  </a:extLst>
                </p:cNvPr>
                <p:cNvSpPr txBox="1"/>
                <p:nvPr/>
              </p:nvSpPr>
              <p:spPr>
                <a:xfrm>
                  <a:off x="1448790" y="4014996"/>
                  <a:ext cx="1520041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505EB8-DE01-010F-025C-BD1E90024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8790" y="4014996"/>
                  <a:ext cx="1520041" cy="390748"/>
                </a:xfrm>
                <a:prstGeom prst="rect">
                  <a:avLst/>
                </a:prstGeom>
                <a:blipFill>
                  <a:blip r:embed="rId6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30A51E0-63B4-E174-2328-9B0560407290}"/>
                </a:ext>
              </a:extLst>
            </p:cNvPr>
            <p:cNvSpPr/>
            <p:nvPr/>
          </p:nvSpPr>
          <p:spPr>
            <a:xfrm>
              <a:off x="7428016" y="3887336"/>
              <a:ext cx="665018" cy="326668"/>
            </a:xfrm>
            <a:custGeom>
              <a:avLst/>
              <a:gdLst>
                <a:gd name="connsiteX0" fmla="*/ 0 w 665018"/>
                <a:gd name="connsiteY0" fmla="*/ 326575 h 326668"/>
                <a:gd name="connsiteX1" fmla="*/ 231569 w 665018"/>
                <a:gd name="connsiteY1" fmla="*/ 273136 h 326668"/>
                <a:gd name="connsiteX2" fmla="*/ 350322 w 665018"/>
                <a:gd name="connsiteY2" fmla="*/ 3 h 326668"/>
                <a:gd name="connsiteX3" fmla="*/ 445324 w 665018"/>
                <a:gd name="connsiteY3" fmla="*/ 267198 h 326668"/>
                <a:gd name="connsiteX4" fmla="*/ 665018 w 665018"/>
                <a:gd name="connsiteY4" fmla="*/ 314699 h 32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18" h="326668">
                  <a:moveTo>
                    <a:pt x="0" y="326575"/>
                  </a:moveTo>
                  <a:cubicBezTo>
                    <a:pt x="86591" y="327070"/>
                    <a:pt x="173182" y="327565"/>
                    <a:pt x="231569" y="273136"/>
                  </a:cubicBezTo>
                  <a:cubicBezTo>
                    <a:pt x="289956" y="218707"/>
                    <a:pt x="314696" y="993"/>
                    <a:pt x="350322" y="3"/>
                  </a:cubicBezTo>
                  <a:cubicBezTo>
                    <a:pt x="385948" y="-987"/>
                    <a:pt x="392875" y="214749"/>
                    <a:pt x="445324" y="267198"/>
                  </a:cubicBezTo>
                  <a:cubicBezTo>
                    <a:pt x="497773" y="319647"/>
                    <a:pt x="581395" y="317173"/>
                    <a:pt x="665018" y="3146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270FF3-AF3F-49D9-26C6-018321B63CFA}"/>
                    </a:ext>
                  </a:extLst>
                </p:cNvPr>
                <p:cNvSpPr txBox="1"/>
                <p:nvPr/>
              </p:nvSpPr>
              <p:spPr>
                <a:xfrm>
                  <a:off x="7220198" y="4154533"/>
                  <a:ext cx="1080654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117BC08-F8B1-9F7F-AF28-EBBCAE2C6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198" y="4154533"/>
                  <a:ext cx="1080654" cy="390748"/>
                </a:xfrm>
                <a:prstGeom prst="rect">
                  <a:avLst/>
                </a:prstGeom>
                <a:blipFill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8DD70008-726C-2772-C009-485CBD984B93}"/>
                    </a:ext>
                  </a:extLst>
                </p:cNvPr>
                <p:cNvSpPr/>
                <p:nvPr/>
              </p:nvSpPr>
              <p:spPr>
                <a:xfrm>
                  <a:off x="3681352" y="4061407"/>
                  <a:ext cx="2707574" cy="27303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prior network(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ko-KR" sz="1400" dirty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B1735AD4-0110-BD57-6F22-D042F930D1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352" y="4061407"/>
                  <a:ext cx="2707574" cy="273036"/>
                </a:xfrm>
                <a:prstGeom prst="roundRect">
                  <a:avLst/>
                </a:prstGeom>
                <a:blipFill>
                  <a:blip r:embed="rId8"/>
                  <a:stretch>
                    <a:fillRect t="-6383" b="-255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5FB8BA0-A973-2581-CB98-5ED621BB9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8649" y="2997383"/>
              <a:ext cx="11876" cy="7106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949CECE-8EDA-D169-B2C7-199989DB74FA}"/>
                    </a:ext>
                  </a:extLst>
                </p:cNvPr>
                <p:cNvSpPr txBox="1"/>
                <p:nvPr/>
              </p:nvSpPr>
              <p:spPr>
                <a:xfrm>
                  <a:off x="7837714" y="3156723"/>
                  <a:ext cx="10687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A3EDA31-887D-FC2C-553D-2A433FC25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7714" y="3156723"/>
                  <a:ext cx="106877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286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BCF214F-2DB1-AB6C-721C-4F8BBF4B7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3662" y="1697991"/>
              <a:ext cx="961902" cy="6147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8DD2F0-EDEA-5498-2047-295B9A445EE7}"/>
                  </a:ext>
                </a:extLst>
              </p:cNvPr>
              <p:cNvSpPr txBox="1"/>
              <p:nvPr/>
            </p:nvSpPr>
            <p:spPr>
              <a:xfrm>
                <a:off x="8400671" y="2283580"/>
                <a:ext cx="21724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𝑆𝑢𝑚𝑚𝑎𝑟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8DD2F0-EDEA-5498-2047-295B9A445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671" y="2283580"/>
                <a:ext cx="2172457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F78FF9D-AD9E-EAE6-F883-F4772C87C0DA}"/>
              </a:ext>
            </a:extLst>
          </p:cNvPr>
          <p:cNvSpPr txBox="1"/>
          <p:nvPr/>
        </p:nvSpPr>
        <p:spPr>
          <a:xfrm>
            <a:off x="8094023" y="2853099"/>
            <a:ext cx="183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Reconstruction loss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D20B94-AD22-7E1D-EE8A-43B3E70D6E5A}"/>
              </a:ext>
            </a:extLst>
          </p:cNvPr>
          <p:cNvSpPr txBox="1"/>
          <p:nvPr/>
        </p:nvSpPr>
        <p:spPr>
          <a:xfrm>
            <a:off x="6609608" y="5423429"/>
            <a:ext cx="1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inference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86BDF-2CC2-A400-8DAB-00A437D32350}"/>
              </a:ext>
            </a:extLst>
          </p:cNvPr>
          <p:cNvSpPr txBox="1"/>
          <p:nvPr/>
        </p:nvSpPr>
        <p:spPr>
          <a:xfrm>
            <a:off x="6633672" y="2724430"/>
            <a:ext cx="118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training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54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6F50-950E-F474-DDE1-28A79BB1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 Details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D1643-37A9-212C-2837-C026D69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Pretrained Model</a:t>
            </a:r>
          </a:p>
          <a:p>
            <a:pPr marL="0" indent="0">
              <a:buNone/>
            </a:pPr>
            <a:r>
              <a:rPr lang="en-US" altLang="ko-KR" sz="1800" dirty="0"/>
              <a:t>Dialog generation(On-Session)</a:t>
            </a:r>
            <a:r>
              <a:rPr lang="en-US" altLang="ko-KR" sz="1800" dirty="0">
                <a:sym typeface="Wingdings" panose="05000000000000000000" pitchFamily="2" charset="2"/>
              </a:rPr>
              <a:t>GPT-2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Summarization(Inter-Session)  Bart</a:t>
            </a: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sym typeface="Wingdings" panose="05000000000000000000" pitchFamily="2" charset="2"/>
              </a:rPr>
              <a:t>Using z for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1. S1’s persona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2. S2’s persona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3. Both</a:t>
            </a: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r>
              <a:rPr lang="en-US" altLang="ko-KR" sz="1800" dirty="0">
                <a:sym typeface="Wingdings" panose="05000000000000000000" pitchFamily="2" charset="2"/>
              </a:rPr>
              <a:t>Training with Bag-of-words loss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509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6F50-950E-F474-DDE1-28A79BB1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Process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D1643-37A9-212C-2837-C026D69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Summarization(Inter-Session)</a:t>
            </a: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학습이 되지 않는 상황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Summary</a:t>
            </a:r>
            <a:r>
              <a:rPr lang="ko-KR" altLang="en-US" sz="1800" dirty="0">
                <a:sym typeface="Wingdings" panose="05000000000000000000" pitchFamily="2" charset="2"/>
              </a:rPr>
              <a:t> 그 자체를 </a:t>
            </a:r>
            <a:r>
              <a:rPr lang="en-US" altLang="ko-KR" sz="1800" dirty="0">
                <a:sym typeface="Wingdings" panose="05000000000000000000" pitchFamily="2" charset="2"/>
              </a:rPr>
              <a:t>Reconstruct </a:t>
            </a:r>
            <a:r>
              <a:rPr lang="ko-KR" altLang="en-US" sz="1800" dirty="0">
                <a:sym typeface="Wingdings" panose="05000000000000000000" pitchFamily="2" charset="2"/>
              </a:rPr>
              <a:t>하도록 학습 목표를 설정했는데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이 부분을 변경해야 함</a:t>
            </a:r>
            <a:endParaRPr lang="en-US" altLang="ko-KR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943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6F50-950E-F474-DDE1-28A79BB1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Process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D1643-37A9-212C-2837-C026D69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Without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Summary</a:t>
            </a: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 err="1">
                <a:sym typeface="Wingdings" panose="05000000000000000000" pitchFamily="2" charset="2"/>
              </a:rPr>
              <a:t>Recognization</a:t>
            </a:r>
            <a:r>
              <a:rPr lang="en-US" altLang="ko-KR" sz="1800" dirty="0">
                <a:sym typeface="Wingdings" panose="05000000000000000000" pitchFamily="2" charset="2"/>
              </a:rPr>
              <a:t> finetuning</a:t>
            </a:r>
            <a:r>
              <a:rPr lang="ko-KR" altLang="en-US" sz="1800" dirty="0">
                <a:sym typeface="Wingdings" panose="05000000000000000000" pitchFamily="2" charset="2"/>
              </a:rPr>
              <a:t>은 잘 진행됨</a:t>
            </a:r>
            <a:r>
              <a:rPr lang="en-US" altLang="ko-KR" sz="1800" dirty="0">
                <a:sym typeface="Wingdings" panose="05000000000000000000" pitchFamily="2" charset="2"/>
              </a:rPr>
              <a:t>(test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perplexity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=</a:t>
            </a:r>
            <a:r>
              <a:rPr lang="ko-KR" altLang="en-US" sz="1800" dirty="0"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ym typeface="Wingdings" panose="05000000000000000000" pitchFamily="2" charset="2"/>
              </a:rPr>
              <a:t>6.16) </a:t>
            </a:r>
          </a:p>
          <a:p>
            <a:pPr marL="0" indent="0"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그러나 </a:t>
            </a:r>
            <a:r>
              <a:rPr lang="en-US" altLang="ko-KR" sz="1800" dirty="0">
                <a:sym typeface="Wingdings" panose="05000000000000000000" pitchFamily="2" charset="2"/>
              </a:rPr>
              <a:t>KL loss</a:t>
            </a:r>
            <a:r>
              <a:rPr lang="ko-KR" altLang="en-US" sz="1800" dirty="0">
                <a:sym typeface="Wingdings" panose="05000000000000000000" pitchFamily="2" charset="2"/>
              </a:rPr>
              <a:t>가 줄어들지 않아 </a:t>
            </a:r>
            <a:r>
              <a:rPr lang="en-US" altLang="ko-KR" sz="1800" dirty="0">
                <a:sym typeface="Wingdings" panose="05000000000000000000" pitchFamily="2" charset="2"/>
              </a:rPr>
              <a:t>Prior</a:t>
            </a:r>
            <a:r>
              <a:rPr lang="ko-KR" altLang="en-US" sz="1800" dirty="0">
                <a:sym typeface="Wingdings" panose="05000000000000000000" pitchFamily="2" charset="2"/>
              </a:rPr>
              <a:t>를 사용하기 어려움</a:t>
            </a:r>
            <a:r>
              <a:rPr lang="en-US" altLang="ko-KR" sz="1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2778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6F50-950E-F474-DDE1-28A79BB1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Process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D1643-37A9-212C-2837-C026D69C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모델 작동 방식 변경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5820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7094-A815-1018-28C9-B42E071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Method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22F579-9A17-4476-778B-DA48E16AF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1800" b="1" dirty="0"/>
                  <a:t>Inter-session</a:t>
                </a:r>
              </a:p>
              <a:p>
                <a:pPr marL="0" indent="0" algn="just">
                  <a:buNone/>
                </a:pPr>
                <a:r>
                  <a:rPr lang="en-US" altLang="ko-KR" sz="18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8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22F579-9A17-4476-778B-DA48E16AF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84AFA655-1CB1-8571-0C06-6D0D2C7E3992}"/>
              </a:ext>
            </a:extLst>
          </p:cNvPr>
          <p:cNvGrpSpPr/>
          <p:nvPr/>
        </p:nvGrpSpPr>
        <p:grpSpPr>
          <a:xfrm>
            <a:off x="838200" y="3134300"/>
            <a:ext cx="6852062" cy="2232561"/>
            <a:chOff x="1448790" y="2312720"/>
            <a:chExt cx="6852062" cy="2232561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0AB916E-19A8-FF9E-CA11-1619693ECFCC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2968831" y="2625046"/>
              <a:ext cx="4251367" cy="150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CD5A640-55D3-5D2B-F64B-1775CD6DEFEF}"/>
                    </a:ext>
                  </a:extLst>
                </p:cNvPr>
                <p:cNvSpPr txBox="1"/>
                <p:nvPr/>
              </p:nvSpPr>
              <p:spPr>
                <a:xfrm>
                  <a:off x="1448790" y="2440380"/>
                  <a:ext cx="15200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𝑆𝑢𝑚𝑚𝑎𝑟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CD5A640-55D3-5D2B-F64B-1775CD6DE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8790" y="2440380"/>
                  <a:ext cx="152004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FF6C4D6D-C05C-01D9-CE22-ED906385141E}"/>
                </a:ext>
              </a:extLst>
            </p:cNvPr>
            <p:cNvSpPr/>
            <p:nvPr/>
          </p:nvSpPr>
          <p:spPr>
            <a:xfrm>
              <a:off x="7428016" y="2312720"/>
              <a:ext cx="665018" cy="326668"/>
            </a:xfrm>
            <a:custGeom>
              <a:avLst/>
              <a:gdLst>
                <a:gd name="connsiteX0" fmla="*/ 0 w 665018"/>
                <a:gd name="connsiteY0" fmla="*/ 326575 h 326668"/>
                <a:gd name="connsiteX1" fmla="*/ 231569 w 665018"/>
                <a:gd name="connsiteY1" fmla="*/ 273136 h 326668"/>
                <a:gd name="connsiteX2" fmla="*/ 350322 w 665018"/>
                <a:gd name="connsiteY2" fmla="*/ 3 h 326668"/>
                <a:gd name="connsiteX3" fmla="*/ 445324 w 665018"/>
                <a:gd name="connsiteY3" fmla="*/ 267198 h 326668"/>
                <a:gd name="connsiteX4" fmla="*/ 665018 w 665018"/>
                <a:gd name="connsiteY4" fmla="*/ 314699 h 32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18" h="326668">
                  <a:moveTo>
                    <a:pt x="0" y="326575"/>
                  </a:moveTo>
                  <a:cubicBezTo>
                    <a:pt x="86591" y="327070"/>
                    <a:pt x="173182" y="327565"/>
                    <a:pt x="231569" y="273136"/>
                  </a:cubicBezTo>
                  <a:cubicBezTo>
                    <a:pt x="289956" y="218707"/>
                    <a:pt x="314696" y="993"/>
                    <a:pt x="350322" y="3"/>
                  </a:cubicBezTo>
                  <a:cubicBezTo>
                    <a:pt x="385948" y="-987"/>
                    <a:pt x="392875" y="214749"/>
                    <a:pt x="445324" y="267198"/>
                  </a:cubicBezTo>
                  <a:cubicBezTo>
                    <a:pt x="497773" y="319647"/>
                    <a:pt x="581395" y="317173"/>
                    <a:pt x="665018" y="3146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BA75E0-D2CD-2B2E-C020-6F4303258D43}"/>
                    </a:ext>
                  </a:extLst>
                </p:cNvPr>
                <p:cNvSpPr txBox="1"/>
                <p:nvPr/>
              </p:nvSpPr>
              <p:spPr>
                <a:xfrm>
                  <a:off x="7220198" y="2579917"/>
                  <a:ext cx="1080654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A03E44-4BDF-1282-70E5-4B20CD50E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198" y="2579917"/>
                  <a:ext cx="1080654" cy="390748"/>
                </a:xfrm>
                <a:prstGeom prst="rect">
                  <a:avLst/>
                </a:prstGeom>
                <a:blipFill>
                  <a:blip r:embed="rId4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A391594D-6826-746D-A2A1-DDEA86D0C93A}"/>
                    </a:ext>
                  </a:extLst>
                </p:cNvPr>
                <p:cNvSpPr/>
                <p:nvPr/>
              </p:nvSpPr>
              <p:spPr>
                <a:xfrm>
                  <a:off x="3681352" y="2590262"/>
                  <a:ext cx="2707574" cy="27303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Recognition network(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en-US" altLang="ko-KR" sz="1400" dirty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A391594D-6826-746D-A2A1-DDEA86D0C9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352" y="2590262"/>
                  <a:ext cx="2707574" cy="273036"/>
                </a:xfrm>
                <a:prstGeom prst="roundRect">
                  <a:avLst/>
                </a:prstGeom>
                <a:blipFill>
                  <a:blip r:embed="rId5"/>
                  <a:stretch>
                    <a:fillRect t="-8696" b="-282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663EA8A-A77C-2602-3797-541EB3B6BF11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2968831" y="4186573"/>
              <a:ext cx="4251367" cy="23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505EB8-DE01-010F-025C-BD1E90024C46}"/>
                    </a:ext>
                  </a:extLst>
                </p:cNvPr>
                <p:cNvSpPr txBox="1"/>
                <p:nvPr/>
              </p:nvSpPr>
              <p:spPr>
                <a:xfrm>
                  <a:off x="1448790" y="4014996"/>
                  <a:ext cx="1520041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4505EB8-DE01-010F-025C-BD1E90024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8790" y="4014996"/>
                  <a:ext cx="1520041" cy="390748"/>
                </a:xfrm>
                <a:prstGeom prst="rect">
                  <a:avLst/>
                </a:prstGeom>
                <a:blipFill>
                  <a:blip r:embed="rId6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30A51E0-63B4-E174-2328-9B0560407290}"/>
                </a:ext>
              </a:extLst>
            </p:cNvPr>
            <p:cNvSpPr/>
            <p:nvPr/>
          </p:nvSpPr>
          <p:spPr>
            <a:xfrm>
              <a:off x="7428016" y="3887336"/>
              <a:ext cx="665018" cy="326668"/>
            </a:xfrm>
            <a:custGeom>
              <a:avLst/>
              <a:gdLst>
                <a:gd name="connsiteX0" fmla="*/ 0 w 665018"/>
                <a:gd name="connsiteY0" fmla="*/ 326575 h 326668"/>
                <a:gd name="connsiteX1" fmla="*/ 231569 w 665018"/>
                <a:gd name="connsiteY1" fmla="*/ 273136 h 326668"/>
                <a:gd name="connsiteX2" fmla="*/ 350322 w 665018"/>
                <a:gd name="connsiteY2" fmla="*/ 3 h 326668"/>
                <a:gd name="connsiteX3" fmla="*/ 445324 w 665018"/>
                <a:gd name="connsiteY3" fmla="*/ 267198 h 326668"/>
                <a:gd name="connsiteX4" fmla="*/ 665018 w 665018"/>
                <a:gd name="connsiteY4" fmla="*/ 314699 h 32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018" h="326668">
                  <a:moveTo>
                    <a:pt x="0" y="326575"/>
                  </a:moveTo>
                  <a:cubicBezTo>
                    <a:pt x="86591" y="327070"/>
                    <a:pt x="173182" y="327565"/>
                    <a:pt x="231569" y="273136"/>
                  </a:cubicBezTo>
                  <a:cubicBezTo>
                    <a:pt x="289956" y="218707"/>
                    <a:pt x="314696" y="993"/>
                    <a:pt x="350322" y="3"/>
                  </a:cubicBezTo>
                  <a:cubicBezTo>
                    <a:pt x="385948" y="-987"/>
                    <a:pt x="392875" y="214749"/>
                    <a:pt x="445324" y="267198"/>
                  </a:cubicBezTo>
                  <a:cubicBezTo>
                    <a:pt x="497773" y="319647"/>
                    <a:pt x="581395" y="317173"/>
                    <a:pt x="665018" y="31469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6270FF3-AF3F-49D9-26C6-018321B63CFA}"/>
                    </a:ext>
                  </a:extLst>
                </p:cNvPr>
                <p:cNvSpPr txBox="1"/>
                <p:nvPr/>
              </p:nvSpPr>
              <p:spPr>
                <a:xfrm>
                  <a:off x="7220198" y="4154533"/>
                  <a:ext cx="1080654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117BC08-F8B1-9F7F-AF28-EBBCAE2C6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198" y="4154533"/>
                  <a:ext cx="1080654" cy="390748"/>
                </a:xfrm>
                <a:prstGeom prst="rect">
                  <a:avLst/>
                </a:prstGeom>
                <a:blipFill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8DD70008-726C-2772-C009-485CBD984B93}"/>
                    </a:ext>
                  </a:extLst>
                </p:cNvPr>
                <p:cNvSpPr/>
                <p:nvPr/>
              </p:nvSpPr>
              <p:spPr>
                <a:xfrm>
                  <a:off x="3681352" y="4061407"/>
                  <a:ext cx="2707574" cy="27303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</a:rPr>
                    <a:t>prior network(</a:t>
                  </a: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ko-KR" sz="1400" dirty="0">
                      <a:solidFill>
                        <a:schemeClr val="tx1"/>
                      </a:solidFill>
                    </a:rPr>
                    <a:t>)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사각형: 둥근 모서리 19">
                  <a:extLst>
                    <a:ext uri="{FF2B5EF4-FFF2-40B4-BE49-F238E27FC236}">
                      <a16:creationId xmlns:a16="http://schemas.microsoft.com/office/drawing/2014/main" id="{B1735AD4-0110-BD57-6F22-D042F930D1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352" y="4061407"/>
                  <a:ext cx="2707574" cy="273036"/>
                </a:xfrm>
                <a:prstGeom prst="roundRect">
                  <a:avLst/>
                </a:prstGeom>
                <a:blipFill>
                  <a:blip r:embed="rId8"/>
                  <a:stretch>
                    <a:fillRect t="-6383" b="-255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ED20B94-AD22-7E1D-EE8A-43B3E70D6E5A}"/>
              </a:ext>
            </a:extLst>
          </p:cNvPr>
          <p:cNvSpPr txBox="1"/>
          <p:nvPr/>
        </p:nvSpPr>
        <p:spPr>
          <a:xfrm>
            <a:off x="6609608" y="5423429"/>
            <a:ext cx="1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inference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86BDF-2CC2-A400-8DAB-00A437D32350}"/>
              </a:ext>
            </a:extLst>
          </p:cNvPr>
          <p:cNvSpPr txBox="1"/>
          <p:nvPr/>
        </p:nvSpPr>
        <p:spPr>
          <a:xfrm>
            <a:off x="6633672" y="2724430"/>
            <a:ext cx="118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training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7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84177-063B-3E38-D109-2BB5AD1B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Multi-Session Conversation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AFEA4-D41C-A39F-9935-1B14ECD6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Facebook MSC Dataset</a:t>
            </a:r>
          </a:p>
          <a:p>
            <a:pPr marL="0" indent="0">
              <a:buNone/>
            </a:pPr>
            <a:r>
              <a:rPr lang="en-US" altLang="ko-KR" sz="1800" dirty="0"/>
              <a:t>Dataset for long-term conversation, especially in multi-session setting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Take dialog turns(12~14 utterances) in one session, start again after a while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Similar to daily conversations between humans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Train/Valid/Test, maximum 4/5/5 Sessions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1800" dirty="0"/>
              <a:t>Long-term Conversation with </a:t>
            </a:r>
            <a:r>
              <a:rPr lang="en-US" altLang="ko-KR" sz="1800" dirty="0">
                <a:sym typeface="Wingdings" panose="05000000000000000000" pitchFamily="2" charset="2"/>
              </a:rPr>
              <a:t>48~70 utterances in single episode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+Provides </a:t>
            </a:r>
            <a:r>
              <a:rPr lang="en-US" altLang="ko-KR" sz="1800" b="1" dirty="0">
                <a:sym typeface="Wingdings" panose="05000000000000000000" pitchFamily="2" charset="2"/>
              </a:rPr>
              <a:t>summary</a:t>
            </a:r>
            <a:r>
              <a:rPr lang="en-US" altLang="ko-KR" sz="1800" dirty="0">
                <a:sym typeface="Wingdings" panose="05000000000000000000" pitchFamily="2" charset="2"/>
              </a:rPr>
              <a:t> for the past sessions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14217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7094-A815-1018-28C9-B42E071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Method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22F579-9A17-4476-778B-DA48E16AF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altLang="ko-KR" sz="1800" b="1" dirty="0"/>
                  <a:t>On-session</a:t>
                </a:r>
              </a:p>
              <a:p>
                <a:pPr marL="0" indent="0" algn="just">
                  <a:buNone/>
                </a:pPr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𝑒𝑚𝑏𝑒𝑑𝑑𝑖𝑛𝑔</m:t>
                          </m:r>
                        </m:sub>
                      </m:sSub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𝑙𝑎𝑡𝑒𝑛𝑡</m:t>
                          </m:r>
                        </m:sub>
                      </m:sSub>
                    </m:oMath>
                  </m:oMathPara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22F579-9A17-4476-778B-DA48E16AF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3AC7379-81C3-A975-F0AB-30116B89A4A2}"/>
              </a:ext>
            </a:extLst>
          </p:cNvPr>
          <p:cNvCxnSpPr>
            <a:cxnSpLocks/>
          </p:cNvCxnSpPr>
          <p:nvPr/>
        </p:nvCxnSpPr>
        <p:spPr>
          <a:xfrm>
            <a:off x="2350394" y="4591318"/>
            <a:ext cx="1757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4C8C6F-C42D-9272-B5F1-83091C228D0F}"/>
                  </a:ext>
                </a:extLst>
              </p:cNvPr>
              <p:cNvSpPr txBox="1"/>
              <p:nvPr/>
            </p:nvSpPr>
            <p:spPr>
              <a:xfrm>
                <a:off x="5664320" y="4843598"/>
                <a:ext cx="2439252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𝐶𝑜𝑛𝑡𝑒𝑥𝑡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4C8C6F-C42D-9272-B5F1-83091C228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320" y="4843598"/>
                <a:ext cx="243925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03915E55-4344-B212-13DF-E15667A7F497}"/>
              </a:ext>
            </a:extLst>
          </p:cNvPr>
          <p:cNvSpPr txBox="1"/>
          <p:nvPr/>
        </p:nvSpPr>
        <p:spPr>
          <a:xfrm>
            <a:off x="2615985" y="4240705"/>
            <a:ext cx="13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2E9B3F-F339-7317-DFC6-FA2EB44782AE}"/>
                  </a:ext>
                </a:extLst>
              </p:cNvPr>
              <p:cNvSpPr txBox="1"/>
              <p:nvPr/>
            </p:nvSpPr>
            <p:spPr>
              <a:xfrm>
                <a:off x="4110418" y="4365910"/>
                <a:ext cx="527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32E9B3F-F339-7317-DFC6-FA2EB4478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418" y="4365910"/>
                <a:ext cx="52706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53127811-DF76-7CD9-0987-6869C3EEE284}"/>
                  </a:ext>
                </a:extLst>
              </p:cNvPr>
              <p:cNvSpPr/>
              <p:nvPr/>
            </p:nvSpPr>
            <p:spPr>
              <a:xfrm>
                <a:off x="4813090" y="4027361"/>
                <a:ext cx="4343610" cy="2133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Transformer Decoder(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)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53127811-DF76-7CD9-0987-6869C3EEE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090" y="4027361"/>
                <a:ext cx="4343610" cy="213344"/>
              </a:xfrm>
              <a:prstGeom prst="roundRect">
                <a:avLst/>
              </a:prstGeom>
              <a:blipFill>
                <a:blip r:embed="rId7"/>
                <a:stretch>
                  <a:fillRect t="-24324" b="-459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11DA65-5021-412C-9903-3C929D7ED978}"/>
                  </a:ext>
                </a:extLst>
              </p:cNvPr>
              <p:cNvSpPr txBox="1"/>
              <p:nvPr/>
            </p:nvSpPr>
            <p:spPr>
              <a:xfrm>
                <a:off x="4813090" y="4843598"/>
                <a:ext cx="1123323" cy="3693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𝑆𝑂𝑆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11DA65-5021-412C-9903-3C929D7ED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090" y="4843598"/>
                <a:ext cx="11233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83F7AA96-310C-771B-35DB-256DE2FF188B}"/>
              </a:ext>
            </a:extLst>
          </p:cNvPr>
          <p:cNvSpPr txBox="1"/>
          <p:nvPr/>
        </p:nvSpPr>
        <p:spPr>
          <a:xfrm>
            <a:off x="5031550" y="4357485"/>
            <a:ext cx="33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C251D09-4075-AB3E-7220-3FB7FD755E50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5374752" y="4240705"/>
            <a:ext cx="0" cy="60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4EA9602-FA0C-E377-D27C-F8972D7D0607}"/>
              </a:ext>
            </a:extLst>
          </p:cNvPr>
          <p:cNvCxnSpPr/>
          <p:nvPr/>
        </p:nvCxnSpPr>
        <p:spPr>
          <a:xfrm>
            <a:off x="4603248" y="4556582"/>
            <a:ext cx="428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5F06CB3-19A3-E129-6F14-FE7A05831BAA}"/>
              </a:ext>
            </a:extLst>
          </p:cNvPr>
          <p:cNvCxnSpPr>
            <a:stCxn id="31" idx="0"/>
          </p:cNvCxnSpPr>
          <p:nvPr/>
        </p:nvCxnSpPr>
        <p:spPr>
          <a:xfrm flipV="1">
            <a:off x="6883946" y="4240705"/>
            <a:ext cx="0" cy="60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E0F0FC8-8405-1B8A-666B-1FBC9C8B2820}"/>
              </a:ext>
            </a:extLst>
          </p:cNvPr>
          <p:cNvCxnSpPr/>
          <p:nvPr/>
        </p:nvCxnSpPr>
        <p:spPr>
          <a:xfrm flipV="1">
            <a:off x="8586882" y="3554654"/>
            <a:ext cx="0" cy="47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3835E8F-A318-89DB-F6A9-5875667F1EF5}"/>
                  </a:ext>
                </a:extLst>
              </p:cNvPr>
              <p:cNvSpPr txBox="1"/>
              <p:nvPr/>
            </p:nvSpPr>
            <p:spPr>
              <a:xfrm>
                <a:off x="7901957" y="3156644"/>
                <a:ext cx="1369849" cy="36933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3835E8F-A318-89DB-F6A9-5875667F1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957" y="3156644"/>
                <a:ext cx="136984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8B9BC0B-E3AF-1708-54A1-6FDC4A5D8BC9}"/>
                  </a:ext>
                </a:extLst>
              </p:cNvPr>
              <p:cNvSpPr/>
              <p:nvPr/>
            </p:nvSpPr>
            <p:spPr>
              <a:xfrm>
                <a:off x="1478724" y="4302087"/>
                <a:ext cx="314893" cy="57846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68B9BC0B-E3AF-1708-54A1-6FDC4A5D8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724" y="4302087"/>
                <a:ext cx="314893" cy="578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FF0D835-77B6-9765-FD18-D369E6AFF7B0}"/>
                  </a:ext>
                </a:extLst>
              </p:cNvPr>
              <p:cNvSpPr/>
              <p:nvPr/>
            </p:nvSpPr>
            <p:spPr>
              <a:xfrm>
                <a:off x="1907026" y="4302086"/>
                <a:ext cx="314893" cy="57846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FF0D835-77B6-9765-FD18-D369E6AFF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026" y="4302086"/>
                <a:ext cx="314893" cy="5784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087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1B5DA-A7ED-634D-6DF0-8FE24C8F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Experiment result</a:t>
            </a:r>
            <a:endParaRPr lang="ko-KR" altLang="en-US" sz="32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407BB90-D091-8187-17B7-13E11F126F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169892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6990814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070118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82455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GPT-2(BOW)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DialoGPT</a:t>
                      </a:r>
                      <a:r>
                        <a:rPr lang="en-US" altLang="ko-KR" dirty="0"/>
                        <a:t>(BOW)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46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BLEU-1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7.26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01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BLEU-2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1.73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72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BLEU-3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0.54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294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BLEU-4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0.13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224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2D8B1C-7F6C-9AEB-6A52-0409B1A6D253}"/>
              </a:ext>
            </a:extLst>
          </p:cNvPr>
          <p:cNvSpPr txBox="1"/>
          <p:nvPr/>
        </p:nvSpPr>
        <p:spPr>
          <a:xfrm>
            <a:off x="1447800" y="4267200"/>
            <a:ext cx="548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Using BOW </a:t>
            </a:r>
            <a:r>
              <a:rPr lang="en-US" altLang="ko-KR" dirty="0">
                <a:sym typeface="Wingdings" panose="05000000000000000000" pitchFamily="2" charset="2"/>
              </a:rPr>
              <a:t> No big difference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DialoGPT</a:t>
            </a:r>
            <a:r>
              <a:rPr lang="en-US" altLang="ko-KR" dirty="0">
                <a:sym typeface="Wingdings" panose="05000000000000000000" pitchFamily="2" charset="2"/>
              </a:rPr>
              <a:t> &gt; GPT-2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-Need to strengthen the effect of latent variables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-Use </a:t>
            </a:r>
            <a:r>
              <a:rPr lang="en-US" altLang="ko-KR" dirty="0" err="1">
                <a:sym typeface="Wingdings" panose="05000000000000000000" pitchFamily="2" charset="2"/>
              </a:rPr>
              <a:t>DialoGPT</a:t>
            </a:r>
            <a:r>
              <a:rPr lang="en-US" altLang="ko-KR" dirty="0">
                <a:sym typeface="Wingdings" panose="05000000000000000000" pitchFamily="2" charset="2"/>
              </a:rPr>
              <a:t> for further experiments</a:t>
            </a:r>
          </a:p>
        </p:txBody>
      </p:sp>
    </p:spTree>
    <p:extLst>
      <p:ext uri="{BB962C8B-B14F-4D97-AF65-F5344CB8AC3E}">
        <p14:creationId xmlns:p14="http://schemas.microsoft.com/office/powerpoint/2010/main" val="159748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D6D1F-C202-378A-56F5-25A13097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7B02E-FD6D-B85E-D7A6-7F79F18A4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Initial Distribution = N(0, 1)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1800" dirty="0">
                <a:sym typeface="Wingdings" panose="05000000000000000000" pitchFamily="2" charset="2"/>
              </a:rPr>
              <a:t>계속 </a:t>
            </a:r>
            <a:r>
              <a:rPr lang="en-US" altLang="ko-KR" sz="1800" dirty="0">
                <a:sym typeface="Wingdings" panose="05000000000000000000" pitchFamily="2" charset="2"/>
              </a:rPr>
              <a:t>0</a:t>
            </a:r>
            <a:r>
              <a:rPr lang="ko-KR" altLang="en-US" sz="1800" dirty="0">
                <a:sym typeface="Wingdings" panose="05000000000000000000" pitchFamily="2" charset="2"/>
              </a:rPr>
              <a:t>으로 유지되어 효과를 주지 못할 가능성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58607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9444F-9542-EED8-D37E-340BA4BE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Contributions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B168E-6AEC-078D-9CBA-EEFC341F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ko-KR" sz="1800" dirty="0"/>
              <a:t>Method based on thought that speaker's persona can be represented as latent distribution, and its precision improves while conversation goes on</a:t>
            </a:r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Solving long term multi session conversation problem using single distribution memory without any other additional memories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3. make model learn how to use summarized information to improve precision of latent distribution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35644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D616C-2844-B318-14F4-15362434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05/04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60BE0-7707-94CB-6DC8-36BB4857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데이터 </a:t>
            </a:r>
            <a:r>
              <a:rPr lang="ko-KR" altLang="en-US" sz="1800" dirty="0" err="1"/>
              <a:t>전처리</a:t>
            </a:r>
            <a:r>
              <a:rPr lang="ko-KR" altLang="en-US" sz="1800" dirty="0"/>
              <a:t> 과정에서 오류를 발견</a:t>
            </a:r>
            <a:r>
              <a:rPr lang="en-US" altLang="ko-KR" sz="1800" dirty="0"/>
              <a:t>, </a:t>
            </a:r>
            <a:r>
              <a:rPr lang="ko-KR" altLang="en-US" sz="1800" dirty="0"/>
              <a:t>수정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 err="1"/>
              <a:t>DialoGPT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FineTuning</a:t>
            </a:r>
            <a:r>
              <a:rPr lang="en-US" altLang="ko-KR" sz="1800" dirty="0"/>
              <a:t> </a:t>
            </a:r>
            <a:r>
              <a:rPr lang="ko-KR" altLang="en-US" sz="1800" dirty="0"/>
              <a:t>결과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760197-8D9C-DF19-BB29-071C03286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01" y="3081733"/>
            <a:ext cx="7969660" cy="15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337BB-BEE2-E265-7828-FAE5EE99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05/11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53EF6DD-7F93-0164-7621-1F731F5E3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916523"/>
              </p:ext>
            </p:extLst>
          </p:nvPr>
        </p:nvGraphicFramePr>
        <p:xfrm>
          <a:off x="3771734" y="3956296"/>
          <a:ext cx="7153276" cy="1570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252">
                  <a:extLst>
                    <a:ext uri="{9D8B030D-6E8A-4147-A177-3AD203B41FA5}">
                      <a16:colId xmlns:a16="http://schemas.microsoft.com/office/drawing/2014/main" val="3321029255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1388612809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1428247164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3637675636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2551316963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2459951183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65531694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1437206566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2491787846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3011492613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4206765482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163339203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2000717827"/>
                    </a:ext>
                  </a:extLst>
                </a:gridCol>
              </a:tblGrid>
              <a:tr h="205294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Session2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Session3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Session4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Session5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39618"/>
                  </a:ext>
                </a:extLst>
              </a:tr>
              <a:tr h="205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B-2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B-3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R-L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B-2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B-3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R-L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B-2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B-3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R-L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B-2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B-3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R-L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623612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Base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4.25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2.30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15.24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4.01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2.06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15.28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3.75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1.91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14.84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4.05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15.36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260971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w/o</a:t>
                      </a:r>
                    </a:p>
                    <a:p>
                      <a:pPr algn="ctr" latinLnBrk="1"/>
                      <a:r>
                        <a:rPr lang="en-US" altLang="ko-KR" sz="1100"/>
                        <a:t>BOW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4.48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2.57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15.48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4.19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2.37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15.16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3.90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2.17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14.79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4.17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2.30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15.43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535214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BOW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4.52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2.59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15.49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4.19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2.38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15.20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3.84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14.90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4.07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2.23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15.26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292623"/>
                  </a:ext>
                </a:extLst>
              </a:tr>
            </a:tbl>
          </a:graphicData>
        </a:graphic>
      </p:graphicFrame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897C254-0CE8-D2EF-8FB3-D0665E888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347" y="2317842"/>
            <a:ext cx="8130259" cy="1638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88A6F8-B827-8882-82BC-339ABCDA566F}"/>
              </a:ext>
            </a:extLst>
          </p:cNvPr>
          <p:cNvSpPr txBox="1"/>
          <p:nvPr/>
        </p:nvSpPr>
        <p:spPr>
          <a:xfrm>
            <a:off x="360023" y="4428225"/>
            <a:ext cx="3411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DialoGPT</a:t>
            </a:r>
            <a:r>
              <a:rPr lang="en-US" altLang="ko-KR" dirty="0"/>
              <a:t> MSC Finetuning</a:t>
            </a:r>
          </a:p>
          <a:p>
            <a:r>
              <a:rPr lang="en-US" altLang="ko-KR" dirty="0"/>
              <a:t>+Latent Variable</a:t>
            </a:r>
          </a:p>
          <a:p>
            <a:r>
              <a:rPr lang="en-US" altLang="ko-KR" dirty="0"/>
              <a:t>+BOW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91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81D80-7FFB-845E-83C5-F4A999A7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60250-6C9B-4CA2-0A10-9FC58E9C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Generation </a:t>
            </a:r>
            <a:r>
              <a:rPr lang="ko-KR" altLang="en-US" sz="2000" dirty="0"/>
              <a:t>도중 </a:t>
            </a:r>
            <a:r>
              <a:rPr lang="en-US" altLang="ko-KR" sz="2000" dirty="0"/>
              <a:t>Latent Distribution</a:t>
            </a:r>
            <a:r>
              <a:rPr lang="ko-KR" altLang="en-US" sz="2000" dirty="0"/>
              <a:t>을 출력해 확인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ym typeface="Wingdings" panose="05000000000000000000" pitchFamily="2" charset="2"/>
              </a:rPr>
              <a:t>값이 </a:t>
            </a:r>
            <a:r>
              <a:rPr lang="en-US" altLang="ko-KR" sz="2000" dirty="0">
                <a:sym typeface="Wingdings" panose="05000000000000000000" pitchFamily="2" charset="2"/>
              </a:rPr>
              <a:t>0</a:t>
            </a:r>
            <a:r>
              <a:rPr lang="ko-KR" altLang="en-US" sz="2000" dirty="0">
                <a:sym typeface="Wingdings" panose="05000000000000000000" pitchFamily="2" charset="2"/>
              </a:rPr>
              <a:t>에 몰려 있지는 않았음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현재 모델은 </a:t>
            </a:r>
            <a:r>
              <a:rPr lang="en-US" altLang="ko-KR" sz="2000" dirty="0">
                <a:sym typeface="Wingdings" panose="05000000000000000000" pitchFamily="2" charset="2"/>
              </a:rPr>
              <a:t>Latent Variable</a:t>
            </a:r>
            <a:r>
              <a:rPr lang="ko-KR" altLang="en-US" sz="2000" dirty="0">
                <a:sym typeface="Wingdings" panose="05000000000000000000" pitchFamily="2" charset="2"/>
              </a:rPr>
              <a:t>과 </a:t>
            </a:r>
            <a:r>
              <a:rPr lang="en-US" altLang="ko-KR" sz="2000" dirty="0">
                <a:sym typeface="Wingdings" panose="05000000000000000000" pitchFamily="2" charset="2"/>
              </a:rPr>
              <a:t>Embedding</a:t>
            </a:r>
            <a:r>
              <a:rPr lang="ko-KR" altLang="en-US" sz="2000" dirty="0">
                <a:sym typeface="Wingdings" panose="05000000000000000000" pitchFamily="2" charset="2"/>
              </a:rPr>
              <a:t>의 </a:t>
            </a:r>
            <a:r>
              <a:rPr lang="en-US" altLang="ko-KR" sz="2000" dirty="0">
                <a:sym typeface="Wingdings" panose="05000000000000000000" pitchFamily="2" charset="2"/>
              </a:rPr>
              <a:t>vector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length</a:t>
            </a:r>
            <a:r>
              <a:rPr lang="ko-KR" altLang="en-US" sz="2000" dirty="0">
                <a:sym typeface="Wingdings" panose="05000000000000000000" pitchFamily="2" charset="2"/>
              </a:rPr>
              <a:t>가 동일</a:t>
            </a:r>
            <a:r>
              <a:rPr lang="en-US" altLang="ko-KR" sz="2000" dirty="0">
                <a:sym typeface="Wingdings" panose="05000000000000000000" pitchFamily="2" charset="2"/>
              </a:rPr>
              <a:t>,</a:t>
            </a:r>
            <a:r>
              <a:rPr lang="ko-KR" altLang="en-US" sz="2000" dirty="0">
                <a:sym typeface="Wingdings" panose="05000000000000000000" pitchFamily="2" charset="2"/>
              </a:rPr>
              <a:t> 바로 더하는 방식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Latent Variable </a:t>
            </a:r>
            <a:r>
              <a:rPr lang="ko-KR" altLang="en-US" sz="2000" dirty="0">
                <a:sym typeface="Wingdings" panose="05000000000000000000" pitchFamily="2" charset="2"/>
              </a:rPr>
              <a:t>차원을 늘리고 </a:t>
            </a:r>
            <a:r>
              <a:rPr lang="en-US" altLang="ko-KR" sz="2000" dirty="0">
                <a:sym typeface="Wingdings" panose="05000000000000000000" pitchFamily="2" charset="2"/>
              </a:rPr>
              <a:t>Dense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Layer</a:t>
            </a:r>
            <a:r>
              <a:rPr lang="ko-KR" altLang="en-US" sz="2000" dirty="0">
                <a:sym typeface="Wingdings" panose="05000000000000000000" pitchFamily="2" charset="2"/>
              </a:rPr>
              <a:t>에 넣어 그 결과물을 </a:t>
            </a:r>
            <a:r>
              <a:rPr lang="en-US" altLang="ko-KR" sz="2000" dirty="0">
                <a:sym typeface="Wingdings" panose="05000000000000000000" pitchFamily="2" charset="2"/>
              </a:rPr>
              <a:t>Embedding</a:t>
            </a:r>
            <a:r>
              <a:rPr lang="ko-KR" altLang="en-US" sz="2000" dirty="0">
                <a:sym typeface="Wingdings" panose="05000000000000000000" pitchFamily="2" charset="2"/>
              </a:rPr>
              <a:t>에 더해보기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74144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486F1-95C4-AE5A-BBE1-295BFF03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05/18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1CD149-31DD-AEF5-736D-98A4FB57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Transformer Encoder </a:t>
            </a:r>
            <a:r>
              <a:rPr lang="en-US" altLang="ko-KR" sz="1400" dirty="0">
                <a:sym typeface="Wingdings" panose="05000000000000000000" pitchFamily="2" charset="2"/>
              </a:rPr>
              <a:t> GPT-2</a:t>
            </a:r>
          </a:p>
          <a:p>
            <a:pPr marL="0" indent="0">
              <a:buNone/>
            </a:pPr>
            <a:r>
              <a:rPr lang="en-US" altLang="ko-KR" sz="1400" dirty="0"/>
              <a:t>Latent Variable Dimension Increase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400" dirty="0"/>
              <a:t>두 경우 모두 큰 효과가 없음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E5E7973-55AB-3ED4-2D18-990B62A39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64682"/>
              </p:ext>
            </p:extLst>
          </p:nvPr>
        </p:nvGraphicFramePr>
        <p:xfrm>
          <a:off x="1628041" y="3216157"/>
          <a:ext cx="7153276" cy="2309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252">
                  <a:extLst>
                    <a:ext uri="{9D8B030D-6E8A-4147-A177-3AD203B41FA5}">
                      <a16:colId xmlns:a16="http://schemas.microsoft.com/office/drawing/2014/main" val="3321029255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1388612809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1428247164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3637675636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2551316963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2459951183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65531694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1437206566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2491787846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3011492613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4206765482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163339203"/>
                    </a:ext>
                  </a:extLst>
                </a:gridCol>
                <a:gridCol w="550252">
                  <a:extLst>
                    <a:ext uri="{9D8B030D-6E8A-4147-A177-3AD203B41FA5}">
                      <a16:colId xmlns:a16="http://schemas.microsoft.com/office/drawing/2014/main" val="2000717827"/>
                    </a:ext>
                  </a:extLst>
                </a:gridCol>
              </a:tblGrid>
              <a:tr h="205294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Session2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Session3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Session4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Session5</a:t>
                      </a:r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39618"/>
                  </a:ext>
                </a:extLst>
              </a:tr>
              <a:tr h="205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B-2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B-3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R-L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B-2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B-3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R-L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B-2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B-3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R-L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B-2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B-3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R-L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623612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Base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4.25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2.30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15.24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4.01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2.06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15.28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3.75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1.91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14.84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4.05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15.36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260971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w/o</a:t>
                      </a:r>
                    </a:p>
                    <a:p>
                      <a:pPr algn="ctr" latinLnBrk="1"/>
                      <a:r>
                        <a:rPr lang="en-US" altLang="ko-KR" sz="1100"/>
                        <a:t>BOW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4.48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2.57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15.48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4.19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2.37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15.16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3.90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2.17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14.79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4.17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2.30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15.43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535214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BOW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4.52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/>
                        <a:t>2.59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15.49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4.19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2.38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15.20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3.84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14.90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4.07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2.23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15.26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292623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GPT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Enc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4.30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2.48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15.23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4.08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15.01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3.81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2.13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14.66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4.09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2.25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15.33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312679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V_inc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4.23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2.45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15.16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4.05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14.80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3.76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2.10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14.51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3.91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2.17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15.01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4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601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F9130-386C-F348-6782-2E625718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F15FA-ADA2-0C52-0ABB-ED763886B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b="1" dirty="0"/>
              <a:t>문제점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dirty="0"/>
              <a:t>-Batch size </a:t>
            </a:r>
            <a:r>
              <a:rPr lang="ko-KR" altLang="en-US" sz="1400" dirty="0"/>
              <a:t>에 따른 학습 결과의 차이가 있음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-Generation</a:t>
            </a:r>
            <a:r>
              <a:rPr lang="ko-KR" altLang="en-US" sz="1400" dirty="0"/>
              <a:t> </a:t>
            </a:r>
            <a:r>
              <a:rPr lang="en-US" altLang="ko-KR" sz="1400" dirty="0"/>
              <a:t>metho</a:t>
            </a:r>
            <a:r>
              <a:rPr lang="ko-KR" altLang="en-US" sz="1400" dirty="0"/>
              <a:t>에 따른 </a:t>
            </a:r>
            <a:r>
              <a:rPr lang="en-US" altLang="ko-KR" sz="1400" dirty="0"/>
              <a:t>metrics </a:t>
            </a:r>
            <a:r>
              <a:rPr lang="ko-KR" altLang="en-US" sz="1400" dirty="0"/>
              <a:t>차이가 큼</a:t>
            </a:r>
            <a:r>
              <a:rPr lang="en-US" altLang="ko-KR" sz="1400"/>
              <a:t>, baseline</a:t>
            </a:r>
            <a:r>
              <a:rPr lang="ko-KR" altLang="en-US" sz="1400"/>
              <a:t>의 </a:t>
            </a:r>
            <a:r>
              <a:rPr lang="en-US" altLang="ko-KR" sz="1400" dirty="0"/>
              <a:t>generation method</a:t>
            </a:r>
            <a:r>
              <a:rPr lang="ko-KR" altLang="en-US" sz="1400" dirty="0"/>
              <a:t>가 논문에 나와있지 않음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ko-KR" altLang="en-US" sz="1400" dirty="0"/>
              <a:t>특히 </a:t>
            </a:r>
            <a:r>
              <a:rPr lang="en-US" altLang="ko-KR" sz="1400" dirty="0"/>
              <a:t>Distinct-1/2 </a:t>
            </a:r>
            <a:r>
              <a:rPr lang="ko-KR" altLang="en-US" sz="1400" dirty="0"/>
              <a:t>등을 측정할 때 </a:t>
            </a:r>
            <a:r>
              <a:rPr lang="en-US" altLang="ko-KR" sz="1400" dirty="0" err="1"/>
              <a:t>no_repeat_ngram_size</a:t>
            </a:r>
            <a:r>
              <a:rPr lang="ko-KR" altLang="en-US" sz="1400" dirty="0"/>
              <a:t> 세팅이 큰 영향을 줄 것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Baseline</a:t>
            </a:r>
            <a:r>
              <a:rPr lang="ko-KR" altLang="en-US" sz="1400" dirty="0"/>
              <a:t>과의 올바른 비교를 위해 </a:t>
            </a:r>
            <a:r>
              <a:rPr lang="en-US" altLang="ko-KR" sz="1400" dirty="0" err="1"/>
              <a:t>Blenderbot</a:t>
            </a:r>
            <a:r>
              <a:rPr lang="ko-KR" altLang="en-US" sz="1400" dirty="0"/>
              <a:t>으로 </a:t>
            </a:r>
            <a:r>
              <a:rPr lang="en-US" altLang="ko-KR" sz="1400" dirty="0"/>
              <a:t>base model </a:t>
            </a:r>
            <a:r>
              <a:rPr lang="ko-KR" altLang="en-US" sz="1400" dirty="0"/>
              <a:t>변경</a:t>
            </a:r>
            <a:r>
              <a:rPr lang="en-US" altLang="ko-KR" sz="1400" dirty="0"/>
              <a:t>, </a:t>
            </a:r>
            <a:r>
              <a:rPr lang="ko-KR" altLang="en-US" sz="1400" dirty="0"/>
              <a:t>코드 작성 완료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학습 결과 이전 </a:t>
            </a:r>
            <a:r>
              <a:rPr lang="en-US" altLang="ko-KR" sz="1400" dirty="0"/>
              <a:t>GPT</a:t>
            </a:r>
            <a:r>
              <a:rPr lang="ko-KR" altLang="en-US" sz="1400" dirty="0"/>
              <a:t>를 사용할 때와 같이 이상한 답변만 생성되는 문제</a:t>
            </a:r>
            <a:r>
              <a:rPr lang="en-US" altLang="ko-KR" sz="1400" dirty="0"/>
              <a:t> </a:t>
            </a:r>
            <a:r>
              <a:rPr lang="ko-KR" altLang="en-US" sz="1400" dirty="0"/>
              <a:t>해결 중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87379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6BB3E-E389-0E3A-924E-8D7856B7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05/25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F2EF56-9433-1771-1149-71750A8F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/>
              <a:t>Blenderbot</a:t>
            </a:r>
            <a:r>
              <a:rPr lang="en-US" altLang="ko-KR" sz="1600" dirty="0"/>
              <a:t> </a:t>
            </a:r>
            <a:r>
              <a:rPr lang="ko-KR" altLang="en-US" sz="1600" dirty="0"/>
              <a:t>생성 결과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ym typeface="Wingdings" panose="05000000000000000000" pitchFamily="2" charset="2"/>
              </a:rPr>
              <a:t>당연한</a:t>
            </a:r>
            <a:r>
              <a:rPr lang="en-US" altLang="ko-KR" sz="1600" dirty="0"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sym typeface="Wingdings" panose="05000000000000000000" pitchFamily="2" charset="2"/>
              </a:rPr>
              <a:t> 같은 말만 계속 반복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 dirty="0"/>
              <a:t>Ex)</a:t>
            </a:r>
            <a:r>
              <a:rPr lang="ko-KR" altLang="en-US" sz="1600" dirty="0"/>
              <a:t> </a:t>
            </a:r>
            <a:r>
              <a:rPr lang="en-US" altLang="ko-KR" sz="1600" dirty="0"/>
              <a:t>"that's great! </a:t>
            </a:r>
            <a:r>
              <a:rPr lang="en-US" altLang="ko-KR" sz="1600" dirty="0" err="1"/>
              <a:t>i'm</a:t>
            </a:r>
            <a:r>
              <a:rPr lang="en-US" altLang="ko-KR" sz="1600" dirty="0"/>
              <a:t> so happy for you. + &lt;question&gt;”</a:t>
            </a:r>
          </a:p>
          <a:p>
            <a:pPr marL="0" indent="0">
              <a:buNone/>
            </a:pPr>
            <a:r>
              <a:rPr lang="ko-KR" altLang="en-US" sz="1600" dirty="0"/>
              <a:t>의 형태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BLEU, ROUGE </a:t>
            </a:r>
            <a:r>
              <a:rPr lang="ko-KR" altLang="en-US" sz="1600" dirty="0"/>
              <a:t>모두 </a:t>
            </a:r>
            <a:r>
              <a:rPr lang="en-US" altLang="ko-KR" sz="1600" dirty="0" err="1"/>
              <a:t>DialoGPT</a:t>
            </a:r>
            <a:r>
              <a:rPr lang="en-US" altLang="ko-KR" sz="1600" dirty="0"/>
              <a:t> </a:t>
            </a:r>
            <a:r>
              <a:rPr lang="ko-KR" altLang="en-US" sz="1600" dirty="0"/>
              <a:t>모델보다 현저히 낮음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Batch size 32</a:t>
            </a:r>
            <a:r>
              <a:rPr lang="ko-KR" altLang="en-US" sz="1600" dirty="0"/>
              <a:t>보다 </a:t>
            </a:r>
            <a:r>
              <a:rPr lang="en-US" altLang="ko-KR" sz="1600" dirty="0"/>
              <a:t>8</a:t>
            </a:r>
            <a:r>
              <a:rPr lang="ko-KR" altLang="en-US" sz="1600" dirty="0"/>
              <a:t>이 </a:t>
            </a:r>
            <a:r>
              <a:rPr lang="en-US" altLang="ko-KR" sz="1600" dirty="0"/>
              <a:t>validation loss </a:t>
            </a:r>
            <a:r>
              <a:rPr lang="ko-KR" altLang="en-US" sz="1600" dirty="0"/>
              <a:t>자체는 더 나음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DialoGPT</a:t>
            </a:r>
            <a:r>
              <a:rPr lang="ko-KR" altLang="en-US" sz="1600" dirty="0"/>
              <a:t>도 동일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7425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BFEDFD5-DD7F-9BE0-55B3-C80D3242F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12" t="56082"/>
          <a:stretch/>
        </p:blipFill>
        <p:spPr>
          <a:xfrm>
            <a:off x="9256247" y="1274503"/>
            <a:ext cx="2592666" cy="41069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7AF38D-37F4-06D6-7812-FD25287B3B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37" b="57183"/>
          <a:stretch/>
        </p:blipFill>
        <p:spPr>
          <a:xfrm>
            <a:off x="343087" y="1138334"/>
            <a:ext cx="2904134" cy="4379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0020A4-716F-EA6A-3F5E-E307C1A165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28" r="49611"/>
          <a:stretch/>
        </p:blipFill>
        <p:spPr>
          <a:xfrm>
            <a:off x="3339235" y="650156"/>
            <a:ext cx="2683204" cy="53556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C3F4B1-AB19-B2CC-A5E9-386A3E5C62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19" b="44444"/>
          <a:stretch/>
        </p:blipFill>
        <p:spPr>
          <a:xfrm>
            <a:off x="6286885" y="797186"/>
            <a:ext cx="2661492" cy="519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5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7EA17-CAA9-CB00-4FE1-B021326D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D8E37-12BF-5117-633A-0EFFA9634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Latent dimension </a:t>
            </a:r>
            <a:r>
              <a:rPr lang="en-US" altLang="ko-KR" sz="1800" dirty="0">
                <a:sym typeface="Wingdings" panose="05000000000000000000" pitchFamily="2" charset="2"/>
              </a:rPr>
              <a:t>256 (decrease)</a:t>
            </a: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Residual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Latent </a:t>
            </a:r>
            <a:r>
              <a:rPr lang="en-US" altLang="ko-KR" sz="1800" dirty="0" err="1">
                <a:sym typeface="Wingdings" panose="05000000000000000000" pitchFamily="2" charset="2"/>
              </a:rPr>
              <a:t>Dist</a:t>
            </a:r>
            <a:r>
              <a:rPr lang="en-US" altLang="ko-KR" sz="1800" dirty="0">
                <a:sym typeface="Wingdings" panose="05000000000000000000" pitchFamily="2" charset="2"/>
              </a:rPr>
              <a:t> = ?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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Latent </a:t>
            </a:r>
            <a:r>
              <a:rPr lang="en-US" altLang="ko-KR" sz="1800" dirty="0" err="1">
                <a:sym typeface="Wingdings" panose="05000000000000000000" pitchFamily="2" charset="2"/>
              </a:rPr>
              <a:t>Dist</a:t>
            </a:r>
            <a:r>
              <a:rPr lang="en-US" altLang="ko-KR" sz="1800" dirty="0">
                <a:sym typeface="Wingdings" panose="05000000000000000000" pitchFamily="2" charset="2"/>
              </a:rPr>
              <a:t> = Latent </a:t>
            </a:r>
            <a:r>
              <a:rPr lang="en-US" altLang="ko-KR" sz="1800" dirty="0" err="1">
                <a:sym typeface="Wingdings" panose="05000000000000000000" pitchFamily="2" charset="2"/>
              </a:rPr>
              <a:t>Dist</a:t>
            </a:r>
            <a:r>
              <a:rPr lang="en-US" altLang="ko-KR" sz="1800" dirty="0">
                <a:sym typeface="Wingdings" panose="05000000000000000000" pitchFamily="2" charset="2"/>
              </a:rPr>
              <a:t> + ?</a:t>
            </a:r>
            <a:endParaRPr lang="ko-KR" altLang="en-US" sz="1800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079DCDD-C2A7-A8DD-C5D0-0A0DBC2E3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67498"/>
              </p:ext>
            </p:extLst>
          </p:nvPr>
        </p:nvGraphicFramePr>
        <p:xfrm>
          <a:off x="4123883" y="2671151"/>
          <a:ext cx="7352189" cy="3560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553">
                  <a:extLst>
                    <a:ext uri="{9D8B030D-6E8A-4147-A177-3AD203B41FA5}">
                      <a16:colId xmlns:a16="http://schemas.microsoft.com/office/drawing/2014/main" val="3321029255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388612809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428247164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363767563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55131696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45995118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65531694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43720656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49178784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301149261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4206765482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6333920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000717827"/>
                    </a:ext>
                  </a:extLst>
                </a:gridCol>
              </a:tblGrid>
              <a:tr h="205294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Session2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Session3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Session4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Session5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39618"/>
                  </a:ext>
                </a:extLst>
              </a:tr>
              <a:tr h="205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623612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Base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4.25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2.30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15.24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4.01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2.06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15.28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3.75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1.91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14.84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4.05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2.02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15.36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260971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w/o</a:t>
                      </a:r>
                    </a:p>
                    <a:p>
                      <a:pPr algn="ctr" latinLnBrk="1"/>
                      <a:r>
                        <a:rPr lang="en-US" altLang="ko-KR" sz="1100" b="0" dirty="0"/>
                        <a:t>BOW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4.48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2.57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15.48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4.19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2.37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15.16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3.90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2.17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14.79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4.17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2.30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15.43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535214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BOW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4.52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2.59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15.49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4.19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2.38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15.20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3.84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2.11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14.90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4.07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15.26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292623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GPT</a:t>
                      </a:r>
                    </a:p>
                    <a:p>
                      <a:pPr algn="ctr" latinLnBrk="1"/>
                      <a:r>
                        <a:rPr lang="en-US" altLang="ko-KR" sz="1100" b="0" dirty="0"/>
                        <a:t>Enc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4.30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2.48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15.23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4.08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15.01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3.81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2.13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14.66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4.09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15.33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2312679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Res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4.36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2.54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15.16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4.07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15.07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3.75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2.07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14.73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4.01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15.27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615495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V_inc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4.23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2.45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15.16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4.05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14.80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3.76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2.10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14.51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3.91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2.17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15.01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40068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V_dec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4.50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2.58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15.33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4.18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2.36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15.19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3.83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2.11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14.81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4.13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15.39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096164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476947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25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138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51C19-C828-BC85-3D44-D7522FD7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06/01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6B55C-1063-0647-6869-6EAAB39C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/>
              <a:t>Batchsize</a:t>
            </a:r>
            <a:r>
              <a:rPr lang="en-US" altLang="ko-KR" sz="1600" dirty="0"/>
              <a:t> 1</a:t>
            </a:r>
            <a:r>
              <a:rPr lang="en-US" altLang="ko-KR" sz="1600" dirty="0">
                <a:sym typeface="Wingdings" panose="05000000000000000000" pitchFamily="2" charset="2"/>
              </a:rPr>
              <a:t>6</a:t>
            </a: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endParaRPr lang="en-US" altLang="ko-KR" sz="1600" dirty="0">
              <a:sym typeface="Wingdings" panose="05000000000000000000" pitchFamily="2" charset="2"/>
            </a:endParaRPr>
          </a:p>
          <a:p>
            <a:r>
              <a:rPr lang="en-US" altLang="ko-KR" sz="1600" dirty="0" err="1">
                <a:sym typeface="Wingdings" panose="05000000000000000000" pitchFamily="2" charset="2"/>
              </a:rPr>
              <a:t>Batchsize</a:t>
            </a:r>
            <a:r>
              <a:rPr lang="en-US" altLang="ko-KR" sz="1600" dirty="0">
                <a:sym typeface="Wingdings" panose="05000000000000000000" pitchFamily="2" charset="2"/>
              </a:rPr>
              <a:t> 8</a:t>
            </a: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 dirty="0">
              <a:sym typeface="Wingdings" panose="05000000000000000000" pitchFamily="2" charset="2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3A0964E-5E87-981E-C8BB-AA7537BFB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22904"/>
              </p:ext>
            </p:extLst>
          </p:nvPr>
        </p:nvGraphicFramePr>
        <p:xfrm>
          <a:off x="1622906" y="2350048"/>
          <a:ext cx="735218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553">
                  <a:extLst>
                    <a:ext uri="{9D8B030D-6E8A-4147-A177-3AD203B41FA5}">
                      <a16:colId xmlns:a16="http://schemas.microsoft.com/office/drawing/2014/main" val="3321029255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388612809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428247164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363767563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55131696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45995118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65531694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43720656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49178784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301149261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4206765482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6333920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000717827"/>
                    </a:ext>
                  </a:extLst>
                </a:gridCol>
              </a:tblGrid>
              <a:tr h="205294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Session2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Session3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Session4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Session5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39618"/>
                  </a:ext>
                </a:extLst>
              </a:tr>
              <a:tr h="205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623612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Dist_base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4.70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2.71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15.69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4.41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2.48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15.44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4.09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15.08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4.31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2.35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15.72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476947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Sep_V256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4.63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2.65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15.63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4.44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2.51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15.42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4.11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2.29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15.20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4.29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2.33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15.74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25739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572597C-10F0-2689-10C8-6DFCC7B59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84763"/>
              </p:ext>
            </p:extLst>
          </p:nvPr>
        </p:nvGraphicFramePr>
        <p:xfrm>
          <a:off x="1622907" y="4573627"/>
          <a:ext cx="735218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553">
                  <a:extLst>
                    <a:ext uri="{9D8B030D-6E8A-4147-A177-3AD203B41FA5}">
                      <a16:colId xmlns:a16="http://schemas.microsoft.com/office/drawing/2014/main" val="3321029255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388612809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428247164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363767563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55131696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45995118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65531694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43720656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49178784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301149261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4206765482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6333920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000717827"/>
                    </a:ext>
                  </a:extLst>
                </a:gridCol>
              </a:tblGrid>
              <a:tr h="205294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Session2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Session3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Session4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Session5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39618"/>
                  </a:ext>
                </a:extLst>
              </a:tr>
              <a:tr h="205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623612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Dist_base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4.63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2.66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15.62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4.36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2.48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15.29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4.08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15.08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4.36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2.39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15.74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476947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Sep_summ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4.58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2.63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15.57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4.43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2.50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15.42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4.13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15.09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4.34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2.38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15.84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257399"/>
                  </a:ext>
                </a:extLst>
              </a:tr>
            </a:tbl>
          </a:graphicData>
        </a:graphic>
      </p:graphicFrame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C579D20-CFEB-22E2-356A-96861484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56" y="576657"/>
            <a:ext cx="8130259" cy="163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66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C491A-FF09-4FE5-7DA7-0815E2E6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6A402-1BB5-E0D5-D648-27B5A3C9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altLang="ko-KR" sz="1100" dirty="0"/>
              <a:t>session: 1 BLEUs: 0.1025363059013393 0.04179897891227226 0.02517323759543412 0.01869265435112738 0.13007502012895902</a:t>
            </a:r>
          </a:p>
          <a:p>
            <a:r>
              <a:rPr lang="fr-FR" altLang="ko-KR" sz="1100" dirty="0"/>
              <a:t>session: 2 BLEUs: 0.11717478350187985 0.04294844479185419 0.022761537968297496 0.015189499815174848 0.15244757940543016</a:t>
            </a:r>
          </a:p>
          <a:p>
            <a:r>
              <a:rPr lang="fr-FR" altLang="ko-KR" sz="1100" dirty="0"/>
              <a:t>session: 3 BLEUs: 0.11376829671240746 0.04007238159471984 0.02061591488477094 0.013744627214556967 0.15048970074537202</a:t>
            </a:r>
          </a:p>
          <a:p>
            <a:r>
              <a:rPr lang="fr-FR" altLang="ko-KR" sz="1100" dirty="0"/>
              <a:t>session: 4 BLEUs: 0.11508170580640392 0.03943832359058132 0.01964450037253508 0.012944275427889621 0.15069786634531881</a:t>
            </a:r>
          </a:p>
          <a:p>
            <a:r>
              <a:rPr lang="fr-FR" altLang="ko-KR" sz="1100" dirty="0"/>
              <a:t>session: 5 BLEUs: 0.1188018917893124 0.0417803229790866 0.020752869996940298 0.013335134462337389 0.1554431597998545</a:t>
            </a:r>
          </a:p>
          <a:p>
            <a:pPr marL="0" indent="0">
              <a:buNone/>
            </a:pPr>
            <a:endParaRPr lang="ko-KR" altLang="en-US" sz="1100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B003D18-94B9-2491-A5E6-26F299B1B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93792"/>
              </p:ext>
            </p:extLst>
          </p:nvPr>
        </p:nvGraphicFramePr>
        <p:xfrm>
          <a:off x="1453350" y="3858053"/>
          <a:ext cx="735218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553">
                  <a:extLst>
                    <a:ext uri="{9D8B030D-6E8A-4147-A177-3AD203B41FA5}">
                      <a16:colId xmlns:a16="http://schemas.microsoft.com/office/drawing/2014/main" val="3321029255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388612809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428247164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363767563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55131696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45995118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65531694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43720656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49178784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301149261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4206765482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6333920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000717827"/>
                    </a:ext>
                  </a:extLst>
                </a:gridCol>
              </a:tblGrid>
              <a:tr h="205294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Session2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Session3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Session4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Session5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39618"/>
                  </a:ext>
                </a:extLst>
              </a:tr>
              <a:tr h="205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623612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Dist_base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4.70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2.71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15.69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4.41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2.48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15.44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4.09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15.08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4.31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2.35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15.72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476947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Sep_V256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4.63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2.65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15.63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4.44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2.51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15.42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4.11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2.29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15.20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4.29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2.33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15.74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257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988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BA43D-C570-7A3E-6E19-F54B5956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06/07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8CD8142-0ADA-78E4-D661-58F9C854FD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600" dirty="0"/>
                  <a:t>Prior network</a:t>
                </a:r>
                <a:r>
                  <a:rPr lang="ko-KR" altLang="en-US" sz="1600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Encoding(Transformer)</a:t>
                </a:r>
                <a:r>
                  <a:rPr lang="ko-KR" altLang="en-US" sz="1600" dirty="0"/>
                  <a:t>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와 함께 </a:t>
                </a:r>
                <a:r>
                  <a:rPr lang="en-US" altLang="ko-KR" sz="1600" dirty="0"/>
                  <a:t>GRU</a:t>
                </a:r>
                <a:r>
                  <a:rPr lang="ko-KR" altLang="en-US" sz="1600" dirty="0"/>
                  <a:t>로 처리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8CD8142-0ADA-78E4-D661-58F9C854FD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692FD67-0C4C-2D8A-6020-A597407D2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700" y="2324808"/>
            <a:ext cx="7607691" cy="167648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97E0D77-330C-4629-E474-EDF06A110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51927"/>
              </p:ext>
            </p:extLst>
          </p:nvPr>
        </p:nvGraphicFramePr>
        <p:xfrm>
          <a:off x="1949909" y="4324183"/>
          <a:ext cx="7352189" cy="1570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553">
                  <a:extLst>
                    <a:ext uri="{9D8B030D-6E8A-4147-A177-3AD203B41FA5}">
                      <a16:colId xmlns:a16="http://schemas.microsoft.com/office/drawing/2014/main" val="3321029255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388612809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428247164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363767563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55131696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45995118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65531694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43720656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49178784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301149261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4206765482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6333920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000717827"/>
                    </a:ext>
                  </a:extLst>
                </a:gridCol>
              </a:tblGrid>
              <a:tr h="205294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Session2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Session3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Session4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Session5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39618"/>
                  </a:ext>
                </a:extLst>
              </a:tr>
              <a:tr h="205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623612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Dist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4.70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2.71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15.69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4.41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2.48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15.44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4.09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15.08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4.31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2.35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15.72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476947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V256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4.63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2.65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15.63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4.44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2.51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15.42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4.11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2.29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15.20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4.29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2.33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15.74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257399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V256_GRU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4.48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2.58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15.35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4.26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2.40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15.28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3.91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2.15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14.97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4.16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15.51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070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3D731B-9165-4EFD-EC2B-8D227A679124}"/>
              </a:ext>
            </a:extLst>
          </p:cNvPr>
          <p:cNvSpPr txBox="1"/>
          <p:nvPr/>
        </p:nvSpPr>
        <p:spPr>
          <a:xfrm>
            <a:off x="884121" y="5306346"/>
            <a:ext cx="129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Dual vector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2C909-5D8F-D22E-AE3D-9E2204554B25}"/>
              </a:ext>
            </a:extLst>
          </p:cNvPr>
          <p:cNvSpPr txBox="1"/>
          <p:nvPr/>
        </p:nvSpPr>
        <p:spPr>
          <a:xfrm>
            <a:off x="769063" y="4826702"/>
            <a:ext cx="129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Single vector</a:t>
            </a:r>
            <a:endParaRPr lang="ko-KR" altLang="en-US" sz="1400" dirty="0"/>
          </a:p>
        </p:txBody>
      </p:sp>
      <p:pic>
        <p:nvPicPr>
          <p:cNvPr id="9" name="내용 개체 틀 5">
            <a:extLst>
              <a:ext uri="{FF2B5EF4-FFF2-40B4-BE49-F238E27FC236}">
                <a16:creationId xmlns:a16="http://schemas.microsoft.com/office/drawing/2014/main" id="{27E76ACA-CE77-29F7-BAF6-94885937C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838" y="2301553"/>
            <a:ext cx="8130259" cy="163845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7FAD118-1554-6A81-CCA0-B9DAD2F81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63603"/>
              </p:ext>
            </p:extLst>
          </p:nvPr>
        </p:nvGraphicFramePr>
        <p:xfrm>
          <a:off x="1949908" y="4032897"/>
          <a:ext cx="7352189" cy="312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553">
                  <a:extLst>
                    <a:ext uri="{9D8B030D-6E8A-4147-A177-3AD203B41FA5}">
                      <a16:colId xmlns:a16="http://schemas.microsoft.com/office/drawing/2014/main" val="3911512570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996358851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641657462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648285342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335515118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29623967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4131281181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3678971698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98714772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658594357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622313250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257542278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595684904"/>
                    </a:ext>
                  </a:extLst>
                </a:gridCol>
              </a:tblGrid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Base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4.25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2.30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15.24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4.01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2.06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15.28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3.75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1.91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14.84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4.05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2.02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15.36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651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39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DEBD3-3FDD-B734-EDE8-EA2B17D4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CB27F-6E8E-3F97-F135-3D362311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Generation </a:t>
            </a:r>
            <a:r>
              <a:rPr lang="ko-KR" altLang="en-US" sz="1600" dirty="0"/>
              <a:t>방식에 대한 실험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BLEU, ROUGE </a:t>
            </a:r>
            <a:r>
              <a:rPr lang="ko-KR" altLang="en-US" sz="1600" dirty="0"/>
              <a:t>등 </a:t>
            </a:r>
            <a:r>
              <a:rPr lang="en-US" altLang="ko-KR" sz="1600" dirty="0"/>
              <a:t>auto metrics</a:t>
            </a:r>
            <a:r>
              <a:rPr lang="ko-KR" altLang="en-US" sz="1600" dirty="0"/>
              <a:t>는 </a:t>
            </a:r>
            <a:r>
              <a:rPr lang="en-US" altLang="ko-KR" sz="1600" dirty="0"/>
              <a:t>beam search</a:t>
            </a:r>
            <a:r>
              <a:rPr lang="ko-KR" altLang="en-US" sz="1600" dirty="0"/>
              <a:t>가 </a:t>
            </a:r>
            <a:r>
              <a:rPr lang="en-US" altLang="ko-KR" sz="1600" dirty="0"/>
              <a:t>sampling(top p, top k)</a:t>
            </a:r>
            <a:r>
              <a:rPr lang="ko-KR" altLang="en-US" sz="1600" dirty="0"/>
              <a:t>보다 월등히 좋음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num_beams</a:t>
            </a:r>
            <a:r>
              <a:rPr lang="ko-KR" altLang="en-US" sz="1600" dirty="0"/>
              <a:t> </a:t>
            </a:r>
            <a:r>
              <a:rPr lang="en-US" altLang="ko-KR" sz="1600" dirty="0"/>
              <a:t>1~10</a:t>
            </a:r>
            <a:r>
              <a:rPr lang="ko-KR" altLang="en-US" sz="1600" dirty="0"/>
              <a:t>까지 실험</a:t>
            </a:r>
            <a:r>
              <a:rPr lang="en-US" altLang="ko-KR" sz="1600" dirty="0"/>
              <a:t>, 5 </a:t>
            </a:r>
            <a:r>
              <a:rPr lang="ko-KR" altLang="en-US" sz="1600" dirty="0"/>
              <a:t>이상부터는 성능상 큰 차이는 없음</a:t>
            </a:r>
          </a:p>
        </p:txBody>
      </p:sp>
    </p:spTree>
    <p:extLst>
      <p:ext uri="{BB962C8B-B14F-4D97-AF65-F5344CB8AC3E}">
        <p14:creationId xmlns:p14="http://schemas.microsoft.com/office/powerpoint/2010/main" val="335408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2474B-0829-9032-0721-A7154EA3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6/14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8CE019-2979-3250-7965-79EF214BB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177823"/>
              </p:ext>
            </p:extLst>
          </p:nvPr>
        </p:nvGraphicFramePr>
        <p:xfrm>
          <a:off x="2019046" y="2798164"/>
          <a:ext cx="7352189" cy="1570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553">
                  <a:extLst>
                    <a:ext uri="{9D8B030D-6E8A-4147-A177-3AD203B41FA5}">
                      <a16:colId xmlns:a16="http://schemas.microsoft.com/office/drawing/2014/main" val="3321029255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388612809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428247164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363767563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55131696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45995118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65531694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43720656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49178784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301149261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4206765482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6333920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000717827"/>
                    </a:ext>
                  </a:extLst>
                </a:gridCol>
              </a:tblGrid>
              <a:tr h="205294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Session2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Session3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Session4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Session5</a:t>
                      </a:r>
                      <a:endParaRPr lang="ko-KR" altLang="en-US" sz="11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39618"/>
                  </a:ext>
                </a:extLst>
              </a:tr>
              <a:tr h="2052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B-3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/>
                        <a:t>R-L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623612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/>
                        <a:t>Dist</a:t>
                      </a:r>
                      <a:endParaRPr lang="en-US" altLang="ko-KR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4.70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2.71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15.69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4.41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2.48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15.44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4.09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15.08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4.31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2.35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15.72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476947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V256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4.63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2.65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15.63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4.44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2.51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15.42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4.11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2.29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15.20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4.29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2.33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15.74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257399"/>
                  </a:ext>
                </a:extLst>
              </a:tr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V256_GRU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4.48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2.58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15.35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4.26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2.40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15.28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3.91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2.15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14.97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4.16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2.29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15.51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0703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A2F4A2-04D7-1C52-150E-5910037BA199}"/>
              </a:ext>
            </a:extLst>
          </p:cNvPr>
          <p:cNvSpPr txBox="1"/>
          <p:nvPr/>
        </p:nvSpPr>
        <p:spPr>
          <a:xfrm>
            <a:off x="953258" y="3780327"/>
            <a:ext cx="129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Dual vector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DC50B-19DB-00D5-D12C-69120EA73DB9}"/>
              </a:ext>
            </a:extLst>
          </p:cNvPr>
          <p:cNvSpPr txBox="1"/>
          <p:nvPr/>
        </p:nvSpPr>
        <p:spPr>
          <a:xfrm>
            <a:off x="838200" y="3300683"/>
            <a:ext cx="1295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Single vector</a:t>
            </a:r>
            <a:endParaRPr lang="ko-KR" altLang="en-US" sz="1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9C462DD-9C3F-EA80-D0AF-ECF5BFB23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64854"/>
              </p:ext>
            </p:extLst>
          </p:nvPr>
        </p:nvGraphicFramePr>
        <p:xfrm>
          <a:off x="2019045" y="2506878"/>
          <a:ext cx="7352189" cy="3126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553">
                  <a:extLst>
                    <a:ext uri="{9D8B030D-6E8A-4147-A177-3AD203B41FA5}">
                      <a16:colId xmlns:a16="http://schemas.microsoft.com/office/drawing/2014/main" val="3911512570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996358851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641657462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648285342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335515118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296239676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4131281181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3678971698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987147723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658594357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2622313250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257542278"/>
                    </a:ext>
                  </a:extLst>
                </a:gridCol>
                <a:gridCol w="565553">
                  <a:extLst>
                    <a:ext uri="{9D8B030D-6E8A-4147-A177-3AD203B41FA5}">
                      <a16:colId xmlns:a16="http://schemas.microsoft.com/office/drawing/2014/main" val="1595684904"/>
                    </a:ext>
                  </a:extLst>
                </a:gridCol>
              </a:tblGrid>
              <a:tr h="312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Base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4.65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2.66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15.61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4.34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2.44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15.41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4.03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2.23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15.12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4.23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2.31</a:t>
                      </a:r>
                      <a:endParaRPr lang="ko-KR" altLang="en-US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15.55</a:t>
                      </a:r>
                      <a:endParaRPr lang="ko-KR" altLang="en-US" sz="11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651173"/>
                  </a:ext>
                </a:extLst>
              </a:tr>
            </a:tbl>
          </a:graphicData>
        </a:graphic>
      </p:graphicFrame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9502B1A4-F0D2-81CA-E859-E4B1237F8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5" y="4569212"/>
            <a:ext cx="8130259" cy="163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45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4646F-AED5-CD00-ACF1-3DB605F0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5097D-E22C-D202-9099-F7DB3E829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2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6BBD1-5EB8-A0E8-D4B2-7636DD9C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Multi-Session Conversation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B2EFC-981D-2240-3668-E1F92173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Problem to solve</a:t>
            </a:r>
          </a:p>
          <a:p>
            <a:pPr marL="0" indent="0">
              <a:buNone/>
            </a:pPr>
            <a:r>
              <a:rPr lang="en-US" altLang="ko-KR" sz="1800" dirty="0"/>
              <a:t>Pretrained LM’s context length limit </a:t>
            </a:r>
          </a:p>
          <a:p>
            <a:pPr marL="0" indent="0">
              <a:buNone/>
            </a:pPr>
            <a:r>
              <a:rPr lang="en-US" altLang="ko-KR" sz="1800" dirty="0">
                <a:sym typeface="Wingdings" panose="05000000000000000000" pitchFamily="2" charset="2"/>
              </a:rPr>
              <a:t>Challenging because utterances should consist </a:t>
            </a:r>
            <a:r>
              <a:rPr lang="en-US" altLang="ko-KR" sz="1800" b="1" dirty="0">
                <a:sym typeface="Wingdings" panose="05000000000000000000" pitchFamily="2" charset="2"/>
              </a:rPr>
              <a:t>Personas </a:t>
            </a:r>
            <a:r>
              <a:rPr lang="en-US" altLang="ko-KR" sz="1800" dirty="0">
                <a:sym typeface="Wingdings" panose="05000000000000000000" pitchFamily="2" charset="2"/>
              </a:rPr>
              <a:t>that extend while conversations</a:t>
            </a:r>
            <a:endParaRPr lang="en-US" altLang="ko-KR" sz="1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800" dirty="0"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315834-7787-5D19-0451-20E845B9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410" y="3058861"/>
            <a:ext cx="5210512" cy="3118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9E4E0B-E3FD-F76C-563C-F87B249775EC}"/>
              </a:ext>
            </a:extLst>
          </p:cNvPr>
          <p:cNvSpPr txBox="1"/>
          <p:nvPr/>
        </p:nvSpPr>
        <p:spPr>
          <a:xfrm>
            <a:off x="3084935" y="6247681"/>
            <a:ext cx="6200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800" dirty="0" err="1"/>
              <a:t>PersonaChat</a:t>
            </a:r>
            <a:r>
              <a:rPr lang="en-US" altLang="ko-KR" sz="1800" dirty="0"/>
              <a:t>(Zhang et al., 2018) </a:t>
            </a:r>
            <a:r>
              <a:rPr lang="en-US" altLang="ko-KR" b="1" dirty="0">
                <a:sym typeface="Wingdings" panose="05000000000000000000" pitchFamily="2" charset="2"/>
              </a:rPr>
              <a:t> Used as Session 1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06430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0E906-4B80-19B9-83AD-225EE3F1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Baselines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C97C8-23F0-BB5F-B14F-2C9AD319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Base model – </a:t>
            </a:r>
            <a:r>
              <a:rPr lang="en-US" altLang="ko-KR" sz="1800" dirty="0" err="1"/>
              <a:t>Blenderbot</a:t>
            </a:r>
            <a:r>
              <a:rPr lang="en-US" altLang="ko-KR" sz="1800" dirty="0"/>
              <a:t>(BST) 2.7B</a:t>
            </a:r>
          </a:p>
          <a:p>
            <a:pPr marL="0" indent="0">
              <a:buNone/>
            </a:pPr>
            <a:r>
              <a:rPr lang="en-US" altLang="ko-KR" sz="1800" dirty="0"/>
              <a:t>Additional Options</a:t>
            </a:r>
          </a:p>
          <a:p>
            <a:pPr marL="0" indent="0">
              <a:buNone/>
            </a:pPr>
            <a:r>
              <a:rPr lang="en-US" altLang="ko-KR" sz="1800" dirty="0"/>
              <a:t>1)Retrieval</a:t>
            </a:r>
          </a:p>
          <a:p>
            <a:pPr marL="0" indent="0">
              <a:buNone/>
            </a:pPr>
            <a:r>
              <a:rPr lang="en-US" altLang="ko-KR" sz="1800" dirty="0"/>
              <a:t>RAG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/>
              <a:t>neural-retriever-in-the-loop, score top N candidates</a:t>
            </a:r>
          </a:p>
          <a:p>
            <a:pPr marL="0" indent="0">
              <a:buNone/>
            </a:pPr>
            <a:r>
              <a:rPr lang="en-US" altLang="ko-KR" sz="1800" dirty="0"/>
              <a:t>FID </a:t>
            </a:r>
            <a:r>
              <a:rPr lang="en-US" altLang="ko-KR" sz="1800" dirty="0">
                <a:sym typeface="Wingdings" panose="05000000000000000000" pitchFamily="2" charset="2"/>
              </a:rPr>
              <a:t> Directly choose N documents, encode-decode and generate response.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FID-RAG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2)Memory-Augmented</a:t>
            </a:r>
          </a:p>
          <a:p>
            <a:pPr marL="0" indent="0">
              <a:buNone/>
            </a:pPr>
            <a:r>
              <a:rPr lang="en-US" altLang="ko-KR" sz="1800" dirty="0"/>
              <a:t>Summarize the previous contexts, update memories, use for generation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540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60577-D8A8-5D56-AEAC-0BA9572E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Results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2A33C3-57EB-DB6D-903A-CB5A541E9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963" y="2049097"/>
            <a:ext cx="8540066" cy="262584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1E2C55-06A2-E27A-4080-60D0147A9DB0}"/>
              </a:ext>
            </a:extLst>
          </p:cNvPr>
          <p:cNvSpPr txBox="1"/>
          <p:nvPr/>
        </p:nvSpPr>
        <p:spPr>
          <a:xfrm>
            <a:off x="2653878" y="5112542"/>
            <a:ext cx="72470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All </a:t>
            </a:r>
            <a:r>
              <a:rPr lang="en-US" altLang="ko-KR" dirty="0" err="1"/>
              <a:t>SumMem</a:t>
            </a:r>
            <a:r>
              <a:rPr lang="en-US" altLang="ko-KR" dirty="0"/>
              <a:t>-MSC models outperform their retrieval-augmented model counterparts MSC 2.7B (RAG/</a:t>
            </a:r>
            <a:r>
              <a:rPr lang="en-US" altLang="ko-KR" dirty="0" err="1"/>
              <a:t>FiD</a:t>
            </a:r>
            <a:r>
              <a:rPr lang="en-US" altLang="ko-KR" dirty="0"/>
              <a:t>/</a:t>
            </a:r>
            <a:r>
              <a:rPr lang="en-US" altLang="ko-KR" dirty="0" err="1"/>
              <a:t>FiD</a:t>
            </a:r>
            <a:r>
              <a:rPr lang="en-US" altLang="ko-KR" dirty="0"/>
              <a:t>-RAG)</a:t>
            </a:r>
          </a:p>
          <a:p>
            <a:endParaRPr lang="en-US" altLang="ko-KR" dirty="0"/>
          </a:p>
          <a:p>
            <a:r>
              <a:rPr lang="en-US" altLang="ko-KR" dirty="0"/>
              <a:t>Small improvements but beneficial in long-term dialogs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59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60577-D8A8-5D56-AEAC-0BA9572E7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Results</a:t>
            </a:r>
            <a:endParaRPr lang="ko-KR" altLang="en-US" sz="2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CF7990-833A-8763-AE26-693785D79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marL="0" indent="0" algn="ctr"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Using summaries when training gives best results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F60FE7-9776-1B37-1D96-50EA427FE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698" y="1986246"/>
            <a:ext cx="8101479" cy="35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9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EFB29-AD1A-E3B7-2ABF-2B8AF0BB7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828" y="1122363"/>
            <a:ext cx="7004344" cy="2387600"/>
          </a:xfrm>
        </p:spPr>
        <p:txBody>
          <a:bodyPr>
            <a:noAutofit/>
          </a:bodyPr>
          <a:lstStyle/>
          <a:p>
            <a:r>
              <a:rPr lang="en-US" altLang="ko-KR" sz="3600" dirty="0"/>
              <a:t>Latent Modeling for Long-term Dialog System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7723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BF25E-7E9C-557C-C6BC-CA2EA9CF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Goals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C74AA9-8F39-4AAF-388B-88B6B60A6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For ideal long-term dialog system…</a:t>
            </a:r>
          </a:p>
          <a:p>
            <a:pPr marL="342900" indent="-342900">
              <a:buAutoNum type="arabicPeriod"/>
            </a:pPr>
            <a:r>
              <a:rPr lang="en-US" altLang="ko-KR" sz="1800" dirty="0"/>
              <a:t>Diverse utterances should be generated</a:t>
            </a:r>
          </a:p>
          <a:p>
            <a:pPr marL="342900" indent="-342900">
              <a:buAutoNum type="arabicPeriod"/>
            </a:pPr>
            <a:r>
              <a:rPr lang="en-US" altLang="ko-KR" sz="1800" dirty="0"/>
              <a:t>Opponent’s persona detection</a:t>
            </a:r>
          </a:p>
          <a:p>
            <a:pPr marL="342900" indent="-342900">
              <a:buAutoNum type="arabicPeriod"/>
            </a:pPr>
            <a:r>
              <a:rPr lang="en-US" altLang="ko-KR" sz="1800" dirty="0"/>
              <a:t>Improve in a manner that generates more personalized response</a:t>
            </a:r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64037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4B589EBBD7E2A4AB025A5F8E0B9B440" ma:contentTypeVersion="15" ma:contentTypeDescription="새 문서를 만듭니다." ma:contentTypeScope="" ma:versionID="834ab6b1a69baa234c9385f6700875a3">
  <xsd:schema xmlns:xsd="http://www.w3.org/2001/XMLSchema" xmlns:xs="http://www.w3.org/2001/XMLSchema" xmlns:p="http://schemas.microsoft.com/office/2006/metadata/properties" xmlns:ns3="63a23eb6-2fea-40fd-9d28-2dc87dba01c7" xmlns:ns4="0e293d6e-caaf-4a34-9add-f76afb412462" targetNamespace="http://schemas.microsoft.com/office/2006/metadata/properties" ma:root="true" ma:fieldsID="fa55ed775ab668a23a1103b65898e089" ns3:_="" ns4:_="">
    <xsd:import namespace="63a23eb6-2fea-40fd-9d28-2dc87dba01c7"/>
    <xsd:import namespace="0e293d6e-caaf-4a34-9add-f76afb4124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23eb6-2fea-40fd-9d28-2dc87dba0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93d6e-caaf-4a34-9add-f76afb4124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3a23eb6-2fea-40fd-9d28-2dc87dba01c7" xsi:nil="true"/>
  </documentManagement>
</p:properties>
</file>

<file path=customXml/itemProps1.xml><?xml version="1.0" encoding="utf-8"?>
<ds:datastoreItem xmlns:ds="http://schemas.openxmlformats.org/officeDocument/2006/customXml" ds:itemID="{9A6199BF-5CAE-451D-A304-00E4685810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a23eb6-2fea-40fd-9d28-2dc87dba01c7"/>
    <ds:schemaRef ds:uri="0e293d6e-caaf-4a34-9add-f76afb4124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0651B4-A411-46E5-BA88-02DB9BB43C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13B106-8DBD-4C97-B65D-664CEB4D71BB}">
  <ds:schemaRefs>
    <ds:schemaRef ds:uri="http://www.w3.org/XML/1998/namespace"/>
    <ds:schemaRef ds:uri="http://purl.org/dc/terms/"/>
    <ds:schemaRef ds:uri="63a23eb6-2fea-40fd-9d28-2dc87dba01c7"/>
    <ds:schemaRef ds:uri="http://schemas.microsoft.com/office/2006/metadata/properties"/>
    <ds:schemaRef ds:uri="http://schemas.microsoft.com/office/2006/documentManagement/types"/>
    <ds:schemaRef ds:uri="0e293d6e-caaf-4a34-9add-f76afb412462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10085</TotalTime>
  <Words>1589</Words>
  <Application>Microsoft Office PowerPoint</Application>
  <PresentationFormat>와이드스크린</PresentationFormat>
  <Paragraphs>765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Office 테마</vt:lpstr>
      <vt:lpstr>Beyond Goldfish Memory:  Long-Term Open-Domain Conversation</vt:lpstr>
      <vt:lpstr>Multi-Session Conversation</vt:lpstr>
      <vt:lpstr>PowerPoint 프레젠테이션</vt:lpstr>
      <vt:lpstr>Multi-Session Conversation</vt:lpstr>
      <vt:lpstr>Baselines</vt:lpstr>
      <vt:lpstr>Results</vt:lpstr>
      <vt:lpstr>Results</vt:lpstr>
      <vt:lpstr>Latent Modeling for Long-term Dialog System</vt:lpstr>
      <vt:lpstr>Goals</vt:lpstr>
      <vt:lpstr>Related Works</vt:lpstr>
      <vt:lpstr>PowerPoint 프레젠테이션</vt:lpstr>
      <vt:lpstr>Method</vt:lpstr>
      <vt:lpstr>Method</vt:lpstr>
      <vt:lpstr>Method</vt:lpstr>
      <vt:lpstr>Experiment Details</vt:lpstr>
      <vt:lpstr>Process</vt:lpstr>
      <vt:lpstr>Process</vt:lpstr>
      <vt:lpstr>Process</vt:lpstr>
      <vt:lpstr>Method</vt:lpstr>
      <vt:lpstr>Method</vt:lpstr>
      <vt:lpstr>Experiment result</vt:lpstr>
      <vt:lpstr>PowerPoint 프레젠테이션</vt:lpstr>
      <vt:lpstr>Contributions</vt:lpstr>
      <vt:lpstr>05/04</vt:lpstr>
      <vt:lpstr>05/11</vt:lpstr>
      <vt:lpstr>PowerPoint 프레젠테이션</vt:lpstr>
      <vt:lpstr>05/18</vt:lpstr>
      <vt:lpstr>PowerPoint 프레젠테이션</vt:lpstr>
      <vt:lpstr>05/25</vt:lpstr>
      <vt:lpstr>PowerPoint 프레젠테이션</vt:lpstr>
      <vt:lpstr>06/01</vt:lpstr>
      <vt:lpstr>PowerPoint 프레젠테이션</vt:lpstr>
      <vt:lpstr>06/07</vt:lpstr>
      <vt:lpstr>PowerPoint 프레젠테이션</vt:lpstr>
      <vt:lpstr>6/14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Goldfish Memory:  Long-Term Open-Domain Conversation</dc:title>
  <dc:creator>(학생) 이찬빈 (새내기학부)</dc:creator>
  <cp:lastModifiedBy>(학생) 이찬빈 (새내기학부)</cp:lastModifiedBy>
  <cp:revision>2</cp:revision>
  <dcterms:created xsi:type="dcterms:W3CDTF">2023-04-27T05:43:52Z</dcterms:created>
  <dcterms:modified xsi:type="dcterms:W3CDTF">2025-10-26T09:31:51Z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0x01010024B589EBBD7E2A4AB025A5F8E0B9B440</vt:lpwstr>
  </property>
</Properties>
</file>