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271" r:id="rId5"/>
    <p:sldId id="273" r:id="rId6"/>
    <p:sldId id="291" r:id="rId7"/>
    <p:sldId id="294" r:id="rId8"/>
    <p:sldId id="295" r:id="rId9"/>
    <p:sldId id="297" r:id="rId10"/>
    <p:sldId id="298" r:id="rId11"/>
    <p:sldId id="299" r:id="rId12"/>
    <p:sldId id="300" r:id="rId13"/>
    <p:sldId id="302" r:id="rId14"/>
    <p:sldId id="290" r:id="rId15"/>
    <p:sldId id="303" r:id="rId16"/>
    <p:sldId id="304" r:id="rId17"/>
    <p:sldId id="305" r:id="rId18"/>
    <p:sldId id="307" r:id="rId19"/>
    <p:sldId id="308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265" r:id="rId28"/>
  </p:sldIdLst>
  <p:sldSz cx="24382413" cy="13716000"/>
  <p:notesSz cx="7104063" cy="10234613"/>
  <p:defaultTextStyle>
    <a:defPPr>
      <a:defRPr lang="ko-KR"/>
    </a:defPPr>
    <a:lvl1pPr marL="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1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C0C2"/>
    <a:srgbClr val="1CCFC9"/>
    <a:srgbClr val="002856"/>
    <a:srgbClr val="DAF2F4"/>
    <a:srgbClr val="A2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94686"/>
  </p:normalViewPr>
  <p:slideViewPr>
    <p:cSldViewPr snapToGrid="0" snapToObjects="1">
      <p:cViewPr varScale="1">
        <p:scale>
          <a:sx n="74" d="100"/>
          <a:sy n="74" d="100"/>
        </p:scale>
        <p:origin x="78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2B57383-4B0B-4962-B7A9-4DBE719013DF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9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52F984A7-0B9C-4B21-ACAB-31390B900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8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084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89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79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34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933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024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679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191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48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756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668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047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965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48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94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825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00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530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990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6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951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2024-08-13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94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2024-08-13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31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2024-08-13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9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2024-08-13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4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2024-08-13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6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2024-08-13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929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2024-08-13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584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2024-08-13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06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2024-08-13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9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2024-08-13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3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26B7-21E3-C947-B317-9E30A7CD80BA}" type="datetimeFigureOut">
              <a:rPr kumimoji="1" lang="ko-KR" altLang="en-US" smtClean="0"/>
              <a:t>2024-08-13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522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826B7-21E3-C947-B317-9E30A7CD80BA}" type="datetimeFigureOut">
              <a:rPr kumimoji="1" lang="ko-KR" altLang="en-US" smtClean="0"/>
              <a:t>2024-08-13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7589-F66E-2345-B4D0-21B08A927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175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2133600" cy="21336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978227" y="4808430"/>
            <a:ext cx="22375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Designing a Dashboard for </a:t>
            </a:r>
          </a:p>
          <a:p>
            <a:r>
              <a:rPr kumimoji="1" lang="en-US" altLang="ko-KR" sz="54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Transparency and Control of Conversational AI</a:t>
            </a:r>
            <a:endParaRPr kumimoji="1"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1079827" y="6573914"/>
            <a:ext cx="2568895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4400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028668" y="6733786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August 14, 2024</a:t>
            </a:r>
            <a:endParaRPr kumimoji="1" lang="ko-KR" altLang="en-US" b="1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935197" y="11234769"/>
            <a:ext cx="7473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UNIST Language &amp; Intelligence Lab</a:t>
            </a:r>
            <a:endParaRPr kumimoji="1" lang="ko-KR" altLang="en-US" sz="28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1033752" y="11864669"/>
            <a:ext cx="13325074" cy="45719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4400">
              <a:solidFill>
                <a:srgbClr val="00285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E9026-7C6E-243D-87F7-56BB899FF3FF}"/>
              </a:ext>
            </a:extLst>
          </p:cNvPr>
          <p:cNvSpPr txBox="1"/>
          <p:nvPr/>
        </p:nvSpPr>
        <p:spPr>
          <a:xfrm>
            <a:off x="935197" y="12017068"/>
            <a:ext cx="4184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/>
              <a:t>Chanbin</a:t>
            </a:r>
            <a:r>
              <a:rPr lang="en-US" altLang="ko-KR" sz="4400" dirty="0"/>
              <a:t> Lee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86545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Dashboard &amp; User studies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>
                <a:sym typeface="Wingdings" panose="05000000000000000000" pitchFamily="2" charset="2"/>
              </a:rPr>
              <a:t>User model’s accuracy</a:t>
            </a:r>
          </a:p>
          <a:p>
            <a:pPr marL="0" indent="0">
              <a:buNone/>
            </a:pPr>
            <a:endParaRPr lang="en-US" altLang="ko-KR" sz="44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4400">
                <a:sym typeface="Wingdings" panose="05000000000000000000" pitchFamily="2" charset="2"/>
              </a:rPr>
              <a:t>Biases in model</a:t>
            </a:r>
          </a:p>
          <a:p>
            <a:r>
              <a:rPr lang="en-US" altLang="ko-KR" sz="3600">
                <a:sym typeface="Wingdings" panose="05000000000000000000" pitchFamily="2" charset="2"/>
              </a:rPr>
              <a:t>requested plan for a 10-day trip to the Maldives</a:t>
            </a:r>
          </a:p>
          <a:p>
            <a:pPr marL="0" indent="0">
              <a:buNone/>
            </a:pPr>
            <a:r>
              <a:rPr lang="en-US" altLang="ko-KR" sz="3600">
                <a:sym typeface="Wingdings" panose="05000000000000000000" pitchFamily="2" charset="2"/>
              </a:rPr>
              <a:t>After setting </a:t>
            </a:r>
            <a:r>
              <a:rPr lang="en-US" altLang="ko-KR" sz="3600" b="1">
                <a:sym typeface="Wingdings" panose="05000000000000000000" pitchFamily="2" charset="2"/>
              </a:rPr>
              <a:t>socioeconomic</a:t>
            </a:r>
            <a:r>
              <a:rPr lang="en-US" altLang="ko-KR" sz="3600">
                <a:sym typeface="Wingdings" panose="05000000000000000000" pitchFamily="2" charset="2"/>
              </a:rPr>
              <a:t> status towards “low,” the chatbot unexpectedly shortened the trip to 8 days</a:t>
            </a:r>
          </a:p>
          <a:p>
            <a:r>
              <a:rPr lang="en-US" altLang="ko-KR" sz="3600">
                <a:sym typeface="Wingdings" panose="05000000000000000000" pitchFamily="2" charset="2"/>
              </a:rPr>
              <a:t>change the education level, or the social economic status  answer becomes much shorter</a:t>
            </a:r>
          </a:p>
          <a:p>
            <a:pPr marL="0" indent="0">
              <a:buNone/>
            </a:pPr>
            <a:endParaRPr lang="en-US" altLang="ko-KR" sz="4400" b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b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531A18-D137-1D86-591F-3DA865882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6416" y="4217999"/>
            <a:ext cx="6138246" cy="398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33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224846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Conclusion 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14" name="내용 개체 틀 7">
            <a:extLst>
              <a:ext uri="{FF2B5EF4-FFF2-40B4-BE49-F238E27FC236}">
                <a16:creationId xmlns:a16="http://schemas.microsoft.com/office/drawing/2014/main" id="{7CA2E26A-8005-7599-8DB2-3099CAC93F67}"/>
              </a:ext>
            </a:extLst>
          </p:cNvPr>
          <p:cNvSpPr txBox="1">
            <a:spLocks/>
          </p:cNvSpPr>
          <p:nvPr/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177" indent="-457177" algn="l" defTabSz="1828709" rtl="0" eaLnBrk="1" latinLnBrk="1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53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5886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240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594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400">
                <a:sym typeface="Wingdings" panose="05000000000000000000" pitchFamily="2" charset="2"/>
              </a:rPr>
              <a:t>Found evidences for user models in LLM internal representation</a:t>
            </a:r>
            <a:endParaRPr lang="en-US" altLang="ko-KR" sz="4400" dirty="0">
              <a:sym typeface="Wingdings" panose="05000000000000000000" pitchFamily="2" charset="2"/>
            </a:endParaRPr>
          </a:p>
          <a:p>
            <a:r>
              <a:rPr lang="en-US" altLang="ko-KR" sz="4400">
                <a:sym typeface="Wingdings" panose="05000000000000000000" pitchFamily="2" charset="2"/>
              </a:rPr>
              <a:t>User models are readable and controllable</a:t>
            </a:r>
          </a:p>
          <a:p>
            <a:r>
              <a:rPr lang="en-US" altLang="ko-KR" sz="4400">
                <a:sym typeface="Wingdings" panose="05000000000000000000" pitchFamily="2" charset="2"/>
              </a:rPr>
              <a:t>Designed dashboard can be useful for user research in interpretability</a:t>
            </a:r>
          </a:p>
          <a:p>
            <a:endParaRPr lang="en-US" altLang="ko-KR" sz="4400" dirty="0">
              <a:sym typeface="Wingdings" panose="05000000000000000000" pitchFamily="2" charset="2"/>
            </a:endParaRPr>
          </a:p>
          <a:p>
            <a:endParaRPr lang="en-US" altLang="ko-KR" sz="4400" dirty="0">
              <a:sym typeface="Wingdings" panose="05000000000000000000" pitchFamily="2" charset="2"/>
            </a:endParaRPr>
          </a:p>
          <a:p>
            <a:endParaRPr lang="en-US" altLang="ko-KR" sz="4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4986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6800"/>
            <a:ext cx="2133600" cy="21336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978227" y="4808430"/>
            <a:ext cx="22375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54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Who’s asking? </a:t>
            </a:r>
          </a:p>
          <a:p>
            <a:r>
              <a:rPr kumimoji="1" lang="en-US" altLang="ko-KR" sz="54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User personas and the mechanics of latent misalignment</a:t>
            </a:r>
            <a:endParaRPr kumimoji="1" lang="ko-KR" altLang="en-US" sz="5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1079827" y="6573914"/>
            <a:ext cx="2568895" cy="58272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4400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028668" y="6733786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August 14, 2024</a:t>
            </a:r>
            <a:endParaRPr kumimoji="1" lang="ko-KR" altLang="en-US" b="1" dirty="0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935197" y="11234769"/>
            <a:ext cx="7473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UNIST Language &amp; Intelligence Lab</a:t>
            </a:r>
            <a:endParaRPr kumimoji="1" lang="ko-KR" altLang="en-US" sz="28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1033752" y="11864669"/>
            <a:ext cx="13325074" cy="45719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4400">
              <a:solidFill>
                <a:srgbClr val="00285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E9026-7C6E-243D-87F7-56BB899FF3FF}"/>
              </a:ext>
            </a:extLst>
          </p:cNvPr>
          <p:cNvSpPr txBox="1"/>
          <p:nvPr/>
        </p:nvSpPr>
        <p:spPr>
          <a:xfrm>
            <a:off x="935197" y="12017068"/>
            <a:ext cx="4184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/>
              <a:t>Chanbin</a:t>
            </a:r>
            <a:r>
              <a:rPr lang="en-US" altLang="ko-KR" sz="4400" dirty="0"/>
              <a:t> Lee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4712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>
                <a:sym typeface="Wingdings" panose="05000000000000000000" pitchFamily="2" charset="2"/>
              </a:rPr>
              <a:t>Motiavtion</a:t>
            </a:r>
          </a:p>
          <a:p>
            <a:r>
              <a:rPr lang="en-US" altLang="ko-KR" sz="4400">
                <a:sym typeface="Wingdings" panose="05000000000000000000" pitchFamily="2" charset="2"/>
              </a:rPr>
              <a:t>Recent studies show that safety tuning of Large Language Models (LLMs) may not necessarily remove misaligned capabilities, but rather hides them</a:t>
            </a:r>
          </a:p>
          <a:p>
            <a:r>
              <a:rPr lang="en-US" altLang="ko-KR" sz="4400">
                <a:sym typeface="Wingdings" panose="05000000000000000000" pitchFamily="2" charset="2"/>
              </a:rPr>
              <a:t>LLMs remain vulnerable to adversarial attacks, which can surface these latent capabilities </a:t>
            </a:r>
          </a:p>
        </p:txBody>
      </p:sp>
    </p:spTree>
    <p:extLst>
      <p:ext uri="{BB962C8B-B14F-4D97-AF65-F5344CB8AC3E}">
        <p14:creationId xmlns:p14="http://schemas.microsoft.com/office/powerpoint/2010/main" val="22396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>
                <a:sym typeface="Wingdings" panose="05000000000000000000" pitchFamily="2" charset="2"/>
              </a:rPr>
              <a:t>Contributions</a:t>
            </a:r>
          </a:p>
          <a:p>
            <a:r>
              <a:rPr lang="en-US" altLang="ko-KR" sz="4000">
                <a:sym typeface="Wingdings" panose="05000000000000000000" pitchFamily="2" charset="2"/>
              </a:rPr>
              <a:t>It establishes that safety tuning induces local, layerwise safeguards within a model, rather than globally reducing misaligned capabilities.</a:t>
            </a:r>
          </a:p>
          <a:p>
            <a:r>
              <a:rPr lang="en-US" altLang="ko-KR" sz="4000">
                <a:sym typeface="Wingdings" panose="05000000000000000000" pitchFamily="2" charset="2"/>
              </a:rPr>
              <a:t>It demonstrates that safety filters can be disabled by manipulating layerwise model activations. Notably, the most successful interventions seek to manipulate the model’s perception of a user’s attributes (or persona), rather than directly manipulating the model’s tendency to refuse misaligned requests.</a:t>
            </a:r>
          </a:p>
          <a:p>
            <a:r>
              <a:rPr lang="en-US" altLang="ko-KR" sz="4000">
                <a:sym typeface="Wingdings" panose="05000000000000000000" pitchFamily="2" charset="2"/>
              </a:rPr>
              <a:t>It provides an explanation for why personas are so effective, and shows simple geometric measures can predict their downstream behavior a priori.</a:t>
            </a:r>
          </a:p>
        </p:txBody>
      </p:sp>
    </p:spTree>
    <p:extLst>
      <p:ext uri="{BB962C8B-B14F-4D97-AF65-F5344CB8AC3E}">
        <p14:creationId xmlns:p14="http://schemas.microsoft.com/office/powerpoint/2010/main" val="2019205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4115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Early decoding bypasses model safeguards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>
                <a:sym typeface="Wingdings" panose="05000000000000000000" pitchFamily="2" charset="2"/>
              </a:rPr>
              <a:t>“Early exiting” – Patchscopes</a:t>
            </a:r>
          </a:p>
          <a:p>
            <a:pPr marL="0" indent="0">
              <a:buNone/>
            </a:pPr>
            <a:endParaRPr lang="en-US" altLang="ko-KR" sz="44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4400">
                <a:sym typeface="Wingdings" panose="05000000000000000000" pitchFamily="2" charset="2"/>
              </a:rPr>
              <a:t>AdvBench – 500 harmful instructions</a:t>
            </a:r>
          </a:p>
          <a:p>
            <a:pPr marL="0" indent="0">
              <a:buNone/>
            </a:pPr>
            <a:r>
              <a:rPr lang="en-US" altLang="ko-KR" sz="4400">
                <a:sym typeface="Wingdings" panose="05000000000000000000" pitchFamily="2" charset="2"/>
              </a:rPr>
              <a:t> check whether the “early exited” generated responses contain harmful information.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33CBD9-35EF-9B69-7EBD-7CE9286FC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291" y="4409949"/>
            <a:ext cx="6655142" cy="4896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AC1F63-957C-B6BC-349F-453D97DEF17B}"/>
              </a:ext>
            </a:extLst>
          </p:cNvPr>
          <p:cNvSpPr txBox="1"/>
          <p:nvPr/>
        </p:nvSpPr>
        <p:spPr>
          <a:xfrm>
            <a:off x="10213675" y="5980837"/>
            <a:ext cx="7686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 the experiment, they move representations of </a:t>
            </a:r>
            <a:r>
              <a:rPr lang="en-US" altLang="ko-KR" b="1"/>
              <a:t>early layers</a:t>
            </a:r>
            <a:r>
              <a:rPr lang="en-US" altLang="ko-KR"/>
              <a:t>(1~5) to the same token positions of last layer.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0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4115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Early decoding bypasses model safeguards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>
                <a:sym typeface="Wingdings" panose="05000000000000000000" pitchFamily="2" charset="2"/>
              </a:rPr>
              <a:t>Asked 1,933 raters to classify the responses</a:t>
            </a: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3600">
                <a:sym typeface="Wingdings" panose="05000000000000000000" pitchFamily="2" charset="2"/>
              </a:rPr>
              <a:t>even when the model produces safe text, harmful information is often </a:t>
            </a:r>
            <a:r>
              <a:rPr lang="en-US" altLang="ko-KR" sz="3600" b="1">
                <a:sym typeface="Wingdings" panose="05000000000000000000" pitchFamily="2" charset="2"/>
              </a:rPr>
              <a:t>still present</a:t>
            </a:r>
            <a:r>
              <a:rPr lang="en-US" altLang="ko-KR" sz="3600">
                <a:sym typeface="Wingdings" panose="05000000000000000000" pitchFamily="2" charset="2"/>
              </a:rPr>
              <a:t> in the earlier layers.</a:t>
            </a: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9DF743-710D-5684-3958-7593C3C41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379" y="5028979"/>
            <a:ext cx="15744264" cy="3424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E7B4BF-FAFE-A50A-D52B-46CDD1CED9E8}"/>
              </a:ext>
            </a:extLst>
          </p:cNvPr>
          <p:cNvSpPr txBox="1"/>
          <p:nvPr/>
        </p:nvSpPr>
        <p:spPr>
          <a:xfrm>
            <a:off x="1853724" y="9831442"/>
            <a:ext cx="187678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/>
              <a:t>At which point in the computation does a model decide to refrain from responding, and why?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/>
              <a:t>To what extent can we intervene on the model’s hidden representations to control this behavior?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ko-KR"/>
              <a:t>Can we directly instruct the model to bypass safety filters, either via the input prompts or more granular interventions on the hidden representations?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405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4115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Inducing refusal directly - Method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>
                <a:sym typeface="Wingdings" panose="05000000000000000000" pitchFamily="2" charset="2"/>
              </a:rPr>
              <a:t>Prompt prefix (PP):</a:t>
            </a:r>
          </a:p>
          <a:p>
            <a:pPr marL="0" indent="0">
              <a:buNone/>
            </a:pPr>
            <a:r>
              <a:rPr lang="en-US" altLang="ko-KR" sz="3200">
                <a:sym typeface="Wingdings" panose="05000000000000000000" pitchFamily="2" charset="2"/>
              </a:rPr>
              <a:t>concatenate all 100 refusal statements (the prompt prefix) and prepend them to each query before prompting.</a:t>
            </a:r>
          </a:p>
          <a:p>
            <a:pPr marL="0" indent="0">
              <a:buNone/>
            </a:pPr>
            <a:r>
              <a:rPr lang="en-US" altLang="ko-KR" sz="3200">
                <a:sym typeface="Wingdings" panose="05000000000000000000" pitchFamily="2" charset="2"/>
              </a:rPr>
              <a:t>How to generate 100 statements? paraphrase using text-unicorn@001 </a:t>
            </a:r>
          </a:p>
          <a:p>
            <a:pPr marL="0" indent="0">
              <a:buNone/>
            </a:pPr>
            <a:r>
              <a:rPr lang="en-US" altLang="ko-KR" sz="3200">
                <a:sym typeface="Wingdings" panose="05000000000000000000" pitchFamily="2" charset="2"/>
              </a:rPr>
              <a:t>e.g) ‘refusing to respond to a question’  ‘You do not see it fit to respond’ = </a:t>
            </a:r>
            <a:r>
              <a:rPr lang="en-US" altLang="ko-KR" sz="3200" i="1">
                <a:solidFill>
                  <a:srgbClr val="C00000"/>
                </a:solidFill>
                <a:sym typeface="Wingdings" panose="05000000000000000000" pitchFamily="2" charset="2"/>
              </a:rPr>
              <a:t>refusal</a:t>
            </a:r>
            <a:r>
              <a:rPr lang="en-US" altLang="ko-KR" sz="3200">
                <a:sym typeface="Wingdings" panose="05000000000000000000" pitchFamily="2" charset="2"/>
              </a:rPr>
              <a:t> prompts. </a:t>
            </a:r>
          </a:p>
          <a:p>
            <a:pPr marL="0" indent="0">
              <a:buNone/>
            </a:pPr>
            <a:r>
              <a:rPr lang="en-US" altLang="ko-KR" sz="3200">
                <a:sym typeface="Wingdings" panose="05000000000000000000" pitchFamily="2" charset="2"/>
              </a:rPr>
              <a:t>Generate </a:t>
            </a:r>
            <a:r>
              <a:rPr lang="en-US" altLang="ko-KR" sz="3200" i="1">
                <a:solidFill>
                  <a:srgbClr val="00B0F0"/>
                </a:solidFill>
                <a:sym typeface="Wingdings" panose="05000000000000000000" pitchFamily="2" charset="2"/>
              </a:rPr>
              <a:t>fulfillment </a:t>
            </a:r>
            <a:r>
              <a:rPr lang="en-US" altLang="ko-KR" sz="3200">
                <a:sym typeface="Wingdings" panose="05000000000000000000" pitchFamily="2" charset="2"/>
              </a:rPr>
              <a:t>(encouraging to respond)</a:t>
            </a:r>
            <a:r>
              <a:rPr lang="en-US" altLang="ko-KR" sz="3200" b="1">
                <a:sym typeface="Wingdings" panose="05000000000000000000" pitchFamily="2" charset="2"/>
              </a:rPr>
              <a:t> </a:t>
            </a:r>
            <a:r>
              <a:rPr lang="en-US" altLang="ko-KR" sz="3200">
                <a:sym typeface="Wingdings" panose="05000000000000000000" pitchFamily="2" charset="2"/>
              </a:rPr>
              <a:t>prompts same way.</a:t>
            </a:r>
          </a:p>
          <a:p>
            <a:pPr marL="0" indent="0">
              <a:buNone/>
            </a:pPr>
            <a:endParaRPr lang="en-US" altLang="ko-KR" sz="32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3600" b="1">
                <a:sym typeface="Wingdings" panose="05000000000000000000" pitchFamily="2" charset="2"/>
              </a:rPr>
              <a:t>contrastive activation addition (CAA):</a:t>
            </a:r>
          </a:p>
          <a:p>
            <a:pPr marL="0" indent="0">
              <a:buNone/>
            </a:pPr>
            <a:r>
              <a:rPr lang="en-US" altLang="ko-KR" sz="3600">
                <a:sym typeface="Wingdings" panose="05000000000000000000" pitchFamily="2" charset="2"/>
              </a:rPr>
              <a:t>‘Do you see it fit to respond? Choices: (A)Yes. (B) No. Answer: </a:t>
            </a:r>
            <a:r>
              <a:rPr lang="en-US" altLang="ko-KR" sz="3600">
                <a:solidFill>
                  <a:srgbClr val="00B0F0"/>
                </a:solidFill>
                <a:sym typeface="Wingdings" panose="05000000000000000000" pitchFamily="2" charset="2"/>
              </a:rPr>
              <a:t>(A)</a:t>
            </a:r>
            <a:r>
              <a:rPr lang="en-US" altLang="ko-KR" sz="3600">
                <a:sym typeface="Wingdings" panose="05000000000000000000" pitchFamily="2" charset="2"/>
              </a:rPr>
              <a:t>’</a:t>
            </a:r>
            <a:endParaRPr lang="en-US" altLang="ko-KR" sz="360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3600">
                <a:sym typeface="Wingdings" panose="05000000000000000000" pitchFamily="2" charset="2"/>
              </a:rPr>
              <a:t>‘Do you see it fit to respond? Choices: (A)Yes. (B) No. Answer: </a:t>
            </a:r>
            <a:r>
              <a:rPr lang="en-US" altLang="ko-KR" sz="3600">
                <a:solidFill>
                  <a:srgbClr val="FF0000"/>
                </a:solidFill>
                <a:sym typeface="Wingdings" panose="05000000000000000000" pitchFamily="2" charset="2"/>
              </a:rPr>
              <a:t>(B)</a:t>
            </a:r>
            <a:r>
              <a:rPr lang="en-US" altLang="ko-KR" sz="3600">
                <a:sym typeface="Wingdings" panose="05000000000000000000" pitchFamily="2" charset="2"/>
              </a:rPr>
              <a:t>’</a:t>
            </a: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3600">
                <a:sym typeface="Wingdings" panose="05000000000000000000" pitchFamily="2" charset="2"/>
              </a:rPr>
              <a:t>Adding/Subtracting : CAA+/CAA-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CC57D2-226C-727B-EA5C-F82EA65D4971}"/>
              </a:ext>
            </a:extLst>
          </p:cNvPr>
          <p:cNvSpPr txBox="1"/>
          <p:nvPr/>
        </p:nvSpPr>
        <p:spPr>
          <a:xfrm>
            <a:off x="14090556" y="8945593"/>
            <a:ext cx="7087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Difference vectors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>
                <a:solidFill>
                  <a:srgbClr val="FF0000"/>
                </a:solidFill>
                <a:sym typeface="Wingdings" panose="05000000000000000000" pitchFamily="2" charset="2"/>
              </a:rPr>
              <a:t>refusal </a:t>
            </a:r>
            <a:r>
              <a:rPr lang="en-US" altLang="ko-KR">
                <a:sym typeface="Wingdings" panose="05000000000000000000" pitchFamily="2" charset="2"/>
              </a:rPr>
              <a:t>vectors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05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4115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Inducing refusal directly - Results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600">
                <a:sym typeface="Wingdings" panose="05000000000000000000" pitchFamily="2" charset="2"/>
              </a:rPr>
              <a:t>Generated harder benchmark – SneakyAdvBench</a:t>
            </a: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r>
              <a:rPr lang="en-US" altLang="ko-KR" sz="3600">
                <a:sym typeface="Wingdings" panose="05000000000000000000" pitchFamily="2" charset="2"/>
              </a:rPr>
              <a:t>Steering vectors work best in early-to-mid layers</a:t>
            </a:r>
          </a:p>
          <a:p>
            <a:r>
              <a:rPr lang="en-US" altLang="ko-KR" sz="3600">
                <a:sym typeface="Wingdings" panose="05000000000000000000" pitchFamily="2" charset="2"/>
              </a:rPr>
              <a:t>Natural language instructions do not increase response rate</a:t>
            </a:r>
          </a:p>
          <a:p>
            <a:r>
              <a:rPr lang="en-US" altLang="ko-KR" sz="3600">
                <a:sym typeface="Wingdings" panose="05000000000000000000" pitchFamily="2" charset="2"/>
              </a:rPr>
              <a:t>Activation steering can increase response rates, but only slightly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87B3CFD-BE0A-7A55-31C4-7ABEF95E5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715" y="4916949"/>
            <a:ext cx="4400776" cy="39118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2BD049-5FC6-E80F-E0F3-CB8B5320025D}"/>
              </a:ext>
            </a:extLst>
          </p:cNvPr>
          <p:cNvSpPr txBox="1"/>
          <p:nvPr/>
        </p:nvSpPr>
        <p:spPr>
          <a:xfrm>
            <a:off x="5262113" y="8793056"/>
            <a:ext cx="4774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/>
              <a:t>Baseline = 39% (vanilla prompt)</a:t>
            </a:r>
            <a:endParaRPr lang="ko-KR" altLang="en-US" sz="28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0B699C4-4B80-0333-3BF7-5D3BB27CF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27441" y="5382281"/>
            <a:ext cx="7813614" cy="30457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74AAB3-333B-D4DE-1322-D60E079594E1}"/>
              </a:ext>
            </a:extLst>
          </p:cNvPr>
          <p:cNvSpPr txBox="1"/>
          <p:nvPr/>
        </p:nvSpPr>
        <p:spPr>
          <a:xfrm>
            <a:off x="14710618" y="8669945"/>
            <a:ext cx="248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F0"/>
                </a:solidFill>
              </a:rPr>
              <a:t>CAA+</a:t>
            </a:r>
            <a:r>
              <a:rPr lang="en-US" altLang="ko-KR"/>
              <a:t>/</a:t>
            </a:r>
            <a:r>
              <a:rPr lang="en-US" altLang="ko-KR">
                <a:solidFill>
                  <a:srgbClr val="FF0000"/>
                </a:solidFill>
              </a:rPr>
              <a:t>CAA-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22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4115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Manipulating user persona to induce refusal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>
                <a:sym typeface="Wingdings" panose="05000000000000000000" pitchFamily="2" charset="2"/>
              </a:rPr>
              <a:t>hypothesize that the model’s tendency to refuse queries depends on </a:t>
            </a:r>
            <a:r>
              <a:rPr lang="en-US" altLang="ko-KR" sz="3600" b="1">
                <a:sym typeface="Wingdings" panose="05000000000000000000" pitchFamily="2" charset="2"/>
              </a:rPr>
              <a:t>its perception of the user’s</a:t>
            </a:r>
          </a:p>
          <a:p>
            <a:pPr marL="0" indent="0">
              <a:buNone/>
            </a:pPr>
            <a:r>
              <a:rPr lang="en-US" altLang="ko-KR" sz="3600" b="1">
                <a:sym typeface="Wingdings" panose="05000000000000000000" pitchFamily="2" charset="2"/>
              </a:rPr>
              <a:t> behavioral attributes</a:t>
            </a:r>
            <a:r>
              <a:rPr lang="en-US" altLang="ko-KR" sz="3600">
                <a:sym typeface="Wingdings" panose="05000000000000000000" pitchFamily="2" charset="2"/>
              </a:rPr>
              <a:t> (the user persona)</a:t>
            </a: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3600">
                <a:solidFill>
                  <a:srgbClr val="00B0F0"/>
                </a:solidFill>
                <a:sym typeface="Wingdings" panose="05000000000000000000" pitchFamily="2" charset="2"/>
              </a:rPr>
              <a:t>curious, altruistic, power-avoidant, law-abiding, pro-AI </a:t>
            </a:r>
            <a:r>
              <a:rPr lang="en-US" altLang="ko-KR" sz="3600">
                <a:sym typeface="Wingdings" panose="05000000000000000000" pitchFamily="2" charset="2"/>
              </a:rPr>
              <a:t>(pro-social personas) vs.</a:t>
            </a:r>
          </a:p>
          <a:p>
            <a:pPr marL="0" indent="0">
              <a:buNone/>
            </a:pPr>
            <a:r>
              <a:rPr lang="en-US" altLang="ko-KR" sz="3600">
                <a:solidFill>
                  <a:srgbClr val="FF0000"/>
                </a:solidFill>
                <a:sym typeface="Wingdings" panose="05000000000000000000" pitchFamily="2" charset="2"/>
              </a:rPr>
              <a:t>close-minded, selfish, power-seeking, unlawful, against-AI </a:t>
            </a:r>
            <a:r>
              <a:rPr lang="en-US" altLang="ko-KR" sz="3600">
                <a:sym typeface="Wingdings" panose="05000000000000000000" pitchFamily="2" charset="2"/>
              </a:rPr>
              <a:t>(anti-social personas)</a:t>
            </a: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3600">
                <a:sym typeface="Wingdings" panose="05000000000000000000" pitchFamily="2" charset="2"/>
              </a:rPr>
              <a:t>e.g) </a:t>
            </a:r>
            <a:r>
              <a:rPr lang="en-US" altLang="ko-KR" sz="3600" i="1">
                <a:sym typeface="Wingdings" panose="05000000000000000000" pitchFamily="2" charset="2"/>
              </a:rPr>
              <a:t>curious </a:t>
            </a:r>
            <a:r>
              <a:rPr lang="en-US" altLang="ko-KR" sz="3600">
                <a:sym typeface="Wingdings" panose="05000000000000000000" pitchFamily="2" charset="2"/>
              </a:rPr>
              <a:t>persona</a:t>
            </a:r>
            <a:endParaRPr lang="en-US" altLang="ko-KR" sz="3600" i="1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3600">
                <a:sym typeface="Wingdings" panose="05000000000000000000" pitchFamily="2" charset="2"/>
              </a:rPr>
              <a:t>PP: ‘I look for evidence to support my beliefs.’, ‘I value intellectual integrity.’</a:t>
            </a:r>
          </a:p>
          <a:p>
            <a:pPr marL="0" indent="0">
              <a:buNone/>
            </a:pPr>
            <a:r>
              <a:rPr lang="en-US" altLang="ko-KR" sz="3600">
                <a:sym typeface="Wingdings" panose="05000000000000000000" pitchFamily="2" charset="2"/>
              </a:rPr>
              <a:t>CAA: ‘Do I look for evidence to support my beliefs? Choices: (A) Yes. (B) No. Answer:’</a:t>
            </a: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4437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>
                <a:sym typeface="Wingdings" panose="05000000000000000000" pitchFamily="2" charset="2"/>
              </a:rPr>
              <a:t>Motiavtion</a:t>
            </a:r>
          </a:p>
          <a:p>
            <a:r>
              <a:rPr lang="en-US" altLang="ko-KR" sz="4400">
                <a:sym typeface="Wingdings" panose="05000000000000000000" pitchFamily="2" charset="2"/>
              </a:rPr>
              <a:t>LLMs’ key issue is </a:t>
            </a:r>
            <a:r>
              <a:rPr lang="en-US" altLang="ko-KR" sz="4400" b="1">
                <a:sym typeface="Wingdings" panose="05000000000000000000" pitchFamily="2" charset="2"/>
              </a:rPr>
              <a:t>lack of transparency</a:t>
            </a:r>
            <a:r>
              <a:rPr lang="en-US" altLang="ko-KR" sz="4400">
                <a:sym typeface="Wingdings" panose="05000000000000000000" pitchFamily="2" charset="2"/>
              </a:rPr>
              <a:t>: difficult for users to know how and why the system is producing any particular response</a:t>
            </a:r>
          </a:p>
          <a:p>
            <a:r>
              <a:rPr lang="en-US" altLang="ko-KR" sz="4400">
                <a:sym typeface="Wingdings" panose="05000000000000000000" pitchFamily="2" charset="2"/>
              </a:rPr>
              <a:t>Need to understand how an AI response might depend on its model of the user</a:t>
            </a:r>
          </a:p>
        </p:txBody>
      </p:sp>
    </p:spTree>
    <p:extLst>
      <p:ext uri="{BB962C8B-B14F-4D97-AF65-F5344CB8AC3E}">
        <p14:creationId xmlns:p14="http://schemas.microsoft.com/office/powerpoint/2010/main" val="1047751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4115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Manipulating user persona to induce refusal - Results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r>
              <a:rPr lang="en-US" altLang="ko-KR" sz="3600">
                <a:sym typeface="Wingdings" panose="05000000000000000000" pitchFamily="2" charset="2"/>
              </a:rPr>
              <a:t>Prompting works, but activation steering works better.</a:t>
            </a:r>
          </a:p>
          <a:p>
            <a:r>
              <a:rPr lang="en-US" altLang="ko-KR" sz="3600">
                <a:sym typeface="Wingdings" panose="05000000000000000000" pitchFamily="2" charset="2"/>
              </a:rPr>
              <a:t>CAA- on anti-social vectors are most effective.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394B9E-E245-A2C0-9C26-60FCD9A58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6761" y="3662812"/>
            <a:ext cx="15280860" cy="272846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D14A50-CA17-AF82-F796-C0351303C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832" y="6075653"/>
            <a:ext cx="15761510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22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4115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Manipulating user persona to induce refusal - Results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>
                <a:sym typeface="Wingdings" panose="05000000000000000000" pitchFamily="2" charset="2"/>
              </a:rPr>
              <a:t>On inoffensive queries, desired behavior is to always success on attacks.</a:t>
            </a: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360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sz="36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3600">
                <a:sym typeface="Wingdings" panose="05000000000000000000" pitchFamily="2" charset="2"/>
              </a:rPr>
              <a:t>CAA </a:t>
            </a:r>
            <a:r>
              <a:rPr lang="en-US" altLang="ko-KR" sz="3600" b="1">
                <a:sym typeface="Wingdings" panose="05000000000000000000" pitchFamily="2" charset="2"/>
              </a:rPr>
              <a:t>selectively</a:t>
            </a:r>
            <a:r>
              <a:rPr lang="en-US" altLang="ko-KR" sz="3600">
                <a:sym typeface="Wingdings" panose="05000000000000000000" pitchFamily="2" charset="2"/>
              </a:rPr>
              <a:t> impact model willingness to answer harmful prompts.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9E3711-114B-F042-B6BE-7204734F0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877" y="4834639"/>
            <a:ext cx="15914657" cy="348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59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4115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Analysis of steering vectors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261B08-90A7-8866-3AFD-B82743459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3194166" y="4100170"/>
            <a:ext cx="16738288" cy="3491075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6ED7089-8DBF-581A-AC78-580A313E73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6224" y="7930323"/>
            <a:ext cx="6402026" cy="43918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D06888-2736-07C5-D656-0629FA732D04}"/>
              </a:ext>
            </a:extLst>
          </p:cNvPr>
          <p:cNvSpPr txBox="1"/>
          <p:nvPr/>
        </p:nvSpPr>
        <p:spPr>
          <a:xfrm>
            <a:off x="12732588" y="9705545"/>
            <a:ext cx="10455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Two opposite vectors are most separable in mid layers</a:t>
            </a:r>
          </a:p>
          <a:p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en-US" altLang="ko-KR"/>
              <a:t>Mid layers are most effective in steering.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68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1411506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Conclusion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91B0E-F939-545C-E1F0-471BA7C5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/>
              <a:t>Conclusion</a:t>
            </a:r>
          </a:p>
          <a:p>
            <a:r>
              <a:rPr lang="en-US" altLang="ko-KR" sz="4000"/>
              <a:t>whether the model divulges such content significantly depends on the inferred user persona</a:t>
            </a:r>
          </a:p>
          <a:p>
            <a:r>
              <a:rPr lang="en-US" altLang="ko-KR" sz="4000"/>
              <a:t>CAA is more effective than directly controlling for refusal tendency</a:t>
            </a:r>
          </a:p>
          <a:p>
            <a:r>
              <a:rPr lang="en-US" altLang="ko-KR" sz="4000"/>
              <a:t>persona interventions change the model’s interpretation of harmful queries to be more innocuous</a:t>
            </a:r>
          </a:p>
          <a:p>
            <a:endParaRPr lang="en-US" altLang="ko-KR" sz="4000"/>
          </a:p>
          <a:p>
            <a:pPr marL="0" indent="0">
              <a:buNone/>
            </a:pPr>
            <a:r>
              <a:rPr lang="en-US" altLang="ko-KR" sz="4000"/>
              <a:t>Limitations</a:t>
            </a:r>
          </a:p>
          <a:p>
            <a:r>
              <a:rPr lang="en-US" altLang="ko-KR" sz="4000"/>
              <a:t>Study only done on Llama 2 13b chat</a:t>
            </a:r>
          </a:p>
          <a:p>
            <a:r>
              <a:rPr lang="en-US" altLang="ko-KR" sz="4000"/>
              <a:t>Primary focus has been on the effect of interventions on refusing harmful queries rewritten to be purposefully indirect, while also studying their influence on a set of inoffensive queries.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209801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2595860"/>
            <a:ext cx="24382413" cy="1120139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9772340" y="7834222"/>
            <a:ext cx="4837736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63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  <a:endParaRPr lang="ko-KR" altLang="en-US" sz="63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924" y="12918877"/>
            <a:ext cx="4480562" cy="473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24" y="2824905"/>
            <a:ext cx="4471124" cy="447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Introduction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>
                <a:sym typeface="Wingdings" panose="05000000000000000000" pitchFamily="2" charset="2"/>
              </a:rPr>
              <a:t>Contribution</a:t>
            </a:r>
          </a:p>
          <a:p>
            <a:r>
              <a:rPr lang="en-US" altLang="ko-KR" sz="4400">
                <a:sym typeface="Wingdings" panose="05000000000000000000" pitchFamily="2" charset="2"/>
              </a:rPr>
              <a:t>Show that LLM has a “</a:t>
            </a:r>
            <a:r>
              <a:rPr lang="en-US" altLang="ko-KR" sz="4400" b="1">
                <a:sym typeface="Wingdings" panose="05000000000000000000" pitchFamily="2" charset="2"/>
              </a:rPr>
              <a:t>user model</a:t>
            </a:r>
            <a:r>
              <a:rPr lang="en-US" altLang="ko-KR" sz="4400">
                <a:sym typeface="Wingdings" panose="05000000000000000000" pitchFamily="2" charset="2"/>
              </a:rPr>
              <a:t>”: examining the internal state of the system, we can extract data related to a user</a:t>
            </a:r>
          </a:p>
          <a:p>
            <a:r>
              <a:rPr lang="en-US" altLang="ko-KR" sz="4400">
                <a:sym typeface="Wingdings" panose="05000000000000000000" pitchFamily="2" charset="2"/>
              </a:rPr>
              <a:t>Describe the design of a dashboard that accompanies the chatbot interface, displaying this user model in real time</a:t>
            </a:r>
          </a:p>
          <a:p>
            <a:r>
              <a:rPr lang="en-US" altLang="ko-KR" sz="4400">
                <a:sym typeface="Wingdings" panose="05000000000000000000" pitchFamily="2" charset="2"/>
              </a:rPr>
              <a:t>Designed dashboard raise user awareness of model’s biased behavior, and gives them controls to help explore and mitigate those biases</a:t>
            </a:r>
            <a:endParaRPr lang="en-US" altLang="ko-KR" sz="4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294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8" y="2350751"/>
            <a:ext cx="562451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Methodology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>
                <a:sym typeface="Wingdings" panose="05000000000000000000" pitchFamily="2" charset="2"/>
              </a:rPr>
              <a:t>First, investigate whether the LLM has any representation of the user.</a:t>
            </a:r>
          </a:p>
          <a:p>
            <a:pPr marL="0" indent="0">
              <a:buNone/>
            </a:pPr>
            <a:r>
              <a:rPr lang="en-US" altLang="ko-KR" sz="4400">
                <a:sym typeface="Wingdings" panose="05000000000000000000" pitchFamily="2" charset="2"/>
              </a:rPr>
              <a:t>4 key attributes: </a:t>
            </a:r>
            <a:r>
              <a:rPr lang="en-US" altLang="ko-KR" sz="4400" b="1">
                <a:sym typeface="Wingdings" panose="05000000000000000000" pitchFamily="2" charset="2"/>
              </a:rPr>
              <a:t>age, gender, education, socioeconomic status (SES)</a:t>
            </a:r>
          </a:p>
          <a:p>
            <a:pPr marL="0" indent="0">
              <a:buNone/>
            </a:pPr>
            <a:endParaRPr lang="en-US" altLang="ko-KR" sz="4400" b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b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b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b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b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b="1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4400" b="1">
                <a:sym typeface="Wingdings" panose="05000000000000000000" pitchFamily="2" charset="2"/>
              </a:rPr>
              <a:t></a:t>
            </a:r>
            <a:r>
              <a:rPr lang="en-US" altLang="ko-KR" sz="4400">
                <a:sym typeface="Wingdings" panose="05000000000000000000" pitchFamily="2" charset="2"/>
              </a:rPr>
              <a:t>Train </a:t>
            </a:r>
            <a:r>
              <a:rPr lang="en-US" altLang="ko-KR" sz="4400" b="1">
                <a:sym typeface="Wingdings" panose="05000000000000000000" pitchFamily="2" charset="2"/>
              </a:rPr>
              <a:t>linear probes</a:t>
            </a:r>
            <a:r>
              <a:rPr lang="en-US" altLang="ko-KR" sz="4400">
                <a:sym typeface="Wingdings" panose="05000000000000000000" pitchFamily="2" charset="2"/>
              </a:rPr>
              <a:t> on these attributes.</a:t>
            </a:r>
            <a:endParaRPr lang="en-US" altLang="ko-KR" sz="4400" b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b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A1E8AE-9CD7-172F-142F-9988BCAEC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768" y="6103478"/>
            <a:ext cx="22343366" cy="311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50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677790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Methodology - Datasets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>
                <a:sym typeface="Wingdings" panose="05000000000000000000" pitchFamily="2" charset="2"/>
              </a:rPr>
              <a:t>Conversation dataset generation using GPT-3.5</a:t>
            </a:r>
          </a:p>
          <a:p>
            <a:pPr marL="0" indent="0">
              <a:buNone/>
            </a:pPr>
            <a:endParaRPr lang="en-US" altLang="ko-KR" sz="4400" b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b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4EE87C-B33C-78F0-9330-AD0242F92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217" y="5047606"/>
            <a:ext cx="18587279" cy="486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68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86545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Methodology – Reading Probes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>
                <a:sym typeface="Wingdings" panose="05000000000000000000" pitchFamily="2" charset="2"/>
              </a:rPr>
              <a:t>Train linear logistic probes on last token representation of following context:</a:t>
            </a:r>
          </a:p>
          <a:p>
            <a:pPr marL="0" indent="0">
              <a:buNone/>
            </a:pPr>
            <a:r>
              <a:rPr lang="en-US" altLang="ko-KR" sz="4400">
                <a:sym typeface="Wingdings" panose="05000000000000000000" pitchFamily="2" charset="2"/>
              </a:rPr>
              <a:t>Conversation + </a:t>
            </a:r>
            <a:r>
              <a:rPr lang="en-US" altLang="ko-KR" sz="4400" i="1">
                <a:solidFill>
                  <a:srgbClr val="FF0000"/>
                </a:solidFill>
                <a:sym typeface="Wingdings" panose="05000000000000000000" pitchFamily="2" charset="2"/>
              </a:rPr>
              <a:t>“I think the {attribute} of this user is”</a:t>
            </a:r>
          </a:p>
          <a:p>
            <a:pPr marL="0" indent="0">
              <a:buNone/>
            </a:pPr>
            <a:endParaRPr lang="en-US" altLang="ko-KR" sz="4400" i="1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b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b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61AE1B-8C17-F6CA-A032-5D2D706EA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1205" y="7133557"/>
            <a:ext cx="8788492" cy="45751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13A103-EAB9-203D-1055-CB06D424753E}"/>
                  </a:ext>
                </a:extLst>
              </p:cNvPr>
              <p:cNvSpPr txBox="1"/>
              <p:nvPr/>
            </p:nvSpPr>
            <p:spPr>
              <a:xfrm>
                <a:off x="6814867" y="5832040"/>
                <a:ext cx="9256144" cy="65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13A103-EAB9-203D-1055-CB06D4247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867" y="5832040"/>
                <a:ext cx="9256144" cy="656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063D8361-DB77-A31B-CB57-422266DEF8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1356" y="7032214"/>
            <a:ext cx="7371119" cy="54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3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86545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Methodology – Control Probes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5C481C7C-857A-89E0-56B4-208BC7DE90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4000">
                    <a:sym typeface="Wingdings" panose="05000000000000000000" pitchFamily="2" charset="2"/>
                  </a:rPr>
                  <a:t>For control, using alternative prompt gives better results</a:t>
                </a:r>
              </a:p>
              <a:p>
                <a:pPr marL="0" indent="0">
                  <a:buNone/>
                </a:pPr>
                <a:r>
                  <a:rPr lang="en-US" altLang="ko-KR" sz="4000">
                    <a:sym typeface="Wingdings" panose="05000000000000000000" pitchFamily="2" charset="2"/>
                  </a:rPr>
                  <a:t>Train linear logistic probes on last token representation of user utterance.</a:t>
                </a:r>
              </a:p>
              <a:p>
                <a:pPr marL="0" indent="0">
                  <a:buNone/>
                </a:pPr>
                <a:r>
                  <a:rPr lang="en-US" altLang="ko-KR" sz="4000" b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altLang="ko-KR" sz="4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𝜃</m:t>
                    </m:r>
                  </m:oMath>
                </a14:m>
                <a:r>
                  <a:rPr lang="en-US" altLang="ko-KR" sz="4000">
                    <a:sym typeface="Wingdings" panose="05000000000000000000" pitchFamily="2" charset="2"/>
                  </a:rPr>
                  <a:t>, Layer 20~29, N = 8</a:t>
                </a:r>
              </a:p>
              <a:p>
                <a:pPr marL="0" indent="0">
                  <a:buNone/>
                </a:pPr>
                <a:endParaRPr lang="en-US" altLang="ko-KR" sz="400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4000">
                    <a:sym typeface="Wingdings" panose="05000000000000000000" pitchFamily="2" charset="2"/>
                  </a:rPr>
                  <a:t>GPT-4 evaluation:</a:t>
                </a:r>
              </a:p>
              <a:p>
                <a:pPr marL="0" indent="0">
                  <a:buNone/>
                </a:pPr>
                <a:endParaRPr lang="en-US" altLang="ko-KR" sz="4000" i="1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4000" i="1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4000" b="1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4000" b="1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400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5C481C7C-857A-89E0-56B4-208BC7DE90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6131FE8-E26E-88B3-FB29-63F1FEC136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110" y="7411995"/>
            <a:ext cx="8300792" cy="48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24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86545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Why use probes, not prompts?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 i="1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“chatbot model sometimes still responded with “neutral”, “not specified”, or evenwhitespace, despite clear cues about user’s demographics”</a:t>
            </a:r>
          </a:p>
          <a:p>
            <a:pPr marL="0" indent="0">
              <a:buNone/>
            </a:pPr>
            <a:endParaRPr lang="en-US" altLang="ko-KR" sz="4400" i="1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b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b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77D70F-B556-88E0-01F9-B00DB2025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96" y="7530868"/>
            <a:ext cx="6489556" cy="26983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1FD311-5E37-DF59-2350-1647FFDE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1021" y="5331126"/>
            <a:ext cx="15671824" cy="69097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17EA87-6346-4351-A585-EDFE040AD45E}"/>
              </a:ext>
            </a:extLst>
          </p:cNvPr>
          <p:cNvSpPr/>
          <p:nvPr/>
        </p:nvSpPr>
        <p:spPr>
          <a:xfrm>
            <a:off x="19590589" y="5564038"/>
            <a:ext cx="1173192" cy="15182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4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119187" y="2350751"/>
            <a:ext cx="865454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5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Dashboard &amp; User studies</a:t>
            </a:r>
            <a:endParaRPr lang="ko-KR" altLang="en-US" sz="45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1187768" y="3205431"/>
            <a:ext cx="1331913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1119188" y="12595860"/>
            <a:ext cx="22391413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59" y="12845944"/>
            <a:ext cx="1641416" cy="282172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-1" y="-1"/>
            <a:ext cx="24382413" cy="1460292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9690" y="12869565"/>
            <a:ext cx="2222311" cy="234930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400">
                <a:sym typeface="Wingdings" panose="05000000000000000000" pitchFamily="2" charset="2"/>
              </a:rPr>
              <a:t>Confidence = probability from trained probes</a:t>
            </a:r>
          </a:p>
          <a:p>
            <a:pPr marL="0" indent="0">
              <a:buNone/>
            </a:pPr>
            <a:endParaRPr lang="en-US" altLang="ko-KR" sz="4400" i="1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i="1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b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b="1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4400" dirty="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B8C8C2-78E6-A293-1DF3-666B4D1D1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174" y="5037716"/>
            <a:ext cx="15361439" cy="60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3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4B589EBBD7E2A4AB025A5F8E0B9B440" ma:contentTypeVersion="15" ma:contentTypeDescription="새 문서를 만듭니다." ma:contentTypeScope="" ma:versionID="834ab6b1a69baa234c9385f6700875a3">
  <xsd:schema xmlns:xsd="http://www.w3.org/2001/XMLSchema" xmlns:xs="http://www.w3.org/2001/XMLSchema" xmlns:p="http://schemas.microsoft.com/office/2006/metadata/properties" xmlns:ns3="63a23eb6-2fea-40fd-9d28-2dc87dba01c7" xmlns:ns4="0e293d6e-caaf-4a34-9add-f76afb412462" targetNamespace="http://schemas.microsoft.com/office/2006/metadata/properties" ma:root="true" ma:fieldsID="fa55ed775ab668a23a1103b65898e089" ns3:_="" ns4:_="">
    <xsd:import namespace="63a23eb6-2fea-40fd-9d28-2dc87dba01c7"/>
    <xsd:import namespace="0e293d6e-caaf-4a34-9add-f76afb4124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a23eb6-2fea-40fd-9d28-2dc87dba0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93d6e-caaf-4a34-9add-f76afb4124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3a23eb6-2fea-40fd-9d28-2dc87dba01c7" xsi:nil="true"/>
  </documentManagement>
</p:properties>
</file>

<file path=customXml/itemProps1.xml><?xml version="1.0" encoding="utf-8"?>
<ds:datastoreItem xmlns:ds="http://schemas.openxmlformats.org/officeDocument/2006/customXml" ds:itemID="{3C8AE460-6E5B-4ED1-98A6-E5429801F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B3617C-B1B2-4834-AD02-42F40319C5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a23eb6-2fea-40fd-9d28-2dc87dba01c7"/>
    <ds:schemaRef ds:uri="0e293d6e-caaf-4a34-9add-f76afb4124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473293-0E35-4D61-80AC-541468D2FFA4}">
  <ds:schemaRefs>
    <ds:schemaRef ds:uri="http://purl.org/dc/elements/1.1/"/>
    <ds:schemaRef ds:uri="http://schemas.microsoft.com/office/infopath/2007/PartnerControls"/>
    <ds:schemaRef ds:uri="0e293d6e-caaf-4a34-9add-f76afb412462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63a23eb6-2fea-40fd-9d28-2dc87dba01c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2495</TotalTime>
  <Words>1149</Words>
  <Application>Microsoft Office PowerPoint</Application>
  <PresentationFormat>사용자 지정</PresentationFormat>
  <Paragraphs>199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나눔고딕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(학생) 이찬빈 (새내기학부)</cp:lastModifiedBy>
  <cp:revision>309</cp:revision>
  <cp:lastPrinted>2024-03-28T19:38:31Z</cp:lastPrinted>
  <dcterms:created xsi:type="dcterms:W3CDTF">2017-02-16T07:20:56Z</dcterms:created>
  <dcterms:modified xsi:type="dcterms:W3CDTF">2024-08-14T01:00:45Z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0x01010024B589EBBD7E2A4AB025A5F8E0B9B440</vt:lpwstr>
  </property>
</Properties>
</file>