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Análisis de Ventas Aurelion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2196F3"/>
                </a:solidFill>
              </a:defRPr>
            </a:pPr>
            <a:r>
              <a:t>📊 Análisis de Ventas Aurelion - Enero a Junio 2024</a:t>
            </a:r>
          </a:p>
          <a:p/>
          <a:p>
            <a:pPr>
              <a:defRPr sz="1800"/>
            </a:pPr>
            <a:r>
              <a:t>📅 Fecha de presentación: Octubre 2024</a:t>
            </a:r>
          </a:p>
          <a:p/>
          <a:p>
            <a:pPr>
              <a:defRPr sz="1800"/>
            </a:pPr>
            <a:r>
              <a:t>👨‍💼 Analista de Datos</a:t>
            </a:r>
          </a:p>
          <a:p/>
          <a:p>
            <a:pPr>
              <a:defRPr sz="1800"/>
            </a:pPr>
            <a:r>
              <a:t>🏢 Aurelion - Análisis Empresarial</a:t>
            </a:r>
          </a:p>
          <a:p/>
          <a:p>
            <a:pPr>
              <a:defRPr sz="1600">
                <a:solidFill>
                  <a:srgbClr val="FF9800"/>
                </a:solidFill>
              </a:defRPr>
            </a:pPr>
            <a:r>
              <a:t>📈 Insights estratégicos para la toma de decisiones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Conclusiones y 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🎯 PLAN DE ACCIÓN ESTRATÉGICO</a:t>
            </a:r>
          </a:p>
          <a:p/>
          <a:p>
            <a:pPr>
              <a:defRPr sz="1400"/>
            </a:pPr>
            <a:r>
              <a:t>🚀 RECOMENDACIONES PRIORITARIAS:</a:t>
            </a:r>
            <a:br/>
            <a:br/>
            <a:r>
              <a:t>1️⃣ REACTIVAR CLIENTES PERDIDOS (CRÍTICO)</a:t>
            </a:r>
            <a:br/>
            <a:r>
              <a:t>   • 33 clientes perdidos (33%) → Campaña de email/llamadas</a:t>
            </a:r>
            <a:br/>
            <a:r>
              <a:t>   • ROI estimado: Recuperar 50% = $364,570</a:t>
            </a:r>
            <a:br/>
            <a:br/>
            <a:r>
              <a:t>2️⃣ INVESTIGAR CAÍDAS OPERATIVAS (URGENTE)</a:t>
            </a:r>
            <a:br/>
            <a:r>
              <a:t>   • Mendiolaza: Sin ventas en Marzo-Abril</a:t>
            </a:r>
            <a:br/>
            <a:r>
              <a:t>   • Villa María: Sin ventas en Abril</a:t>
            </a:r>
            <a:br/>
            <a:r>
              <a:t>   • Implementar plan de contingencia operativa</a:t>
            </a:r>
            <a:br/>
            <a:br/>
            <a:r>
              <a:t>3️⃣ POTENCIAR CIUDADES DE ALTO TICKET (OPORTUNIDAD)</a:t>
            </a:r>
            <a:br/>
            <a:r>
              <a:t>   • Villa María ($28,486 ticket) y Carlos Paz ($27,219 ticket)</a:t>
            </a:r>
            <a:br/>
            <a:r>
              <a:t>   • Incrementar volumen manteniendo ticket alto</a:t>
            </a:r>
            <a:br/>
            <a:br/>
            <a:r>
              <a:t>4️⃣ OPTIMIZAR PAGOS CON TARJETA (MEJORA)</a:t>
            </a:r>
            <a:br/>
            <a:r>
              <a:t>   • Ticket más bajo ($17,696) vs Efectivo ($25,265)</a:t>
            </a:r>
            <a:br/>
            <a:r>
              <a:t>   • Analizar fricción en el proceso de pago</a:t>
            </a:r>
            <a:br/>
            <a:br/>
            <a:r>
              <a:t>5️⃣ EXPANDIR PRODUCTOS TOP (CRECIMIENTO)</a:t>
            </a:r>
            <a:br/>
            <a:r>
              <a:t>   • Top 10 productos = 28.4% facturación</a:t>
            </a:r>
            <a:br/>
            <a:r>
              <a:t>   • Introducir productos estrella en todas las ciudades</a:t>
            </a:r>
          </a:p>
          <a:p/>
          <a:p>
            <a:pPr>
              <a:defRPr sz="1600" b="1">
                <a:solidFill>
                  <a:srgbClr val="4CAF50"/>
                </a:solidFill>
              </a:defRPr>
            </a:pPr>
            <a:r>
              <a:t>💼 PRÓXIMOS PASOS: Plan de implementación en 30-60-90 días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Resumen Ejecutivo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📊 MÉTRICAS CLAVE</a:t>
            </a:r>
          </a:p>
          <a:p/>
          <a:p>
            <a:pPr>
              <a:defRPr sz="1800"/>
            </a:pPr>
            <a:r>
              <a:t>🔢 120 ventas totales realizadas</a:t>
            </a:r>
            <a:br/>
            <a:br/>
            <a:r>
              <a:t>💰 $2,651,417 facturados en el período</a:t>
            </a:r>
            <a:br/>
            <a:br/>
            <a:r>
              <a:t>🎯 Ticket promedio: $22,095</a:t>
            </a:r>
            <a:br/>
            <a:br/>
            <a:r>
              <a:t>👥 67% clientes activos / 33% clientes perdidos (insight crítico)</a:t>
            </a:r>
            <a:br/>
            <a:br/>
            <a:r>
              <a:t>🏙️ 6 ciudades operativas</a:t>
            </a:r>
            <a:br/>
            <a:br/>
            <a:r>
              <a:t>⚠️ ALERTA: 3 ciudades sin actividad en meses específicos</a:t>
            </a:r>
          </a:p>
          <a:p/>
          <a:p>
            <a:pPr>
              <a:defRPr sz="1600" b="1">
                <a:solidFill>
                  <a:srgbClr val="F44336"/>
                </a:solidFill>
              </a:defRPr>
            </a:pPr>
            <a:r>
              <a:t>🔍 INSIGHT CRÍTICO: 33% de clientes perdidos requiere acción inmediata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Estadísticas Descriptivas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📈 DISTRIBUCIÓN DE VENTAS</a:t>
            </a:r>
          </a:p>
          <a:p/>
          <a:p>
            <a:pPr>
              <a:defRPr sz="1800"/>
            </a:pPr>
            <a:r>
              <a:t>📊 Media: $22,095</a:t>
            </a:r>
            <a:br/>
            <a:br/>
            <a:r>
              <a:t>📍 Mediana: $19,999</a:t>
            </a:r>
            <a:br/>
            <a:br/>
            <a:r>
              <a:t>📏 Desviación estándar: $13,363 (alta variabilidad)</a:t>
            </a:r>
            <a:br/>
            <a:br/>
            <a:r>
              <a:t>🎯 Rango de ventas: $272 - $61,503</a:t>
            </a:r>
            <a:br/>
            <a:br/>
            <a:r>
              <a:t>💡 INTERPRETACIÓN:</a:t>
            </a:r>
            <a:br/>
            <a:r>
              <a:t>• La diferencia entre media y mediana indica distribución asimétrica</a:t>
            </a:r>
            <a:br/>
            <a:r>
              <a:t>• Alta desviación estándar muestra gran variabilidad en tickets</a:t>
            </a:r>
            <a:br/>
            <a:r>
              <a:t>• Rango amplio sugiere segmentos de clientes diversos</a:t>
            </a:r>
          </a:p>
          <a:p/>
          <a:p>
            <a:pPr>
              <a:defRPr sz="1600" b="1">
                <a:solidFill>
                  <a:srgbClr val="FF9800"/>
                </a:solidFill>
              </a:defRPr>
            </a:pPr>
            <a:r>
              <a:t>🔍 La alta variabilidad sugiere oportunidades de segmentación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Análisis por Medio de Pago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💳 MEDIOS DE PAGO - PERFORMANCE</a:t>
            </a:r>
          </a:p>
          <a:p/>
          <a:p>
            <a:pPr>
              <a:defRPr sz="1600"/>
            </a:pPr>
            <a:r>
              <a:t>📊 RANKING POR FACTURACIÓN:</a:t>
            </a:r>
            <a:br/>
            <a:br/>
            <a:r>
              <a:t>1. EFECTIVO: $934,819 (35.3%)</a:t>
            </a:r>
            <a:br/>
            <a:r>
              <a:t>   Ticket promedio: $25,265</a:t>
            </a:r>
            <a:br/>
            <a:r>
              <a:t>2. QR: $714,280 (26.9%)</a:t>
            </a:r>
            <a:br/>
            <a:r>
              <a:t>   Ticket promedio: $23,809</a:t>
            </a:r>
            <a:br/>
            <a:r>
              <a:t>4. TRANSFERENCIA: $542,219 (20.5%)</a:t>
            </a:r>
            <a:br/>
            <a:r>
              <a:t>   Ticket promedio: $20,082</a:t>
            </a:r>
            <a:br/>
            <a:r>
              <a:t>3. TARJETA: $460,099 (17.4%)</a:t>
            </a:r>
            <a:br/>
            <a:r>
              <a:t>   Ticket promedio: $17,696</a:t>
            </a:r>
            <a:br/>
            <a:br/>
            <a:r>
              <a:t>🔍 INSIGHTS CLAVE:</a:t>
            </a:r>
            <a:br/>
            <a:r>
              <a:t>• Efectivo lidera con 35.3% de participación</a:t>
            </a:r>
            <a:br/>
            <a:r>
              <a:t>• Mejor ticket promedio: Efectivo ($25,265)</a:t>
            </a:r>
            <a:br/>
            <a:r>
              <a:t>• Menor ticket: Tarjeta ($17,696)</a:t>
            </a:r>
            <a:br/>
            <a:br/>
            <a:r>
              <a:t>⚠️ OPORTUNIDAD: Analizar fricción en pagos con tarjeta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Performance por Ciudad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2196F3"/>
                </a:solidFill>
              </a:defRPr>
            </a:pPr>
            <a:r>
              <a:t>🏙️ RANKING CIUDADES - FACTURACIÓN</a:t>
            </a:r>
          </a:p>
          <a:p/>
          <a:p>
            <a:pPr>
              <a:defRPr sz="1500"/>
            </a:pPr>
            <a:r>
              <a:t>📊 TOP CIUDADES:</a:t>
            </a:r>
            <a:br/>
            <a:br/>
            <a:r>
              <a:t>5. Rio Cuarto: $792,203 (29.9%)</a:t>
            </a:r>
            <a:br/>
            <a:r>
              <a:t>   📈 37 ventas | 🎯 Ticket: $21,411</a:t>
            </a:r>
            <a:br/>
            <a:r>
              <a:t>1. Alta Gracia: $481,504 (18.2%)</a:t>
            </a:r>
            <a:br/>
            <a:r>
              <a:t>   📈 25 ventas | 🎯 Ticket: $19,260</a:t>
            </a:r>
            <a:br/>
            <a:r>
              <a:t>3. Cordoba: $481,482 (18.2%)</a:t>
            </a:r>
            <a:br/>
            <a:r>
              <a:t>   📈 24 ventas | 🎯 Ticket: $20,062</a:t>
            </a:r>
            <a:br/>
            <a:r>
              <a:t>2. Carlos Paz: $353,852 (13.3%)</a:t>
            </a:r>
            <a:br/>
            <a:r>
              <a:t>   📈 13 ventas | 🎯 Ticket: $27,219</a:t>
            </a:r>
            <a:br/>
            <a:r>
              <a:t>6. Villa Maria: $313,350 (11.8%)</a:t>
            </a:r>
            <a:br/>
            <a:r>
              <a:t>   📈 11 ventas | 🎯 Ticket: $28,486</a:t>
            </a:r>
            <a:br/>
            <a:r>
              <a:t>4. Mendiolaza: $229,026 (8.6%)</a:t>
            </a:r>
            <a:br/>
            <a:r>
              <a:t>   📈 10 ventas | 🎯 Ticket: $22,903</a:t>
            </a:r>
            <a:br/>
            <a:br/>
            <a:r>
              <a:t>🔍 INSIGHTS DESTACADOS:</a:t>
            </a:r>
            <a:br/>
            <a:r>
              <a:t>• Río Cuarto: Líder en facturación (37 ventas, $792,203)</a:t>
            </a:r>
            <a:br/>
            <a:r>
              <a:t>• Villa María: Mejor ticket promedio ($28,486)</a:t>
            </a:r>
            <a:br/>
            <a:r>
              <a:t>• Carlos Paz: Alto ticket ($27,219) pero bajo volumen</a:t>
            </a:r>
            <a:br/>
            <a:br/>
            <a:r>
              <a:t>💡 OPORTUNIDAD: Potenciar Villa María y Carlos Paz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Top 10 Productos Estrella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1">
                <a:solidFill>
                  <a:srgbClr val="2196F3"/>
                </a:solidFill>
              </a:defRPr>
            </a:pPr>
            <a:r>
              <a:t>⭐ TOP 10 PRODUCTOS POR FACTURACIÓN</a:t>
            </a:r>
          </a:p>
          <a:p/>
          <a:p>
            <a:pPr>
              <a:defRPr sz="1400"/>
            </a:pPr>
            <a:r>
              <a:t>📊 PRODUCTOS ESTRELLA:</a:t>
            </a:r>
            <a:br/>
            <a:br/>
            <a:r>
              <a:t>1. Desodorante Aerosol</a:t>
            </a:r>
            <a:br/>
            <a:r>
              <a:t>   💰 $93,800 (3.5%) | 📦 20 unidades</a:t>
            </a:r>
            <a:br/>
            <a:r>
              <a:t>1. Queso Rallado 150g</a:t>
            </a:r>
            <a:br/>
            <a:r>
              <a:t>   💰 $89,544 (3.4%) | 📦 26 unidades</a:t>
            </a:r>
            <a:br/>
            <a:r>
              <a:t>1. Pizza Congelada Muzzarella</a:t>
            </a:r>
            <a:br/>
            <a:r>
              <a:t>   💰 $85,720 (3.2%) | 📦 20 unidades</a:t>
            </a:r>
            <a:br/>
            <a:r>
              <a:t>1. Ron 700ml</a:t>
            </a:r>
            <a:br/>
            <a:r>
              <a:t>   💰 $81,396 (3.1%) | 📦 21 unidades</a:t>
            </a:r>
            <a:br/>
            <a:r>
              <a:t>1. Yerba Mate Suave 1kg</a:t>
            </a:r>
            <a:br/>
            <a:r>
              <a:t>   💰 $77,560 (2.9%) | 📦 20 unidades</a:t>
            </a:r>
            <a:br/>
            <a:r>
              <a:t>1. Energética Nitro 500ml</a:t>
            </a:r>
            <a:br/>
            <a:r>
              <a:t>   💰 $71,706 (2.7%) | 📦 17 unidades</a:t>
            </a:r>
            <a:br/>
            <a:r>
              <a:t>1. Chicle Menta</a:t>
            </a:r>
            <a:br/>
            <a:r>
              <a:t>   💰 $68,628 (2.6%) | 📦 19 unidades</a:t>
            </a:r>
            <a:br/>
            <a:r>
              <a:t>1. Caramelos Masticables</a:t>
            </a:r>
            <a:br/>
            <a:r>
              <a:t>   💰 $66,528 (2.5%) | 📦 14 unidades</a:t>
            </a:r>
            <a:br/>
            <a:r>
              <a:t>1. Vino Blanco 750ml</a:t>
            </a:r>
            <a:br/>
            <a:r>
              <a:t>   💰 $59,048 (2.2%) | 📦 22 unidades</a:t>
            </a:r>
            <a:br/>
            <a:r>
              <a:t>1. Hamburguesas Congeladas x4</a:t>
            </a:r>
            <a:br/>
            <a:r>
              <a:t>   💰 $58,080 (2.2%) | 📦 24 unidades</a:t>
            </a:r>
            <a:br/>
            <a:br/>
            <a:r>
              <a:t>🔍 ANÁLISIS POR CATEGORÍAS:</a:t>
            </a:r>
            <a:br/>
            <a:br/>
            <a:r>
              <a:t>• Limpieza: $1,436,281 (54.2%)</a:t>
            </a:r>
            <a:br/>
            <a:r>
              <a:t>• Alimentos: $1,215,136 (45.8%)</a:t>
            </a:r>
            <a:br/>
            <a:br/>
            <a:r>
              <a:t>💡 Los productos top representan el 28.4% de la facturación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Evolución Temporal de Ventas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1">
                <a:solidFill>
                  <a:srgbClr val="2196F3"/>
                </a:solidFill>
              </a:defRPr>
            </a:pPr>
            <a:r>
              <a:t>📈 TENDENCIA MENSUAL ENERO - JUNIO 2024</a:t>
            </a:r>
          </a:p>
          <a:p/>
          <a:p>
            <a:pPr>
              <a:defRPr sz="1400"/>
            </a:pPr>
            <a:r>
              <a:t>📊 FACTURACIÓN Y VENTAS POR MES:</a:t>
            </a:r>
            <a:br/>
            <a:br/>
            <a:r>
              <a:t>📅 January:</a:t>
            </a:r>
            <a:br/>
            <a:r>
              <a:t>   💰 $529,840 | 📊 24 ventas | 🎯 $22,077/venta</a:t>
            </a:r>
            <a:br/>
            <a:r>
              <a:t>📅 February:</a:t>
            </a:r>
            <a:br/>
            <a:r>
              <a:t>   💰 $407,041 | 📊 20 ventas | 🎯 $20,352/venta</a:t>
            </a:r>
            <a:br/>
            <a:r>
              <a:t>📅 March:</a:t>
            </a:r>
            <a:br/>
            <a:r>
              <a:t>   💰 $388,263 | 📊 21 ventas | 🎯 $18,489/venta</a:t>
            </a:r>
            <a:br/>
            <a:r>
              <a:t>📅 April:</a:t>
            </a:r>
            <a:br/>
            <a:r>
              <a:t>   💰 $251,524 | 📊 12 ventas | 🎯 $20,960/venta</a:t>
            </a:r>
            <a:br/>
            <a:r>
              <a:t>📅 May:</a:t>
            </a:r>
            <a:br/>
            <a:r>
              <a:t>   💰 $561,832 | 📊 22 ventas | 🎯 $25,538/venta</a:t>
            </a:r>
            <a:br/>
            <a:r>
              <a:t>📅 June:</a:t>
            </a:r>
            <a:br/>
            <a:r>
              <a:t>   💰 $512,917 | 📊 21 ventas | 🎯 $24,425/venta</a:t>
            </a:r>
            <a:br/>
            <a:br/>
            <a:r>
              <a:t>🔍 ANÁLISIS DE TENDENCIAS:</a:t>
            </a:r>
            <a:br/>
            <a:r>
              <a:t>🏆 Pico facturación: May ($561,832)</a:t>
            </a:r>
            <a:br/>
            <a:r>
              <a:t>📉 Valle facturación: April ($251,524)</a:t>
            </a:r>
            <a:br/>
            <a:r>
              <a:t>📈 Más ventas: January (24 ventas)</a:t>
            </a:r>
            <a:br/>
            <a:r>
              <a:t>📉 Menos ventas: April (12 ventas)</a:t>
            </a:r>
            <a:br/>
            <a:br/>
            <a:r>
              <a:t>⚠️ INSIGHT: Abril muestra la peor performance (menos ventas y facturación)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🚨 ALERTA - Ciudades sin Actividad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F44336"/>
                </a:solidFill>
              </a:defRPr>
            </a:pPr>
            <a:r>
              <a:t>🚨 ALERTAS OPERATIVAS CRÍTICAS</a:t>
            </a:r>
          </a:p>
          <a:p/>
          <a:p>
            <a:pPr>
              <a:defRPr sz="1600"/>
            </a:pPr>
            <a:r>
              <a:t>⛔ CIUDADES SIN VENTAS EN MESES ESPECÍFICOS:</a:t>
            </a:r>
            <a:br/>
            <a:br/>
            <a:r>
              <a:t>🔴 Mendiolaza: SIN VENTAS en March</a:t>
            </a:r>
            <a:br/>
            <a:r>
              <a:t>🔴 Mendiolaza: SIN VENTAS en April</a:t>
            </a:r>
            <a:br/>
            <a:r>
              <a:t>🔴 Villa Maria: SIN VENTAS en April</a:t>
            </a:r>
            <a:br/>
            <a:br/>
            <a:r>
              <a:t>📊 DETALLE DEL PROBLEMA:</a:t>
            </a:r>
            <a:br/>
            <a:r>
              <a:t>• Mendiolaza: Sin actividad en Marzo y Abril (2 meses consecutivos)</a:t>
            </a:r>
            <a:br/>
            <a:r>
              <a:t>• Villa María: Sin actividad en Abril</a:t>
            </a:r>
            <a:br/>
            <a:r>
              <a:t>• Total meses afectados: 3 de 36 posibles (ciudad x mes)</a:t>
            </a:r>
            <a:br/>
            <a:br/>
            <a:r>
              <a:t>💸 IMPACTO ESTIMADO:</a:t>
            </a:r>
            <a:br/>
            <a:r>
              <a:t>• Pérdida de continuidad operativa</a:t>
            </a:r>
            <a:br/>
            <a:r>
              <a:t>• Clientes potencialmente perdidos</a:t>
            </a:r>
            <a:br/>
            <a:r>
              <a:t>• Reducción del market share local</a:t>
            </a:r>
            <a:br/>
            <a:br/>
            <a:r>
              <a:t>🔍 CAUSAS POSIBLES:</a:t>
            </a:r>
            <a:br/>
            <a:r>
              <a:t>• Problemas logísticos o de distribución</a:t>
            </a:r>
            <a:br/>
            <a:r>
              <a:t>• Competencia local</a:t>
            </a:r>
            <a:br/>
            <a:r>
              <a:t>• Problemas con el equipo comercial</a:t>
            </a:r>
            <a:br/>
            <a:r>
              <a:t>• Eventos externos (feriados, clima, etc.)</a:t>
            </a:r>
          </a:p>
          <a:p/>
          <a:p>
            <a:pPr>
              <a:defRPr sz="1600" b="1">
                <a:solidFill>
                  <a:srgbClr val="F44336"/>
                </a:solidFill>
              </a:defRPr>
            </a:pPr>
            <a:r>
              <a:t>⚡ ACCIÓN REQUERIDA: Investigación inmediata de causas y plan de reactivación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2196F3"/>
                </a:solidFill>
              </a:defRPr>
            </a:pPr>
            <a:r>
              <a:t>Ticket Medio por Ciudad y 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 b="1">
                <a:solidFill>
                  <a:srgbClr val="2196F3"/>
                </a:solidFill>
              </a:defRPr>
            </a:pPr>
            <a:r>
              <a:t>🎯 ANÁLISIS DE TICKET MEDIO POR CIUDAD</a:t>
            </a:r>
          </a:p>
          <a:p/>
          <a:p>
            <a:pPr>
              <a:defRPr sz="1400"/>
            </a:pPr>
            <a:r>
              <a:t>📊 COMPORTAMIENTO POR CIUDAD:</a:t>
            </a:r>
            <a:br/>
            <a:br/>
            <a:r>
              <a:t>🏙️ Alta Gracia:</a:t>
            </a:r>
            <a:br/>
            <a:r>
              <a:t>   📊 Promedio: $21,187</a:t>
            </a:r>
            <a:br/>
            <a:r>
              <a:t>   📏 Rango: $13,547 - $32,058</a:t>
            </a:r>
            <a:br/>
            <a:r>
              <a:t>   📈 Estabilidad: Media</a:t>
            </a:r>
            <a:br/>
            <a:r>
              <a:t>🏙️ Carlos Paz:</a:t>
            </a:r>
            <a:br/>
            <a:r>
              <a:t>   📊 Promedio: $32,483</a:t>
            </a:r>
            <a:br/>
            <a:r>
              <a:t>   📏 Rango: $18,073 - $61,503</a:t>
            </a:r>
            <a:br/>
            <a:r>
              <a:t>   📈 Estabilidad: Baja</a:t>
            </a:r>
            <a:br/>
            <a:r>
              <a:t>🏙️ Cordoba:</a:t>
            </a:r>
            <a:br/>
            <a:r>
              <a:t>   📊 Promedio: $19,069</a:t>
            </a:r>
            <a:br/>
            <a:r>
              <a:t>   📏 Rango: $9,682 - $24,397</a:t>
            </a:r>
            <a:br/>
            <a:r>
              <a:t>   📈 Estabilidad: Media</a:t>
            </a:r>
            <a:br/>
            <a:r>
              <a:t>🏙️ Mendiolaza:</a:t>
            </a:r>
            <a:br/>
            <a:r>
              <a:t>   📊 Promedio: $21,114</a:t>
            </a:r>
            <a:br/>
            <a:r>
              <a:t>   📏 Rango: $15,966 - $27,233</a:t>
            </a:r>
            <a:br/>
            <a:r>
              <a:t>   📈 Estabilidad: Media</a:t>
            </a:r>
            <a:br/>
            <a:r>
              <a:t>🏙️ Rio Cuarto:</a:t>
            </a:r>
            <a:br/>
            <a:r>
              <a:t>   📊 Promedio: $19,392</a:t>
            </a:r>
            <a:br/>
            <a:r>
              <a:t>   📏 Rango: $10,564 - $30,078</a:t>
            </a:r>
            <a:br/>
            <a:r>
              <a:t>   📈 Estabilidad: Media</a:t>
            </a:r>
            <a:br/>
            <a:r>
              <a:t>🏙️ Villa Maria:</a:t>
            </a:r>
            <a:br/>
            <a:r>
              <a:t>   📊 Promedio: $24,828</a:t>
            </a:r>
            <a:br/>
            <a:r>
              <a:t>   📏 Rango: $10,100 - $36,948</a:t>
            </a:r>
            <a:br/>
            <a:r>
              <a:t>   📈 Estabilidad: Baja</a:t>
            </a:r>
            <a:br/>
            <a:br/>
            <a:r>
              <a:t>🔍 PATRONES IDENTIFICADOS:</a:t>
            </a:r>
            <a:br/>
            <a:r>
              <a:t>• Carlos Paz: Mayor variabilidad ($16,258 std)</a:t>
            </a:r>
            <a:br/>
            <a:r>
              <a:t>• Córdoba: Comportamiento más estable</a:t>
            </a:r>
            <a:br/>
            <a:r>
              <a:t>• Mendiolaza y Villa María: Datos incompletos por meses sin ventas</a:t>
            </a:r>
            <a:br/>
            <a:br/>
            <a:r>
              <a:t>💡 OPORTUNIDADES DE UPSELLING:</a:t>
            </a:r>
            <a:br/>
            <a:r>
              <a:t>• Ciudades con tickets bajos tienen potencial de crecimiento</a:t>
            </a:r>
            <a:br/>
            <a:r>
              <a:t>• Analizar qué productos venden las ciudades con tickets altos</a:t>
            </a:r>
            <a:br/>
            <a:r>
              <a:t>• Implementar estrategias diferenciadas por ciudad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