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notesMasterIdLst>
    <p:notesMasterId r:id="rId7"/>
  </p:notesMasterIdLst>
  <p:sldIdLst>
    <p:sldId id="411" r:id="rId2"/>
    <p:sldId id="462" r:id="rId3"/>
    <p:sldId id="461" r:id="rId4"/>
    <p:sldId id="463" r:id="rId5"/>
    <p:sldId id="464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smann, Mona" initials="MM" lastIdx="2" clrIdx="0">
    <p:extLst>
      <p:ext uri="{19B8F6BF-5375-455C-9EA6-DF929625EA0E}">
        <p15:presenceInfo xmlns:p15="http://schemas.microsoft.com/office/powerpoint/2012/main" userId="S-1-5-21-2438395736-3740210060-3320093022-54501" providerId="AD"/>
      </p:ext>
    </p:extLst>
  </p:cmAuthor>
  <p:cmAuthor id="2" name="Mona Mensmann" initials="MM" lastIdx="1" clrIdx="1">
    <p:extLst>
      <p:ext uri="{19B8F6BF-5375-455C-9EA6-DF929625EA0E}">
        <p15:presenceInfo xmlns:p15="http://schemas.microsoft.com/office/powerpoint/2012/main" userId="790ac48575598896" providerId="Windows Live"/>
      </p:ext>
    </p:extLst>
  </p:cmAuthor>
  <p:cmAuthor id="3" name="Microsoft Office User" initials="MOU" lastIdx="5" clrIdx="2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4" name="Mensmann, Mona" initials="MM [2]" lastIdx="1" clrIdx="3">
    <p:extLst>
      <p:ext uri="{19B8F6BF-5375-455C-9EA6-DF929625EA0E}">
        <p15:presenceInfo xmlns:p15="http://schemas.microsoft.com/office/powerpoint/2012/main" userId="S-1-5-21-1292428093-57989841-682003330-205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149"/>
    <a:srgbClr val="731531"/>
    <a:srgbClr val="FFFFFF"/>
    <a:srgbClr val="ED7837"/>
    <a:srgbClr val="B9B9B9"/>
    <a:srgbClr val="944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4" autoAdjust="0"/>
    <p:restoredTop sz="93883" autoAdjust="0"/>
  </p:normalViewPr>
  <p:slideViewPr>
    <p:cSldViewPr snapToGrid="0">
      <p:cViewPr varScale="1">
        <p:scale>
          <a:sx n="114" d="100"/>
          <a:sy n="114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2E178-60AD-4DA2-BCDC-5B49612F1780}" type="datetimeFigureOut">
              <a:rPr lang="en-DE" smtClean="0"/>
              <a:t>09/13/2022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ECE63-E09B-43BF-BF06-79DCBEA7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806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5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1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4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6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4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81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A23D07-982E-4C7B-9588-D6DC63CAEFD5}"/>
              </a:ext>
            </a:extLst>
          </p:cNvPr>
          <p:cNvSpPr/>
          <p:nvPr/>
        </p:nvSpPr>
        <p:spPr>
          <a:xfrm>
            <a:off x="-136770" y="0"/>
            <a:ext cx="12293601" cy="6929021"/>
          </a:xfrm>
          <a:prstGeom prst="rect">
            <a:avLst/>
          </a:prstGeom>
          <a:solidFill>
            <a:srgbClr val="7315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                                     </a:t>
            </a:r>
            <a:endParaRPr lang="pt-PT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8CB5EC64-89F1-4506-97ED-09A105258A23}"/>
              </a:ext>
            </a:extLst>
          </p:cNvPr>
          <p:cNvSpPr/>
          <p:nvPr/>
        </p:nvSpPr>
        <p:spPr>
          <a:xfrm>
            <a:off x="2664954" y="5432617"/>
            <a:ext cx="6803136" cy="45719"/>
          </a:xfrm>
          <a:prstGeom prst="flowChartDecision">
            <a:avLst/>
          </a:prstGeom>
          <a:solidFill>
            <a:srgbClr val="E8CAC7"/>
          </a:solidFill>
          <a:ln>
            <a:solidFill>
              <a:srgbClr val="E8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7AA16781-59B2-4445-B855-6DA5613841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0" t="37220" r="7833" b="33580"/>
          <a:stretch/>
        </p:blipFill>
        <p:spPr>
          <a:xfrm>
            <a:off x="3728465" y="342823"/>
            <a:ext cx="4735069" cy="16806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601" y="2092871"/>
            <a:ext cx="12290601" cy="2560542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FEE17820-9887-4ADE-BC88-26AB4A22C9A2}"/>
              </a:ext>
            </a:extLst>
          </p:cNvPr>
          <p:cNvSpPr txBox="1">
            <a:spLocks/>
          </p:cNvSpPr>
          <p:nvPr/>
        </p:nvSpPr>
        <p:spPr>
          <a:xfrm>
            <a:off x="3433883" y="4975071"/>
            <a:ext cx="5324232" cy="646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>
                <a:solidFill>
                  <a:schemeClr val="bg1"/>
                </a:solidFill>
              </a:rPr>
              <a:t>Estratégias de Engajamento para Empreendedoras   </a:t>
            </a:r>
          </a:p>
        </p:txBody>
      </p:sp>
    </p:spTree>
    <p:extLst>
      <p:ext uri="{BB962C8B-B14F-4D97-AF65-F5344CB8AC3E}">
        <p14:creationId xmlns:p14="http://schemas.microsoft.com/office/powerpoint/2010/main" val="105378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15CD-18BE-A60C-266F-418BBD12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89" y="366529"/>
            <a:ext cx="10651027" cy="622686"/>
          </a:xfrm>
        </p:spPr>
        <p:txBody>
          <a:bodyPr>
            <a:normAutofit fontScale="90000"/>
          </a:bodyPr>
          <a:lstStyle/>
          <a:p>
            <a:r>
              <a:rPr lang="pt-BR" dirty="0"/>
              <a:t>Números totais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B7AB-C25D-0A07-8C8C-763D7DE9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147156"/>
            <a:ext cx="5266944" cy="4630709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pt-BR" sz="1400" dirty="0"/>
              <a:t>Números da operação reais (valores numéricos) que deveriam ser no ideal na base da lista final do BM </a:t>
            </a:r>
          </a:p>
          <a:p>
            <a:pPr marL="861822" lvl="1" indent="-857250">
              <a:buAutoNum type="romanLcParenBoth"/>
            </a:pPr>
            <a:r>
              <a:rPr lang="pt-BR" sz="1400" dirty="0"/>
              <a:t>seu todo ; </a:t>
            </a:r>
          </a:p>
          <a:p>
            <a:pPr marL="861822" lvl="1" indent="-857250">
              <a:buAutoNum type="romanLcParenBoth"/>
            </a:pPr>
            <a:r>
              <a:rPr lang="pt-BR" sz="1400" dirty="0"/>
              <a:t>por cidade;  </a:t>
            </a:r>
          </a:p>
          <a:p>
            <a:pPr marL="861822" lvl="1" indent="-857250">
              <a:buAutoNum type="romanLcParenBoth"/>
            </a:pPr>
            <a:r>
              <a:rPr lang="pt-BR" sz="1400" dirty="0"/>
              <a:t>por componente;  </a:t>
            </a:r>
          </a:p>
          <a:p>
            <a:pPr marL="861822" lvl="1" indent="-857250">
              <a:buAutoNum type="romanLcParenBoth"/>
            </a:pPr>
            <a:r>
              <a:rPr lang="pt-BR" sz="1400" dirty="0"/>
              <a:t>por cidade e componente; </a:t>
            </a:r>
          </a:p>
          <a:p>
            <a:pPr marL="861822" lvl="1" indent="-857250">
              <a:buAutoNum type="romanLcParenBoth"/>
            </a:pPr>
            <a:r>
              <a:rPr lang="pt-BR" sz="1400" dirty="0">
                <a:highlight>
                  <a:srgbClr val="FFFF00"/>
                </a:highlight>
              </a:rPr>
              <a:t>por </a:t>
            </a:r>
            <a:r>
              <a:rPr lang="pt-BR" sz="1400" dirty="0" err="1">
                <a:highlight>
                  <a:srgbClr val="FFFF00"/>
                </a:highlight>
              </a:rPr>
              <a:t>actividade</a:t>
            </a:r>
            <a:r>
              <a:rPr lang="pt-BR" sz="1400" dirty="0">
                <a:highlight>
                  <a:srgbClr val="FFFF00"/>
                </a:highlight>
              </a:rPr>
              <a:t> no seu todo ; </a:t>
            </a:r>
          </a:p>
          <a:p>
            <a:pPr marL="861822" lvl="1" indent="-857250">
              <a:buAutoNum type="romanLcParenBoth"/>
            </a:pPr>
            <a:r>
              <a:rPr lang="pt-BR" sz="1400" dirty="0">
                <a:highlight>
                  <a:srgbClr val="FFFF00"/>
                </a:highlight>
              </a:rPr>
              <a:t>por </a:t>
            </a:r>
            <a:r>
              <a:rPr lang="pt-BR" sz="1400" dirty="0" err="1">
                <a:highlight>
                  <a:srgbClr val="FFFF00"/>
                </a:highlight>
              </a:rPr>
              <a:t>actividade</a:t>
            </a:r>
            <a:r>
              <a:rPr lang="pt-BR" sz="1400" dirty="0">
                <a:highlight>
                  <a:srgbClr val="FFFF00"/>
                </a:highlight>
              </a:rPr>
              <a:t> por componente ; </a:t>
            </a:r>
          </a:p>
          <a:p>
            <a:pPr marL="861822" lvl="1" indent="-857250">
              <a:buAutoNum type="romanLcParenBoth"/>
            </a:pPr>
            <a:r>
              <a:rPr lang="pt-BR" sz="1400" dirty="0">
                <a:highlight>
                  <a:srgbClr val="FFFF00"/>
                </a:highlight>
              </a:rPr>
              <a:t>por </a:t>
            </a:r>
            <a:r>
              <a:rPr lang="pt-BR" sz="1400" dirty="0" err="1">
                <a:highlight>
                  <a:srgbClr val="FFFF00"/>
                </a:highlight>
              </a:rPr>
              <a:t>actividade</a:t>
            </a:r>
            <a:r>
              <a:rPr lang="pt-BR" sz="1400" dirty="0">
                <a:highlight>
                  <a:srgbClr val="FFFF00"/>
                </a:highlight>
              </a:rPr>
              <a:t> por cidade </a:t>
            </a:r>
          </a:p>
          <a:p>
            <a:pPr marL="4572" lvl="1" indent="0">
              <a:buNone/>
            </a:pPr>
            <a:endParaRPr lang="pt-BR" sz="1400" dirty="0"/>
          </a:p>
          <a:p>
            <a:pPr marL="342900" indent="-342900">
              <a:buAutoNum type="arabicPeriod"/>
            </a:pPr>
            <a:r>
              <a:rPr lang="pt-BR" sz="1400" dirty="0"/>
              <a:t>Números da operação reais (valores numéricos) que deveriam ser na base das que informarão que estavam interessadas em atender (849) </a:t>
            </a:r>
          </a:p>
          <a:p>
            <a:pPr marL="861822" lvl="1" indent="-857250">
              <a:buAutoNum type="romanLcParenBoth"/>
            </a:pPr>
            <a:r>
              <a:rPr lang="pt-BR" sz="1400" dirty="0"/>
              <a:t>seu todo ; </a:t>
            </a:r>
          </a:p>
          <a:p>
            <a:pPr marL="861822" lvl="1" indent="-857250">
              <a:buAutoNum type="romanLcParenBoth"/>
            </a:pPr>
            <a:r>
              <a:rPr lang="pt-BR" sz="1400" dirty="0"/>
              <a:t>por cidade;  </a:t>
            </a:r>
          </a:p>
          <a:p>
            <a:pPr marL="861822" lvl="1" indent="-857250">
              <a:buAutoNum type="romanLcParenBoth"/>
            </a:pPr>
            <a:r>
              <a:rPr lang="pt-BR" sz="1400" dirty="0"/>
              <a:t>por componente;  </a:t>
            </a:r>
          </a:p>
          <a:p>
            <a:pPr marL="861822" lvl="1" indent="-857250">
              <a:buAutoNum type="romanLcParenBoth"/>
            </a:pPr>
            <a:r>
              <a:rPr lang="pt-BR" sz="1400" dirty="0"/>
              <a:t>por cidade e componente; </a:t>
            </a:r>
          </a:p>
          <a:p>
            <a:pPr marL="861822" lvl="1" indent="-857250">
              <a:buAutoNum type="romanLcParenBoth"/>
            </a:pPr>
            <a:r>
              <a:rPr lang="pt-BR" sz="1400" dirty="0"/>
              <a:t>por </a:t>
            </a:r>
            <a:r>
              <a:rPr lang="pt-BR" sz="1400" dirty="0" err="1"/>
              <a:t>actividade</a:t>
            </a:r>
            <a:r>
              <a:rPr lang="pt-BR" sz="1400" dirty="0"/>
              <a:t> no seu todo ; </a:t>
            </a:r>
          </a:p>
          <a:p>
            <a:pPr marL="861822" lvl="1" indent="-857250">
              <a:buAutoNum type="romanLcParenBoth"/>
            </a:pPr>
            <a:r>
              <a:rPr lang="pt-BR" sz="1400" dirty="0"/>
              <a:t>por </a:t>
            </a:r>
            <a:r>
              <a:rPr lang="pt-BR" sz="1400" dirty="0" err="1"/>
              <a:t>actividade</a:t>
            </a:r>
            <a:r>
              <a:rPr lang="pt-BR" sz="1400" dirty="0"/>
              <a:t> por componente ; </a:t>
            </a:r>
          </a:p>
          <a:p>
            <a:pPr marL="861822" lvl="1" indent="-857250">
              <a:buAutoNum type="romanLcParenBoth"/>
            </a:pPr>
            <a:r>
              <a:rPr lang="pt-BR" sz="1400" dirty="0"/>
              <a:t>por </a:t>
            </a:r>
            <a:r>
              <a:rPr lang="pt-BR" sz="1400" dirty="0" err="1"/>
              <a:t>actividade</a:t>
            </a:r>
            <a:r>
              <a:rPr lang="pt-BR" sz="1400" dirty="0"/>
              <a:t> por cidade </a:t>
            </a:r>
          </a:p>
          <a:p>
            <a:pPr marL="861822" lvl="1" indent="-857250">
              <a:buAutoNum type="romanLcParenBoth"/>
            </a:pPr>
            <a:endParaRPr lang="pt-BR" sz="1400" dirty="0"/>
          </a:p>
          <a:p>
            <a:pPr marL="4572" lvl="1" indent="0">
              <a:buNone/>
            </a:pPr>
            <a:endParaRPr lang="pt-BR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744F41-D20E-3DDD-6FC8-01BBA4ABE8C1}"/>
              </a:ext>
            </a:extLst>
          </p:cNvPr>
          <p:cNvSpPr txBox="1">
            <a:spLocks/>
          </p:cNvSpPr>
          <p:nvPr/>
        </p:nvSpPr>
        <p:spPr>
          <a:xfrm>
            <a:off x="6375862" y="1080135"/>
            <a:ext cx="5339541" cy="4630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1822" lvl="1" indent="-857250">
              <a:buFont typeface="Arial" pitchFamily="34" charset="0"/>
              <a:buAutoNum type="romanLcParenBoth"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3. Números da operação reais (valores numéricos) que deveriam ser na base de quem veio na primeira </a:t>
            </a:r>
            <a:r>
              <a:rPr lang="pt-BR" sz="1400" dirty="0" err="1"/>
              <a:t>secao</a:t>
            </a:r>
            <a:r>
              <a:rPr lang="pt-BR" sz="1400" dirty="0"/>
              <a:t> (500) </a:t>
            </a:r>
          </a:p>
          <a:p>
            <a:pPr marL="861822" lvl="1" indent="-857250">
              <a:buFont typeface="Arial" pitchFamily="34" charset="0"/>
              <a:buAutoNum type="romanLcParenBoth"/>
            </a:pPr>
            <a:r>
              <a:rPr lang="pt-BR" sz="1400" dirty="0"/>
              <a:t>seu todo ; </a:t>
            </a:r>
          </a:p>
          <a:p>
            <a:pPr marL="861822" lvl="1" indent="-857250">
              <a:buFont typeface="Arial" pitchFamily="34" charset="0"/>
              <a:buAutoNum type="romanLcParenBoth"/>
            </a:pPr>
            <a:r>
              <a:rPr lang="pt-BR" sz="1400" dirty="0"/>
              <a:t>por cidade;  </a:t>
            </a:r>
          </a:p>
          <a:p>
            <a:pPr marL="861822" lvl="1" indent="-857250">
              <a:buFont typeface="Arial" pitchFamily="34" charset="0"/>
              <a:buAutoNum type="romanLcParenBoth"/>
            </a:pPr>
            <a:r>
              <a:rPr lang="pt-BR" sz="1400" dirty="0"/>
              <a:t>por componente;  </a:t>
            </a:r>
          </a:p>
          <a:p>
            <a:pPr marL="861822" lvl="1" indent="-857250">
              <a:buFont typeface="Arial" pitchFamily="34" charset="0"/>
              <a:buAutoNum type="romanLcParenBoth"/>
            </a:pPr>
            <a:r>
              <a:rPr lang="pt-BR" sz="1400" dirty="0"/>
              <a:t>por cidade e componente; </a:t>
            </a:r>
          </a:p>
          <a:p>
            <a:pPr marL="861822" lvl="1" indent="-857250">
              <a:buFont typeface="Arial" pitchFamily="34" charset="0"/>
              <a:buAutoNum type="romanLcParenBoth"/>
            </a:pPr>
            <a:r>
              <a:rPr lang="pt-BR" sz="1400" dirty="0"/>
              <a:t>por </a:t>
            </a:r>
            <a:r>
              <a:rPr lang="pt-BR" sz="1400" dirty="0" err="1"/>
              <a:t>actividade</a:t>
            </a:r>
            <a:r>
              <a:rPr lang="pt-BR" sz="1400" dirty="0"/>
              <a:t> no seu todo ; </a:t>
            </a:r>
          </a:p>
          <a:p>
            <a:pPr marL="861822" lvl="1" indent="-857250">
              <a:buFont typeface="Arial" pitchFamily="34" charset="0"/>
              <a:buAutoNum type="romanLcParenBoth"/>
            </a:pPr>
            <a:r>
              <a:rPr lang="pt-BR" sz="1400" dirty="0"/>
              <a:t>por </a:t>
            </a:r>
            <a:r>
              <a:rPr lang="pt-BR" sz="1400" dirty="0" err="1"/>
              <a:t>actividade</a:t>
            </a:r>
            <a:r>
              <a:rPr lang="pt-BR" sz="1400" dirty="0"/>
              <a:t> por componente ; </a:t>
            </a:r>
          </a:p>
          <a:p>
            <a:pPr marL="861822" lvl="1" indent="-857250">
              <a:buFont typeface="Arial" pitchFamily="34" charset="0"/>
              <a:buAutoNum type="romanLcParenBoth"/>
            </a:pPr>
            <a:r>
              <a:rPr lang="pt-BR" sz="1400" dirty="0"/>
              <a:t>por </a:t>
            </a:r>
            <a:r>
              <a:rPr lang="pt-BR" sz="1400" dirty="0" err="1"/>
              <a:t>actividade</a:t>
            </a:r>
            <a:r>
              <a:rPr lang="pt-BR" sz="1400" dirty="0"/>
              <a:t> por cidade </a:t>
            </a:r>
          </a:p>
          <a:p>
            <a:pPr marL="861822" lvl="1" indent="-857250">
              <a:buFont typeface="Arial" pitchFamily="34" charset="0"/>
              <a:buAutoNum type="romanLcParenBoth"/>
            </a:pPr>
            <a:endParaRPr lang="pt-B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E1917-52FC-CA10-A4E9-019402AB13CC}"/>
              </a:ext>
            </a:extLst>
          </p:cNvPr>
          <p:cNvSpPr txBox="1"/>
          <p:nvPr/>
        </p:nvSpPr>
        <p:spPr>
          <a:xfrm>
            <a:off x="6375862" y="3906148"/>
            <a:ext cx="4790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Nota: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 as % de participação com o numero de 1050 como denominador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 a % de participação na base do numero total inicialmente previsto para cada intervenção (com a base dos 1050)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 a % s de participação na base do numero das confirmadas por intervenção</a:t>
            </a:r>
          </a:p>
        </p:txBody>
      </p:sp>
    </p:spTree>
    <p:extLst>
      <p:ext uri="{BB962C8B-B14F-4D97-AF65-F5344CB8AC3E}">
        <p14:creationId xmlns:p14="http://schemas.microsoft.com/office/powerpoint/2010/main" val="231596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15CD-18BE-A60C-266F-418BBD12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89" y="366529"/>
            <a:ext cx="10651027" cy="622686"/>
          </a:xfrm>
        </p:spPr>
        <p:txBody>
          <a:bodyPr>
            <a:normAutofit fontScale="90000"/>
          </a:bodyPr>
          <a:lstStyle/>
          <a:p>
            <a:r>
              <a:rPr lang="pt-BR" dirty="0"/>
              <a:t>Participação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B7AB-C25D-0A07-8C8C-763D7DE9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47156"/>
            <a:ext cx="10753725" cy="463070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pt-BR" sz="1600" dirty="0"/>
              <a:t>Números da operação reais (valores numéricos)</a:t>
            </a:r>
          </a:p>
          <a:p>
            <a:pPr marL="4572" lvl="1" indent="0">
              <a:buNone/>
            </a:pPr>
            <a:r>
              <a:rPr lang="pt-BR" sz="1600" dirty="0"/>
              <a:t>1.1. </a:t>
            </a:r>
            <a:r>
              <a:rPr lang="pt-BR" sz="1600" b="1" dirty="0"/>
              <a:t>ESSA SEMANA</a:t>
            </a:r>
            <a:r>
              <a:rPr lang="pt-BR" sz="1600" dirty="0"/>
              <a:t>. Para o Realiza no </a:t>
            </a:r>
          </a:p>
          <a:p>
            <a:pPr marL="861822" lvl="1" indent="-857250">
              <a:buAutoNum type="romanLcParenBoth"/>
            </a:pPr>
            <a:r>
              <a:rPr lang="pt-BR" sz="1600" dirty="0"/>
              <a:t>seu todo ; </a:t>
            </a:r>
          </a:p>
          <a:p>
            <a:pPr marL="861822" lvl="1" indent="-857250">
              <a:buAutoNum type="romanLcParenBoth"/>
            </a:pPr>
            <a:r>
              <a:rPr lang="pt-BR" sz="1600" dirty="0"/>
              <a:t>por cidade;  </a:t>
            </a:r>
          </a:p>
          <a:p>
            <a:pPr marL="861822" lvl="1" indent="-857250">
              <a:buAutoNum type="romanLcParenBoth"/>
            </a:pPr>
            <a:r>
              <a:rPr lang="pt-BR" sz="1600" dirty="0"/>
              <a:t>por componente;  </a:t>
            </a:r>
          </a:p>
          <a:p>
            <a:pPr marL="861822" lvl="1" indent="-857250">
              <a:buAutoNum type="romanLcParenBoth"/>
            </a:pPr>
            <a:r>
              <a:rPr lang="pt-BR" sz="1600" dirty="0"/>
              <a:t>por cidade e componente; </a:t>
            </a:r>
          </a:p>
          <a:p>
            <a:pPr marL="861822" lvl="1" indent="-857250">
              <a:buAutoNum type="romanLcParenBoth"/>
            </a:pPr>
            <a:r>
              <a:rPr lang="pt-BR" sz="1600" dirty="0"/>
              <a:t>por </a:t>
            </a:r>
            <a:r>
              <a:rPr lang="pt-BR" sz="1600" dirty="0" err="1"/>
              <a:t>actividade</a:t>
            </a:r>
            <a:r>
              <a:rPr lang="pt-BR" sz="1600" dirty="0"/>
              <a:t> no seu todo ; </a:t>
            </a:r>
          </a:p>
          <a:p>
            <a:pPr marL="861822" lvl="1" indent="-857250">
              <a:buAutoNum type="romanLcParenBoth"/>
            </a:pPr>
            <a:r>
              <a:rPr lang="pt-BR" sz="1600" dirty="0"/>
              <a:t>por </a:t>
            </a:r>
            <a:r>
              <a:rPr lang="pt-BR" sz="1600" dirty="0" err="1"/>
              <a:t>actividade</a:t>
            </a:r>
            <a:r>
              <a:rPr lang="pt-BR" sz="1600" dirty="0"/>
              <a:t> por componente ; </a:t>
            </a:r>
          </a:p>
          <a:p>
            <a:pPr marL="861822" lvl="1" indent="-857250">
              <a:buAutoNum type="romanLcParenBoth"/>
            </a:pPr>
            <a:r>
              <a:rPr lang="pt-BR" sz="1600" dirty="0"/>
              <a:t>por </a:t>
            </a:r>
            <a:r>
              <a:rPr lang="pt-BR" sz="1600" dirty="0" err="1"/>
              <a:t>actividade</a:t>
            </a:r>
            <a:r>
              <a:rPr lang="pt-BR" sz="1600" dirty="0"/>
              <a:t> por cidade </a:t>
            </a:r>
          </a:p>
          <a:p>
            <a:pPr marL="4572" lvl="1" indent="0">
              <a:buNone/>
            </a:pPr>
            <a:endParaRPr lang="pt-BR" sz="1600" dirty="0"/>
          </a:p>
          <a:p>
            <a:pPr marL="4572" lvl="1" indent="0">
              <a:buNone/>
            </a:pPr>
            <a:r>
              <a:rPr lang="pt-BR" sz="1600" dirty="0"/>
              <a:t>1.2. </a:t>
            </a:r>
            <a:r>
              <a:rPr lang="pt-BR" sz="1600" b="1" dirty="0"/>
              <a:t>DESDE O COMECO</a:t>
            </a:r>
            <a:r>
              <a:rPr lang="pt-BR" sz="1600" dirty="0"/>
              <a:t>. Para as 7 mesmas dimensões que acima </a:t>
            </a:r>
          </a:p>
          <a:p>
            <a:pPr marL="4572" lvl="1" indent="0">
              <a:buNone/>
            </a:pPr>
            <a:endParaRPr lang="pt-BR" sz="1600" dirty="0"/>
          </a:p>
          <a:p>
            <a:pPr marL="4572" lvl="1" indent="0">
              <a:buNone/>
            </a:pPr>
            <a:r>
              <a:rPr lang="pt-BR" sz="1600" dirty="0"/>
              <a:t>1.3. ADICIONAR SEMPRE QUE RELEVANTE A REFERENCIA DO QUE SERIA 70% (A META EM NUMEROS)</a:t>
            </a:r>
          </a:p>
          <a:p>
            <a:pPr marL="4572" lvl="1" indent="0">
              <a:buNone/>
            </a:pPr>
            <a:endParaRPr lang="pt-BR" sz="1600" dirty="0"/>
          </a:p>
          <a:p>
            <a:pPr marL="4572" lvl="1" indent="0">
              <a:buNone/>
            </a:pPr>
            <a:r>
              <a:rPr lang="pt-BR" sz="1600" dirty="0"/>
              <a:t>1.4. Ter % com (i) o denominador relativo as 1050 (para o BM), (ii) o denominador relativo a numero de participantes por componente (para a operação) </a:t>
            </a:r>
          </a:p>
        </p:txBody>
      </p:sp>
    </p:spTree>
    <p:extLst>
      <p:ext uri="{BB962C8B-B14F-4D97-AF65-F5344CB8AC3E}">
        <p14:creationId xmlns:p14="http://schemas.microsoft.com/office/powerpoint/2010/main" val="237498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15CD-18BE-A60C-266F-418BBD12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89" y="615911"/>
            <a:ext cx="10651027" cy="622686"/>
          </a:xfrm>
        </p:spPr>
        <p:txBody>
          <a:bodyPr>
            <a:normAutofit fontScale="90000"/>
          </a:bodyPr>
          <a:lstStyle/>
          <a:p>
            <a:r>
              <a:rPr lang="pt-BR" dirty="0"/>
              <a:t>Feedback qualitativo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B7AB-C25D-0A07-8C8C-763D7DE9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63040"/>
            <a:ext cx="10753725" cy="431482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pt-BR" dirty="0"/>
              <a:t>Para as 2 </a:t>
            </a:r>
            <a:r>
              <a:rPr lang="pt-BR" dirty="0" err="1"/>
              <a:t>actividades</a:t>
            </a:r>
            <a:r>
              <a:rPr lang="pt-BR" dirty="0"/>
              <a:t> : (i) SGR e (ii) FNM</a:t>
            </a:r>
          </a:p>
          <a:p>
            <a:pPr marL="342900" indent="-342900">
              <a:buAutoNum type="arabicPeriod"/>
            </a:pPr>
            <a:r>
              <a:rPr lang="pt-BR" dirty="0"/>
              <a:t>Para os 3 grupos: (i) SGR; (ii) FNM e (iii) SGR + FNM </a:t>
            </a:r>
          </a:p>
        </p:txBody>
      </p:sp>
    </p:spTree>
    <p:extLst>
      <p:ext uri="{BB962C8B-B14F-4D97-AF65-F5344CB8AC3E}">
        <p14:creationId xmlns:p14="http://schemas.microsoft.com/office/powerpoint/2010/main" val="305894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15CD-18BE-A60C-266F-418BBD12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89" y="615911"/>
            <a:ext cx="10651027" cy="622686"/>
          </a:xfrm>
        </p:spPr>
        <p:txBody>
          <a:bodyPr>
            <a:normAutofit fontScale="90000"/>
          </a:bodyPr>
          <a:lstStyle/>
          <a:p>
            <a:r>
              <a:rPr lang="pt-BR" dirty="0"/>
              <a:t>Mobilização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B7AB-C25D-0A07-8C8C-763D7DE9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63040"/>
            <a:ext cx="10753725" cy="4314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Quantas precisamos inscrever de elegíveis para ter 1050 que graduam no final? </a:t>
            </a:r>
          </a:p>
        </p:txBody>
      </p:sp>
    </p:spTree>
    <p:extLst>
      <p:ext uri="{BB962C8B-B14F-4D97-AF65-F5344CB8AC3E}">
        <p14:creationId xmlns:p14="http://schemas.microsoft.com/office/powerpoint/2010/main" val="4246158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9eb0f62-40f5-435e-9cee-7aa8121688c3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25901</TotalTime>
  <Words>379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Metropolitan</vt:lpstr>
      <vt:lpstr>PowerPoint Presentation</vt:lpstr>
      <vt:lpstr>Números totais   </vt:lpstr>
      <vt:lpstr>Participação  </vt:lpstr>
      <vt:lpstr>Feedback qualitativo </vt:lpstr>
      <vt:lpstr>Mobilização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Mensmann, Mona</dc:creator>
  <cp:lastModifiedBy>Andres Arau</cp:lastModifiedBy>
  <cp:revision>218</cp:revision>
  <dcterms:created xsi:type="dcterms:W3CDTF">2020-11-15T09:25:04Z</dcterms:created>
  <dcterms:modified xsi:type="dcterms:W3CDTF">2022-09-13T16:08:56Z</dcterms:modified>
</cp:coreProperties>
</file>