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6" r:id="rId10"/>
    <p:sldId id="260" r:id="rId11"/>
    <p:sldId id="270" r:id="rId12"/>
    <p:sldId id="261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0280-B240-479C-B2B8-4548BCFE84D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4E72-3590-4C8C-8C4A-434F06C28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00496" y="214290"/>
            <a:ext cx="4786346" cy="642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43372" y="4929198"/>
            <a:ext cx="857256" cy="714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23235" y="4929198"/>
            <a:ext cx="857256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43504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14810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72198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2"/>
            <a:endCxn id="12" idx="0"/>
          </p:cNvCxnSpPr>
          <p:nvPr/>
        </p:nvCxnSpPr>
        <p:spPr>
          <a:xfrm rot="5400000">
            <a:off x="3714744" y="407194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3" idx="0"/>
          </p:cNvCxnSpPr>
          <p:nvPr/>
        </p:nvCxnSpPr>
        <p:spPr>
          <a:xfrm rot="16200000" flipH="1">
            <a:off x="4719022" y="3996357"/>
            <a:ext cx="1714512" cy="151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2" idx="0"/>
          </p:cNvCxnSpPr>
          <p:nvPr/>
        </p:nvCxnSpPr>
        <p:spPr>
          <a:xfrm rot="10800000" flipV="1">
            <a:off x="4572000" y="3214686"/>
            <a:ext cx="1857388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03848" y="1340768"/>
            <a:ext cx="16113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1+1 = 2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1+1 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a;</a:t>
            </a:r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b;</a:t>
            </a:r>
          </a:p>
          <a:p>
            <a:r>
              <a:rPr lang="en-US" altLang="ko-KR" dirty="0" smtClean="0"/>
              <a:t>a = b = 10;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25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438925"/>
            <a:ext cx="453650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07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438925"/>
            <a:ext cx="453650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297301"/>
            <a:ext cx="1944216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classStudy5Launcher</a:t>
            </a:r>
          </a:p>
          <a:p>
            <a:pPr algn="ctr"/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60232" y="932379"/>
            <a:ext cx="1656184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classStudy5Friend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2825" y="932379"/>
            <a:ext cx="1440160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80400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09126" y="23633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7605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239956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>
            <a:stCxn id="34" idx="2"/>
            <a:endCxn id="33" idx="0"/>
          </p:cNvCxnSpPr>
          <p:nvPr/>
        </p:nvCxnSpPr>
        <p:spPr>
          <a:xfrm>
            <a:off x="5692448" y="3045643"/>
            <a:ext cx="67073" cy="1751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0485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ClassStudy5Friend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868144" y="3388318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40" idx="2"/>
            <a:endCxn id="38" idx="0"/>
          </p:cNvCxnSpPr>
          <p:nvPr/>
        </p:nvCxnSpPr>
        <p:spPr>
          <a:xfrm>
            <a:off x="6084979" y="3581024"/>
            <a:ext cx="1403345" cy="1216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630257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559222" y="2366811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ko-KR" sz="120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804859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message</a:t>
            </a:r>
            <a:endParaRPr lang="ko-KR" altLang="en-US" sz="1050" dirty="0"/>
          </a:p>
        </p:txBody>
      </p:sp>
      <p:sp>
        <p:nvSpPr>
          <p:cNvPr id="51" name="직사각형 50"/>
          <p:cNvSpPr/>
          <p:nvPr/>
        </p:nvSpPr>
        <p:spPr>
          <a:xfrm>
            <a:off x="5868144" y="3825044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csf1</a:t>
            </a:r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3851920" y="1857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488322" y="4270717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csf1 = </a:t>
            </a:r>
            <a:r>
              <a:rPr lang="en-US" altLang="ko-KR" dirty="0" err="1" smtClean="0"/>
              <a:t>csf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51" idx="2"/>
            <a:endCxn id="38" idx="0"/>
          </p:cNvCxnSpPr>
          <p:nvPr/>
        </p:nvCxnSpPr>
        <p:spPr>
          <a:xfrm>
            <a:off x="6084979" y="4017750"/>
            <a:ext cx="1403345" cy="7794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9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438925"/>
            <a:ext cx="453650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297301"/>
            <a:ext cx="1944216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classStudy5Launcher</a:t>
            </a:r>
          </a:p>
          <a:p>
            <a:pPr algn="ctr"/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60232" y="932379"/>
            <a:ext cx="1656184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classStudy5Friend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2825" y="932379"/>
            <a:ext cx="1440160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80400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09126" y="23633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7605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239956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>
            <a:stCxn id="34" idx="2"/>
            <a:endCxn id="33" idx="0"/>
          </p:cNvCxnSpPr>
          <p:nvPr/>
        </p:nvCxnSpPr>
        <p:spPr>
          <a:xfrm>
            <a:off x="5692448" y="3045643"/>
            <a:ext cx="67073" cy="1751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0485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ClassStudy5Friend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868144" y="3388318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40" idx="2"/>
            <a:endCxn id="38" idx="0"/>
          </p:cNvCxnSpPr>
          <p:nvPr/>
        </p:nvCxnSpPr>
        <p:spPr>
          <a:xfrm>
            <a:off x="6084979" y="3581024"/>
            <a:ext cx="1403345" cy="1216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861733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65345" y="23633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a()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57313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number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0391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438925"/>
            <a:ext cx="453650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297301"/>
            <a:ext cx="1944216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classStudy5Launcher</a:t>
            </a:r>
          </a:p>
          <a:p>
            <a:pPr algn="ctr"/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60232" y="932379"/>
            <a:ext cx="1656184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classStudy5Friend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2825" y="932379"/>
            <a:ext cx="1440160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80400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09126" y="23633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7605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239956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>
            <a:stCxn id="34" idx="2"/>
            <a:endCxn id="33" idx="0"/>
          </p:cNvCxnSpPr>
          <p:nvPr/>
        </p:nvCxnSpPr>
        <p:spPr>
          <a:xfrm>
            <a:off x="5692448" y="3045643"/>
            <a:ext cx="67073" cy="1751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0485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ClassStudy5Friend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868144" y="3388318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40" idx="2"/>
            <a:endCxn id="38" idx="0"/>
          </p:cNvCxnSpPr>
          <p:nvPr/>
        </p:nvCxnSpPr>
        <p:spPr>
          <a:xfrm>
            <a:off x="6084979" y="3581024"/>
            <a:ext cx="1403345" cy="1216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861733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256529" y="23633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b()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057313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2655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358134"/>
            <a:ext cx="4536504" cy="21929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 ClassStudy5 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= </a:t>
            </a:r>
            <a:r>
              <a:rPr kumimoji="1" lang="ko-KR" altLang="ko-KR" sz="1050" b="1" dirty="0">
                <a:solidFill>
                  <a:srgbClr val="00008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297301"/>
            <a:ext cx="1944216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classStudy5Launcher</a:t>
            </a:r>
          </a:p>
          <a:p>
            <a:pPr algn="ctr"/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60232" y="868963"/>
            <a:ext cx="1656184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classStudy5Friend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2825" y="897388"/>
            <a:ext cx="1440160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딱 한번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80400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09126" y="23633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76056" y="4797152"/>
            <a:ext cx="1656184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</a:t>
            </a:r>
            <a:endParaRPr lang="en-US" altLang="ko-KR" sz="1400" dirty="0"/>
          </a:p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number</a:t>
            </a:r>
          </a:p>
          <a:p>
            <a:pPr algn="ctr"/>
            <a:r>
              <a:rPr lang="en-US" altLang="ko-KR" sz="1400" dirty="0" smtClean="0"/>
              <a:t>ClassStudy5Firnd </a:t>
            </a:r>
            <a:r>
              <a:rPr lang="en-US" altLang="ko-KR" sz="1400" dirty="0" err="1" smtClean="0"/>
              <a:t>csf</a:t>
            </a:r>
            <a:r>
              <a:rPr lang="en-US" altLang="ko-KR" sz="1400" dirty="0" smtClean="0"/>
              <a:t>;</a:t>
            </a:r>
          </a:p>
          <a:p>
            <a:pPr algn="ctr"/>
            <a:r>
              <a:rPr lang="en-US" altLang="ko-KR" sz="1400" dirty="0" smtClean="0"/>
              <a:t>a(), b(), c()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39956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>
            <a:stCxn id="34" idx="2"/>
            <a:endCxn id="33" idx="0"/>
          </p:cNvCxnSpPr>
          <p:nvPr/>
        </p:nvCxnSpPr>
        <p:spPr>
          <a:xfrm>
            <a:off x="5692448" y="3045643"/>
            <a:ext cx="211700" cy="1751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61733" y="4797152"/>
            <a:ext cx="180221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ClassStudy5Friend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String message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868144" y="3388318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40" idx="2"/>
            <a:endCxn id="38" idx="0"/>
          </p:cNvCxnSpPr>
          <p:nvPr/>
        </p:nvCxnSpPr>
        <p:spPr>
          <a:xfrm>
            <a:off x="6084979" y="3581024"/>
            <a:ext cx="1677864" cy="1216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861733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70956" y="23633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c()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076056" y="6309320"/>
            <a:ext cx="1656184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</a:t>
            </a:r>
            <a:endParaRPr lang="en-US" altLang="ko-KR" sz="1400" dirty="0"/>
          </a:p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number</a:t>
            </a:r>
          </a:p>
          <a:p>
            <a:pPr algn="ctr"/>
            <a:r>
              <a:rPr lang="en-US" altLang="ko-KR" sz="1400" dirty="0" smtClean="0"/>
              <a:t>ClassStudy5Firnd </a:t>
            </a:r>
            <a:r>
              <a:rPr lang="en-US" altLang="ko-KR" sz="1400" dirty="0" err="1" smtClean="0"/>
              <a:t>csf</a:t>
            </a:r>
            <a:r>
              <a:rPr lang="en-US" altLang="ko-KR" sz="1400" dirty="0" smtClean="0"/>
              <a:t>;</a:t>
            </a:r>
          </a:p>
          <a:p>
            <a:pPr algn="ctr"/>
            <a:r>
              <a:rPr lang="en-US" altLang="ko-KR" sz="1400" dirty="0" smtClean="0"/>
              <a:t>a(), b(), c()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032177" y="1522767"/>
            <a:ext cx="185232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classStudy5.bigNumber</a:t>
            </a:r>
            <a:endParaRPr lang="en-US" altLang="ko-KR" sz="1050" dirty="0"/>
          </a:p>
        </p:txBody>
      </p:sp>
      <p:sp>
        <p:nvSpPr>
          <p:cNvPr id="41" name="직사각형 40"/>
          <p:cNvSpPr/>
          <p:nvPr/>
        </p:nvSpPr>
        <p:spPr>
          <a:xfrm>
            <a:off x="5174706" y="3677902"/>
            <a:ext cx="1007861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classStudy51</a:t>
            </a:r>
            <a:endParaRPr lang="ko-KR" altLang="en-US" sz="1050" dirty="0"/>
          </a:p>
        </p:txBody>
      </p:sp>
      <p:cxnSp>
        <p:nvCxnSpPr>
          <p:cNvPr id="43" name="직선 화살표 연결선 42"/>
          <p:cNvCxnSpPr>
            <a:stCxn id="41" idx="2"/>
          </p:cNvCxnSpPr>
          <p:nvPr/>
        </p:nvCxnSpPr>
        <p:spPr>
          <a:xfrm>
            <a:off x="5678637" y="3870608"/>
            <a:ext cx="225511" cy="24387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8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07504" y="358134"/>
            <a:ext cx="4536504" cy="21929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ClassStudy5Launcher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 classStudy5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endParaRPr kumimoji="1" lang="en-US" altLang="ko-KR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 ClassStudy5 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= </a:t>
            </a:r>
            <a:r>
              <a:rPr kumimoji="1" lang="ko-KR" altLang="ko-KR" sz="1050" b="1" dirty="0">
                <a:solidFill>
                  <a:srgbClr val="00008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ClassStudy5();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ClassStudy5Friend csf =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ClassStudy5Friend(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안녕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?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난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ClassStudy5 </a:t>
            </a:r>
            <a:r>
              <a:rPr kumimoji="1" 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친구야</a:t>
            </a:r>
            <a:r>
              <a:rPr kumimoji="1" lang="ko-KR" altLang="ko-KR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!"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classStudy5.a(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</a:t>
            </a: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classStudy5.b(csf);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classStudy5.c();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297301"/>
            <a:ext cx="1944216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classStudy5Launcher</a:t>
            </a:r>
          </a:p>
          <a:p>
            <a:pPr algn="ctr"/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60232" y="868963"/>
            <a:ext cx="1656184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classStudy5Friend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02825" y="897388"/>
            <a:ext cx="1440160" cy="5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classStudy5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512" y="2485613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static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r>
              <a:rPr lang="ko-KR" altLang="en-US" sz="1400" dirty="0" smtClean="0"/>
              <a:t>시작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클래스 파일 정보와</a:t>
            </a:r>
            <a:r>
              <a:rPr lang="en-US" altLang="ko-KR" sz="1400" dirty="0" smtClean="0"/>
              <a:t>, static </a:t>
            </a:r>
            <a:r>
              <a:rPr lang="ko-KR" altLang="en-US" sz="1400" dirty="0" smtClean="0"/>
              <a:t>키워드가 붙은 변수나 </a:t>
            </a:r>
            <a:r>
              <a:rPr lang="ko-KR" altLang="en-US" sz="1400" dirty="0" err="1" smtClean="0"/>
              <a:t>메소드들이</a:t>
            </a:r>
            <a:r>
              <a:rPr lang="ko-KR" altLang="en-US" sz="1400" dirty="0" smtClean="0"/>
              <a:t> 딱 한번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실행 중</a:t>
            </a:r>
            <a:r>
              <a:rPr lang="en-US" altLang="ko-KR" sz="1400" dirty="0" smtClean="0"/>
              <a:t>: final </a:t>
            </a:r>
            <a:r>
              <a:rPr lang="ko-KR" altLang="en-US" sz="1400" dirty="0" smtClean="0"/>
              <a:t>키워드가 붙은 변수를 제외한 변수의 값을 바꿀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종료 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데이터들이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3870608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stack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생성된 매개변수나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지역변수들이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끝나는 순간 생성되었던 매개변수나 지역변수들은 다 삭제된다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2" y="5157192"/>
            <a:ext cx="40324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heap </a:t>
            </a:r>
            <a:r>
              <a:rPr lang="ko-KR" altLang="en-US" sz="1400" dirty="0" smtClean="0"/>
              <a:t>메모리 공간 특징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new </a:t>
            </a:r>
            <a:r>
              <a:rPr lang="ko-KR" altLang="en-US" sz="1400" dirty="0" smtClean="0"/>
              <a:t>키워드를 통해 클래스 객체를 생성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해당 객체의 본체가 생성된다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본체는 바로 접근 할 수 없고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변수를 통해 접근 가능하다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연결된 </a:t>
            </a:r>
            <a:r>
              <a:rPr lang="ko-KR" altLang="en-US" sz="1400" dirty="0" err="1" smtClean="0"/>
              <a:t>레퍼런스</a:t>
            </a:r>
            <a:r>
              <a:rPr lang="ko-KR" altLang="en-US" sz="1400" dirty="0" smtClean="0"/>
              <a:t> 변수가 없다면 </a:t>
            </a:r>
            <a:r>
              <a:rPr lang="ko-KR" altLang="en-US" sz="1400" dirty="0" err="1" smtClean="0"/>
              <a:t>가비지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컬렉터에</a:t>
            </a:r>
            <a:r>
              <a:rPr lang="ko-KR" altLang="en-US" sz="1400" dirty="0" smtClean="0"/>
              <a:t> 의해 삭제된다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80400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09126" y="23633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76056" y="4797152"/>
            <a:ext cx="1656184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</a:t>
            </a:r>
            <a:endParaRPr lang="en-US" altLang="ko-KR" sz="1400" dirty="0"/>
          </a:p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number</a:t>
            </a:r>
          </a:p>
          <a:p>
            <a:pPr algn="ctr"/>
            <a:r>
              <a:rPr lang="en-US" altLang="ko-KR" sz="1400" dirty="0" smtClean="0"/>
              <a:t>ClassStudy5Firnd </a:t>
            </a:r>
            <a:r>
              <a:rPr lang="en-US" altLang="ko-KR" sz="1400" dirty="0" err="1" smtClean="0"/>
              <a:t>csf</a:t>
            </a:r>
            <a:r>
              <a:rPr lang="en-US" altLang="ko-KR" sz="1400" dirty="0" smtClean="0"/>
              <a:t>;</a:t>
            </a:r>
          </a:p>
          <a:p>
            <a:pPr algn="ctr"/>
            <a:r>
              <a:rPr lang="en-US" altLang="ko-KR" sz="1400" dirty="0" smtClean="0"/>
              <a:t>a(), b(), c()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39956" y="2852937"/>
            <a:ext cx="90498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</a:t>
            </a:r>
            <a:endParaRPr lang="ko-KR" altLang="en-US" sz="1050" dirty="0"/>
          </a:p>
        </p:txBody>
      </p:sp>
      <p:cxnSp>
        <p:nvCxnSpPr>
          <p:cNvPr id="36" name="직선 화살표 연결선 35"/>
          <p:cNvCxnSpPr>
            <a:stCxn id="34" idx="2"/>
            <a:endCxn id="33" idx="0"/>
          </p:cNvCxnSpPr>
          <p:nvPr/>
        </p:nvCxnSpPr>
        <p:spPr>
          <a:xfrm>
            <a:off x="5692448" y="3045643"/>
            <a:ext cx="211700" cy="17515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861733" y="4797152"/>
            <a:ext cx="180221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ClassStudy5Friend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String message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5868144" y="3388318"/>
            <a:ext cx="433670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csf</a:t>
            </a:r>
            <a:endParaRPr lang="ko-KR" altLang="en-US" sz="1050" dirty="0"/>
          </a:p>
        </p:txBody>
      </p:sp>
      <p:cxnSp>
        <p:nvCxnSpPr>
          <p:cNvPr id="42" name="직선 화살표 연결선 41"/>
          <p:cNvCxnSpPr>
            <a:stCxn id="40" idx="2"/>
            <a:endCxn id="38" idx="0"/>
          </p:cNvCxnSpPr>
          <p:nvPr/>
        </p:nvCxnSpPr>
        <p:spPr>
          <a:xfrm>
            <a:off x="6084979" y="3581024"/>
            <a:ext cx="1677864" cy="1216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861733" y="2348880"/>
            <a:ext cx="1296144" cy="17789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70956" y="23633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c()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076056" y="6309320"/>
            <a:ext cx="1656184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new ClassStudy5</a:t>
            </a:r>
            <a:endParaRPr lang="en-US" altLang="ko-KR" sz="1400" dirty="0"/>
          </a:p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number</a:t>
            </a:r>
          </a:p>
          <a:p>
            <a:pPr algn="ctr"/>
            <a:r>
              <a:rPr lang="en-US" altLang="ko-KR" sz="1400" dirty="0" smtClean="0"/>
              <a:t>ClassStudy5Firnd </a:t>
            </a:r>
            <a:r>
              <a:rPr lang="en-US" altLang="ko-KR" sz="1400" dirty="0" err="1" smtClean="0"/>
              <a:t>csf</a:t>
            </a:r>
            <a:r>
              <a:rPr lang="en-US" altLang="ko-KR" sz="1400" dirty="0" smtClean="0"/>
              <a:t>;</a:t>
            </a:r>
          </a:p>
          <a:p>
            <a:pPr algn="ctr"/>
            <a:r>
              <a:rPr lang="en-US" altLang="ko-KR" sz="1400" dirty="0" smtClean="0"/>
              <a:t>a(), b(), c()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032177" y="1522767"/>
            <a:ext cx="185232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classStudy5.bigNumber</a:t>
            </a:r>
            <a:endParaRPr lang="en-US" altLang="ko-KR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7092280" y="1522767"/>
            <a:ext cx="1852324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classStudy5.d()</a:t>
            </a:r>
            <a:endParaRPr lang="en-US" altLang="ko-KR" sz="1050" dirty="0"/>
          </a:p>
        </p:txBody>
      </p:sp>
      <p:sp>
        <p:nvSpPr>
          <p:cNvPr id="31" name="직사각형 30"/>
          <p:cNvSpPr/>
          <p:nvPr/>
        </p:nvSpPr>
        <p:spPr>
          <a:xfrm>
            <a:off x="5174706" y="3677902"/>
            <a:ext cx="1007861" cy="19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classStudy51</a:t>
            </a:r>
            <a:endParaRPr lang="ko-KR" altLang="en-US" sz="1050" dirty="0"/>
          </a:p>
        </p:txBody>
      </p:sp>
      <p:cxnSp>
        <p:nvCxnSpPr>
          <p:cNvPr id="32" name="직선 화살표 연결선 31"/>
          <p:cNvCxnSpPr>
            <a:stCxn id="31" idx="2"/>
          </p:cNvCxnSpPr>
          <p:nvPr/>
        </p:nvCxnSpPr>
        <p:spPr>
          <a:xfrm>
            <a:off x="5678637" y="3870608"/>
            <a:ext cx="225511" cy="24387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3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799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붕어빵 </a:t>
            </a:r>
            <a:r>
              <a:rPr lang="ko-KR" altLang="en-US" dirty="0" err="1" smtClean="0"/>
              <a:t>타이쿤</a:t>
            </a:r>
            <a:r>
              <a:rPr lang="ko-KR" altLang="en-US" dirty="0" smtClean="0"/>
              <a:t> 게임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규칙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9547" y="764704"/>
            <a:ext cx="49685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숨바꼭질 게임 규칙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err="1" smtClean="0"/>
              <a:t>명이상의</a:t>
            </a:r>
            <a:r>
              <a:rPr lang="ko-KR" altLang="en-US" dirty="0" smtClean="0"/>
              <a:t> 인원이 모여서 가위바위보를 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진 사람 </a:t>
            </a:r>
            <a:r>
              <a:rPr lang="ko-KR" altLang="en-US" dirty="0" err="1" smtClean="0"/>
              <a:t>한명을</a:t>
            </a:r>
            <a:r>
              <a:rPr lang="ko-KR" altLang="en-US" dirty="0" smtClean="0"/>
              <a:t> 정해서 술래가 되어서 눈을 감고 </a:t>
            </a:r>
            <a:r>
              <a:rPr lang="en-US" altLang="ko-KR" dirty="0"/>
              <a:t>6</a:t>
            </a:r>
            <a:r>
              <a:rPr lang="en-US" altLang="ko-KR" dirty="0" smtClean="0"/>
              <a:t>0</a:t>
            </a:r>
            <a:r>
              <a:rPr lang="ko-KR" altLang="en-US" dirty="0" smtClean="0"/>
              <a:t>초 동안 카운트를 센다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나머지 사람들은 술래가 카운트를 세는 동안 적절하게 숨는다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진 사람은 카운트를 다 센 뒤에 숨은 나머지 사람들을 찾는다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만약에 찾았다면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위치에 발각된 사람들을 모아 놓는다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발각된 사람들은 이동할 수 없다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모든 사람을 다 찾으면 게임이 종료된다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발각된 사람들 중에서 다시 가위바위보를 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규칙과 같이 술래를 정한다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79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799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붕어빵 </a:t>
            </a:r>
            <a:r>
              <a:rPr lang="ko-KR" altLang="en-US" dirty="0" err="1" smtClean="0"/>
              <a:t>타이쿤</a:t>
            </a:r>
            <a:r>
              <a:rPr lang="ko-KR" altLang="en-US" dirty="0" smtClean="0"/>
              <a:t> 게임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764704"/>
            <a:ext cx="6880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규칙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턴에 고객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붕어빵을 주문한다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고객이 주문한 붕어빵의 개수는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개 사이이다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10</a:t>
            </a:r>
            <a:r>
              <a:rPr lang="ko-KR" altLang="en-US" dirty="0" smtClean="0"/>
              <a:t>턴 동안 판 붕어빵의 맛과 개수를 평가화 하여 점수화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2853" y="2060848"/>
            <a:ext cx="1766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손님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붕어빵 사장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붕어빵 기계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</a:t>
            </a:r>
            <a:r>
              <a:rPr lang="ko-KR" altLang="en-US" dirty="0"/>
              <a:t>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실행기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7933"/>
              </p:ext>
            </p:extLst>
          </p:nvPr>
        </p:nvGraphicFramePr>
        <p:xfrm>
          <a:off x="395536" y="2060848"/>
          <a:ext cx="6840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240360"/>
                <a:gridCol w="2736304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게임 설계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클래스 이름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손님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FishBreadCEO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붕어빵 사장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FishBreadMachine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붕어빵 기계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err="1" smtClean="0"/>
                        <a:t>FishBread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붕어빵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FishBreadTycoonLauncher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실행기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5" y="4725144"/>
            <a:ext cx="66062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게임 구현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손님이 붕어빵 사장에게 붕어빵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개를 요청한다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사장이 붕어빵 기계에 붕어빵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 개수만큼 재료 </a:t>
            </a:r>
            <a:r>
              <a:rPr lang="ko-KR" altLang="en-US" sz="1600" dirty="0" err="1" smtClean="0"/>
              <a:t>셋팅한다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사장이 붕어빵 기계로 붕어빵을 굽는다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기계는 구워진 붕어빵을 붕어빵 사장에게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사장은 받은 붕어빵을 손님에게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손님은 붕어빵을 받고 나서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돈과 평가를 준다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사장은 받은 돈과 붕어빵 평가치를 계산하여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563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4799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붕어빵 </a:t>
            </a:r>
            <a:r>
              <a:rPr lang="ko-KR" altLang="en-US" dirty="0" err="1" smtClean="0"/>
              <a:t>타이쿤</a:t>
            </a:r>
            <a:r>
              <a:rPr lang="ko-KR" altLang="en-US" dirty="0" smtClean="0"/>
              <a:t> 게임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764704"/>
            <a:ext cx="6880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규칙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턴에 고객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붕어빵을 주문한다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고객이 주문한 붕어빵의 개수는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개 사이이다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10</a:t>
            </a:r>
            <a:r>
              <a:rPr lang="ko-KR" altLang="en-US" dirty="0" smtClean="0"/>
              <a:t>턴 동안 판 붕어빵의 맛과 개수를 평가화 하여 점수화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2853" y="2060848"/>
            <a:ext cx="1766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설계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손님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붕어빵 사장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붕어빵 기계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붕어</a:t>
            </a:r>
            <a:r>
              <a:rPr lang="ko-KR" altLang="en-US" dirty="0"/>
              <a:t>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실행기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4070"/>
              </p:ext>
            </p:extLst>
          </p:nvPr>
        </p:nvGraphicFramePr>
        <p:xfrm>
          <a:off x="395536" y="2060848"/>
          <a:ext cx="6840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240360"/>
                <a:gridCol w="2736304"/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게임 설계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클래스 이름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손님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FishBreadCEO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붕어빵 사장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FishBreadMachine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붕어빵 기계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err="1" smtClean="0"/>
                        <a:t>FishBread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smtClean="0"/>
                        <a:t>붕어빵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FishBreadTycoonLauncher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</a:rPr>
                        <a:t>실행기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5" y="4725144"/>
            <a:ext cx="6210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게임 구현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손님이 붕어빵 사장에게 붕어빵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개를 요청한다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사장이 붕어빵 기계에 붕어빵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 개수만큼 굽는다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사장은 구워진 붕어빵을 손님에게 전달한다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손님은 붕어빵을 받고 나서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돈과 평가를 준다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붕어빵 사장은 받은 돈과 붕어빵 평가치를 계산하여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272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00496" y="214290"/>
            <a:ext cx="4786346" cy="642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43372" y="4929198"/>
            <a:ext cx="857256" cy="714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23235" y="4929198"/>
            <a:ext cx="857256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43504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14810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72198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2"/>
          </p:cNvCxnSpPr>
          <p:nvPr/>
        </p:nvCxnSpPr>
        <p:spPr>
          <a:xfrm rot="16200000" flipH="1">
            <a:off x="4250529" y="3536157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3" idx="0"/>
          </p:cNvCxnSpPr>
          <p:nvPr/>
        </p:nvCxnSpPr>
        <p:spPr>
          <a:xfrm rot="16200000" flipH="1">
            <a:off x="4719022" y="3996357"/>
            <a:ext cx="1714512" cy="151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2" idx="0"/>
          </p:cNvCxnSpPr>
          <p:nvPr/>
        </p:nvCxnSpPr>
        <p:spPr>
          <a:xfrm rot="10800000" flipV="1">
            <a:off x="4572000" y="3214686"/>
            <a:ext cx="1857388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00496" y="214290"/>
            <a:ext cx="4786346" cy="642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23235" y="4929198"/>
            <a:ext cx="857256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43504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14810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72198" y="250030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h2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2"/>
          </p:cNvCxnSpPr>
          <p:nvPr/>
        </p:nvCxnSpPr>
        <p:spPr>
          <a:xfrm rot="16200000" flipH="1">
            <a:off x="4250529" y="3536157"/>
            <a:ext cx="171451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3" idx="0"/>
          </p:cNvCxnSpPr>
          <p:nvPr/>
        </p:nvCxnSpPr>
        <p:spPr>
          <a:xfrm rot="16200000" flipH="1">
            <a:off x="4719022" y="3996357"/>
            <a:ext cx="1714512" cy="151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43372" y="714356"/>
            <a:ext cx="785818" cy="2857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3" name="원형 22"/>
          <p:cNvSpPr/>
          <p:nvPr/>
        </p:nvSpPr>
        <p:spPr>
          <a:xfrm rot="2700000">
            <a:off x="9735813" y="3806497"/>
            <a:ext cx="2857520" cy="2857520"/>
          </a:xfrm>
          <a:prstGeom prst="pi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00496" y="214290"/>
            <a:ext cx="4786346" cy="642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860" y="908719"/>
            <a:ext cx="368008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 m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MethodCall();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3113" y="5013176"/>
            <a:ext cx="1401056" cy="4676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52973" y="2348880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4" idx="2"/>
            <a:endCxn id="12" idx="0"/>
          </p:cNvCxnSpPr>
          <p:nvPr/>
        </p:nvCxnSpPr>
        <p:spPr>
          <a:xfrm>
            <a:off x="4556503" y="2780928"/>
            <a:ext cx="437138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993812" y="4814959"/>
            <a:ext cx="328600" cy="3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953005" y="2236304"/>
            <a:ext cx="328600" cy="3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10657" y="337932"/>
            <a:ext cx="478634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860" y="908719"/>
            <a:ext cx="368008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 m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MethodCall();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3113" y="5013176"/>
            <a:ext cx="1401056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=0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/>
              <a:t> </a:t>
            </a:r>
            <a:r>
              <a:rPr lang="en-US" altLang="ko-KR" dirty="0" smtClean="0"/>
              <a:t>= null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9996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4" idx="2"/>
            <a:endCxn id="12" idx="0"/>
          </p:cNvCxnSpPr>
          <p:nvPr/>
        </p:nvCxnSpPr>
        <p:spPr>
          <a:xfrm>
            <a:off x="4603499" y="3192590"/>
            <a:ext cx="390142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941636" y="2400502"/>
            <a:ext cx="1332148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50677" y="245234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79442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436096" y="2400502"/>
            <a:ext cx="1332148" cy="1604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79192" y="24523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306597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948264" y="2400501"/>
            <a:ext cx="1332148" cy="1702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82544" y="24523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b()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032058" y="5102982"/>
            <a:ext cx="14010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 = 99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070770" y="3192590"/>
            <a:ext cx="390142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7" idx="0"/>
          </p:cNvCxnSpPr>
          <p:nvPr/>
        </p:nvCxnSpPr>
        <p:spPr>
          <a:xfrm flipH="1">
            <a:off x="6732586" y="3282396"/>
            <a:ext cx="1008269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2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10657" y="337932"/>
            <a:ext cx="478634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860" y="908719"/>
            <a:ext cx="368008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 m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MethodCall();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3113" y="5013176"/>
            <a:ext cx="1401056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id:540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=0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/>
              <a:t> </a:t>
            </a:r>
            <a:r>
              <a:rPr lang="en-US" altLang="ko-KR" dirty="0" smtClean="0"/>
              <a:t>= null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9996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4" idx="2"/>
            <a:endCxn id="12" idx="0"/>
          </p:cNvCxnSpPr>
          <p:nvPr/>
        </p:nvCxnSpPr>
        <p:spPr>
          <a:xfrm>
            <a:off x="4603499" y="3192590"/>
            <a:ext cx="390142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941636" y="2400502"/>
            <a:ext cx="1332148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50677" y="245234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79442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436096" y="2400502"/>
            <a:ext cx="1332148" cy="1604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79192" y="24523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306597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948264" y="2400501"/>
            <a:ext cx="1332148" cy="1702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82544" y="24523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b()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905541" y="5013176"/>
            <a:ext cx="14010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id:541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 = 198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070770" y="3192590"/>
            <a:ext cx="390142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7" idx="0"/>
          </p:cNvCxnSpPr>
          <p:nvPr/>
        </p:nvCxnSpPr>
        <p:spPr>
          <a:xfrm flipH="1">
            <a:off x="6606069" y="3192590"/>
            <a:ext cx="1008269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3568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83568" y="50851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771800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3568" y="4581128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3568" y="4079367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id:540, a()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3568" y="3575311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id:541, b()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39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10657" y="337932"/>
            <a:ext cx="478634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860" y="908719"/>
            <a:ext cx="368008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 m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MethodCall();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01093" y="4843011"/>
            <a:ext cx="1401056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id:540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=0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/>
              <a:t> </a:t>
            </a:r>
            <a:r>
              <a:rPr lang="en-US" altLang="ko-KR" dirty="0" smtClean="0"/>
              <a:t>= null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9996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4" idx="2"/>
            <a:endCxn id="12" idx="0"/>
          </p:cNvCxnSpPr>
          <p:nvPr/>
        </p:nvCxnSpPr>
        <p:spPr>
          <a:xfrm>
            <a:off x="4603499" y="3192590"/>
            <a:ext cx="198122" cy="1650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941636" y="2400502"/>
            <a:ext cx="1332148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50677" y="245234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ain()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794429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436096" y="2400502"/>
            <a:ext cx="1332148" cy="1604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79192" y="245234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306597" y="2760542"/>
            <a:ext cx="6070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948264" y="2400501"/>
            <a:ext cx="1332148" cy="1702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82544" y="24523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b()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633909" y="4852866"/>
            <a:ext cx="14010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id:541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 = 198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070770" y="3192590"/>
            <a:ext cx="390142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7" idx="0"/>
          </p:cNvCxnSpPr>
          <p:nvPr/>
        </p:nvCxnSpPr>
        <p:spPr>
          <a:xfrm flipH="1">
            <a:off x="6334437" y="3032280"/>
            <a:ext cx="1008269" cy="1820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3568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83568" y="50851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771800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3568" y="4581128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3568" y="4079367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id:540, a()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83568" y="3575311"/>
            <a:ext cx="2088232" cy="50405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id:541, b()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209070" y="5085184"/>
            <a:ext cx="14010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id:542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 = 198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743732" y="5301208"/>
            <a:ext cx="14010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id:543</a:t>
            </a:r>
          </a:p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MethodCall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num</a:t>
            </a:r>
            <a:r>
              <a:rPr lang="en-US" altLang="ko-KR" dirty="0" smtClean="0"/>
              <a:t> = 198</a:t>
            </a:r>
          </a:p>
          <a:p>
            <a:pPr algn="ctr"/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82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10657" y="337932"/>
            <a:ext cx="478634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000496" y="1857364"/>
            <a:ext cx="47863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71934" y="4286256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1934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934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4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860" y="908719"/>
            <a:ext cx="368008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 m =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MethodCall();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83568" y="508518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771800" y="2298134"/>
            <a:ext cx="0" cy="278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5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0538" y="214290"/>
            <a:ext cx="3906304" cy="6429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932040" y="1857364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8053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321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3218" y="19288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321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214290"/>
            <a:ext cx="21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Memory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214397" y="5013176"/>
            <a:ext cx="1401056" cy="4676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new</a:t>
            </a:r>
          </a:p>
          <a:p>
            <a:pPr algn="ctr"/>
            <a:r>
              <a:rPr lang="en-US" altLang="ko-KR" sz="1200" dirty="0" smtClean="0"/>
              <a:t>NewFishBreadv2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160822" y="2424083"/>
            <a:ext cx="125513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fishBread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4" idx="2"/>
            <a:endCxn id="34" idx="0"/>
          </p:cNvCxnSpPr>
          <p:nvPr/>
        </p:nvCxnSpPr>
        <p:spPr>
          <a:xfrm>
            <a:off x="5788388" y="2856131"/>
            <a:ext cx="641117" cy="1501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476" y="1366103"/>
            <a:ext cx="4687502" cy="21159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NewFishBreadV2 fishBread =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NewFishBreadV2(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6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.println(fishBread.evaluate());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fishBread =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NewFishBreadV2(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5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.println(fishBread.evaluate());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endParaRPr kumimoji="1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NewFishBreadV2 fishBread2 = </a:t>
            </a:r>
            <a:r>
              <a:rPr kumimoji="1" lang="en-US" altLang="ko-KR" sz="1100" dirty="0" err="1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fishBread</a:t>
            </a:r>
            <a:r>
              <a:rPr kumimoji="1" lang="en-US" altLang="ko-KR" sz="110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fishBread =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NewFishBreadV2(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.println(fishBread.evaluate());</a:t>
            </a:r>
            <a:endParaRPr kumimoji="1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100" dirty="0">
              <a:solidFill>
                <a:srgbClr val="000000"/>
              </a:solidFill>
              <a:latin typeface="Source Code Pro" pitchFamily="49" charset="0"/>
              <a:ea typeface="굴림" pitchFamily="50" charset="-127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050" b="1" i="1" dirty="0" smtClean="0">
                <a:solidFill>
                  <a:srgbClr val="660E7A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.println(fishBread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1050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.evaluate());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33690" y="5013176"/>
            <a:ext cx="1401056" cy="467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new</a:t>
            </a:r>
          </a:p>
          <a:p>
            <a:pPr algn="ctr"/>
            <a:r>
              <a:rPr lang="en-US" altLang="ko-KR" sz="1200" dirty="0" smtClean="0"/>
              <a:t>NewFishBreadv2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661486" y="2424083"/>
            <a:ext cx="16549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fishBread2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7" idx="2"/>
            <a:endCxn id="21" idx="0"/>
          </p:cNvCxnSpPr>
          <p:nvPr/>
        </p:nvCxnSpPr>
        <p:spPr>
          <a:xfrm>
            <a:off x="7488951" y="2856131"/>
            <a:ext cx="45267" cy="2157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728977" y="4357694"/>
            <a:ext cx="1401056" cy="4676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new</a:t>
            </a:r>
          </a:p>
          <a:p>
            <a:pPr algn="ctr"/>
            <a:r>
              <a:rPr lang="en-US" altLang="ko-KR" sz="1200" dirty="0" smtClean="0"/>
              <a:t>NewFishBreadv2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197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1374</Words>
  <Application>Microsoft Office PowerPoint</Application>
  <PresentationFormat>화면 슬라이드 쇼(4:3)</PresentationFormat>
  <Paragraphs>405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FullName</dc:creator>
  <cp:lastModifiedBy>FullName</cp:lastModifiedBy>
  <cp:revision>35</cp:revision>
  <dcterms:created xsi:type="dcterms:W3CDTF">2018-01-06T05:58:14Z</dcterms:created>
  <dcterms:modified xsi:type="dcterms:W3CDTF">2018-01-21T08:55:27Z</dcterms:modified>
</cp:coreProperties>
</file>