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83" r:id="rId17"/>
    <p:sldId id="282" r:id="rId18"/>
    <p:sldId id="271" r:id="rId19"/>
    <p:sldId id="272" r:id="rId20"/>
    <p:sldId id="284" r:id="rId21"/>
    <p:sldId id="286" r:id="rId22"/>
    <p:sldId id="285" r:id="rId23"/>
    <p:sldId id="273" r:id="rId24"/>
    <p:sldId id="275" r:id="rId25"/>
    <p:sldId id="274" r:id="rId26"/>
    <p:sldId id="276" r:id="rId27"/>
    <p:sldId id="277" r:id="rId28"/>
    <p:sldId id="278" r:id="rId29"/>
    <p:sldId id="279" r:id="rId30"/>
    <p:sldId id="280" r:id="rId31"/>
    <p:sldId id="287" r:id="rId32"/>
    <p:sldId id="288" r:id="rId33"/>
    <p:sldId id="281" r:id="rId34"/>
    <p:sldId id="289" r:id="rId35"/>
    <p:sldId id="290" r:id="rId36"/>
    <p:sldId id="291" r:id="rId37"/>
    <p:sldId id="292" r:id="rId38"/>
    <p:sldId id="294" r:id="rId39"/>
    <p:sldId id="295" r:id="rId40"/>
    <p:sldId id="29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79405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879405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879405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1413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1413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51413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75632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3968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15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1484784"/>
            <a:ext cx="519052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add(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return </a:t>
            </a:r>
            <a:r>
              <a:rPr lang="en-US" altLang="ko-KR" sz="1200" dirty="0"/>
              <a:t>a + b;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operator(</a:t>
            </a:r>
            <a:r>
              <a:rPr lang="en-US" altLang="ko-KR" sz="1200" b="1" dirty="0">
                <a:solidFill>
                  <a:srgbClr val="000080"/>
                </a:solidFill>
              </a:rPr>
              <a:t>char </a:t>
            </a:r>
            <a:r>
              <a:rPr lang="en-US" altLang="ko-KR" sz="1200" dirty="0"/>
              <a:t>operation,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a,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b){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000080"/>
                </a:solidFill>
              </a:rPr>
              <a:t>if</a:t>
            </a:r>
            <a:r>
              <a:rPr lang="en-US" altLang="ko-KR" sz="1200" dirty="0"/>
              <a:t>(operation == 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){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b="1" dirty="0" err="1">
                <a:solidFill>
                  <a:srgbClr val="000080"/>
                </a:solidFill>
              </a:rPr>
              <a:t>int</a:t>
            </a:r>
            <a:r>
              <a:rPr lang="en-US" altLang="ko-KR" sz="1200" b="1" dirty="0">
                <a:solidFill>
                  <a:srgbClr val="000080"/>
                </a:solidFill>
              </a:rPr>
              <a:t> </a:t>
            </a:r>
            <a:r>
              <a:rPr lang="en-US" altLang="ko-KR" sz="1200" dirty="0"/>
              <a:t>result = </a:t>
            </a:r>
            <a:r>
              <a:rPr lang="en-US" altLang="ko-KR" sz="1200" i="1" dirty="0"/>
              <a:t>add</a:t>
            </a:r>
            <a:r>
              <a:rPr lang="en-US" altLang="ko-KR" sz="1200" dirty="0"/>
              <a:t>(a, b);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"result = " </a:t>
            </a:r>
            <a:r>
              <a:rPr lang="en-US" altLang="ko-KR" sz="1200" dirty="0"/>
              <a:t>+ result);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r>
              <a:rPr lang="en-US" altLang="ko-KR" sz="1200" b="1" dirty="0">
                <a:solidFill>
                  <a:srgbClr val="000080"/>
                </a:solidFill>
              </a:rPr>
              <a:t>else</a:t>
            </a:r>
            <a:r>
              <a:rPr lang="en-US" altLang="ko-KR" sz="1200" dirty="0"/>
              <a:t>{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이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현재</a:t>
            </a:r>
            <a:r>
              <a:rPr lang="ko-KR" altLang="en-US" sz="1200" b="1" dirty="0">
                <a:solidFill>
                  <a:srgbClr val="008000"/>
                </a:solidFill>
              </a:rPr>
              <a:t> </a:t>
            </a:r>
            <a:r>
              <a:rPr lang="en-US" altLang="ko-KR" sz="1200" b="1" dirty="0">
                <a:solidFill>
                  <a:srgbClr val="008000"/>
                </a:solidFill>
              </a:rPr>
              <a:t>'+'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연산자만 지원합니다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}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오늘 날씨가 참 변덕스럽군요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/>
              <a:t>operator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'+'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3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0000FF"/>
                </a:solidFill>
              </a:rPr>
              <a:t>4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552220" y="3618944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operator()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52220" y="296896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09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 – Over Flow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264188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264188" y="5364088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496436" y="1763688"/>
            <a:ext cx="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31640" y="1861837"/>
            <a:ext cx="3175549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callA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"A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callB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callB</a:t>
            </a:r>
            <a:r>
              <a:rPr lang="en-US" altLang="ko-KR" sz="1200" dirty="0"/>
              <a:t>(){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"B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메소드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호출 중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callA</a:t>
            </a:r>
            <a:r>
              <a:rPr lang="en-US" altLang="ko-KR" sz="1200" dirty="0"/>
              <a:t>();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>
              <a:solidFill>
                <a:srgbClr val="000080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000080"/>
                </a:solidFill>
              </a:rPr>
              <a:t>public </a:t>
            </a: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 smtClean="0"/>
              <a:t>callA</a:t>
            </a:r>
            <a:r>
              <a:rPr lang="en-US" altLang="ko-KR" sz="1200" i="1" dirty="0" smtClean="0"/>
              <a:t>();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4820612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0192" y="383809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00192" y="431588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300192" y="332499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300192" y="284720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00192" y="2369418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00192" y="1891630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00192" y="1421234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300192" y="943446"/>
            <a:ext cx="2160240" cy="47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callB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0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6230592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34203" y="3545665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add()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60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056259" y="3471786"/>
            <a:ext cx="932102" cy="994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02964" y="3545665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err="1" smtClean="0"/>
              <a:t>int</a:t>
            </a:r>
            <a:r>
              <a:rPr lang="en-US" altLang="ko-KR" dirty="0" smtClean="0"/>
              <a:t> a</a:t>
            </a:r>
          </a:p>
          <a:p>
            <a:pPr algn="ctr"/>
            <a:r>
              <a:rPr lang="en-US" altLang="ko-KR" dirty="0" smtClean="0"/>
              <a:t>add()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37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67544" y="2259118"/>
            <a:ext cx="3744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add(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a, </a:t>
            </a:r>
            <a:r>
              <a:rPr lang="en-US" altLang="ko-KR" b="1" dirty="0" err="1">
                <a:solidFill>
                  <a:srgbClr val="000080"/>
                </a:solidFill>
              </a:rPr>
              <a:t>int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b){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a + b;</a:t>
            </a:r>
            <a:br>
              <a:rPr lang="en-US" altLang="ko-KR" dirty="0"/>
            </a:br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main(){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add(3,4);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14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	Person </a:t>
            </a:r>
            <a:r>
              <a:rPr lang="en-US" altLang="ko-KR" dirty="0"/>
              <a:t>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9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28392" y="3497786"/>
            <a:ext cx="110071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0" name="직선 화살표 연결선 19"/>
          <p:cNvCxnSpPr>
            <a:stCxn id="18" idx="2"/>
            <a:endCxn id="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41356" y="3082523"/>
            <a:ext cx="1371004" cy="14531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a= 99;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318560" y="3128454"/>
            <a:ext cx="161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Person.sleep</a:t>
            </a:r>
            <a:r>
              <a:rPr lang="en-US" altLang="ko-K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95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PersonGenerator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person1.sleep();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15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48064" y="5373216"/>
            <a:ext cx="1008112" cy="7200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63071" cy="83751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340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13375"/>
              </p:ext>
            </p:extLst>
          </p:nvPr>
        </p:nvGraphicFramePr>
        <p:xfrm>
          <a:off x="5056259" y="3501008"/>
          <a:ext cx="114985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858"/>
              </a:tblGrid>
              <a:tr h="29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result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7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 smtClean="0"/>
              <a:t>        person2 </a:t>
            </a:r>
            <a:r>
              <a:rPr lang="en-US" altLang="ko-KR" dirty="0"/>
              <a:t>= person1;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33540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3" idx="0"/>
          </p:cNvCxnSpPr>
          <p:nvPr/>
        </p:nvCxnSpPr>
        <p:spPr>
          <a:xfrm flipH="1">
            <a:off x="5924450" y="4535701"/>
            <a:ext cx="86813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2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 smtClean="0"/>
              <a:t>        person2 </a:t>
            </a:r>
            <a:r>
              <a:rPr lang="en-US" altLang="ko-KR" dirty="0"/>
              <a:t>= person1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 smtClean="0"/>
              <a:t>        person1 </a:t>
            </a:r>
            <a:r>
              <a:rPr lang="en-US" altLang="ko-KR" dirty="0"/>
              <a:t>= </a:t>
            </a:r>
            <a:r>
              <a:rPr lang="en-US" altLang="ko-KR" b="1" dirty="0"/>
              <a:t>null</a:t>
            </a:r>
            <a:r>
              <a:rPr lang="en-US" altLang="ko-KR" dirty="0"/>
              <a:t>;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3" idx="0"/>
          </p:cNvCxnSpPr>
          <p:nvPr/>
        </p:nvCxnSpPr>
        <p:spPr>
          <a:xfrm flipH="1">
            <a:off x="5924450" y="4535701"/>
            <a:ext cx="86813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9940" y="2471095"/>
            <a:ext cx="76503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4" idx="2"/>
            <a:endCxn id="20" idx="2"/>
          </p:cNvCxnSpPr>
          <p:nvPr/>
        </p:nvCxnSpPr>
        <p:spPr>
          <a:xfrm flipV="1">
            <a:off x="5589049" y="2840427"/>
            <a:ext cx="1933411" cy="169527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4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5616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person1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72644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= 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335401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>
            <a:stCxn id="28" idx="2"/>
            <a:endCxn id="27" idx="0"/>
          </p:cNvCxnSpPr>
          <p:nvPr/>
        </p:nvCxnSpPr>
        <p:spPr>
          <a:xfrm>
            <a:off x="6792581" y="4535701"/>
            <a:ext cx="1271416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12191" y="5187830"/>
            <a:ext cx="1903612" cy="9774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627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892906" y="3497786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214" y="35003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932040" y="5187830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48989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>
            <a:stCxn id="24" idx="2"/>
            <a:endCxn id="23" idx="0"/>
          </p:cNvCxnSpPr>
          <p:nvPr/>
        </p:nvCxnSpPr>
        <p:spPr>
          <a:xfrm>
            <a:off x="5589049" y="4535701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2521" y="3959637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1570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1" y="2249489"/>
            <a:ext cx="5806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 smtClean="0"/>
              <a:t>        </a:t>
            </a:r>
            <a:r>
              <a:rPr lang="en-US" altLang="ko-KR" dirty="0"/>
              <a:t>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466550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19" idx="1"/>
          </p:cNvCxnSpPr>
          <p:nvPr/>
        </p:nvCxnSpPr>
        <p:spPr>
          <a:xfrm flipV="1">
            <a:off x="7006610" y="2534753"/>
            <a:ext cx="703556" cy="223336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25601" y="2749379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305563"/>
            <a:ext cx="326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연결이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되어 있으므로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프로그램이 강제 종료된다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21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0"/>
            <a:endCxn id="42" idx="2"/>
          </p:cNvCxnSpPr>
          <p:nvPr/>
        </p:nvCxnSpPr>
        <p:spPr>
          <a:xfrm flipV="1">
            <a:off x="7876875" y="2719419"/>
            <a:ext cx="243387" cy="147263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4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1682" y="2249489"/>
            <a:ext cx="48183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smtClean="0"/>
              <a:t>person2 = null;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207087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>
            <a:stCxn id="40" idx="2"/>
            <a:endCxn id="37" idx="0"/>
          </p:cNvCxnSpPr>
          <p:nvPr/>
        </p:nvCxnSpPr>
        <p:spPr>
          <a:xfrm flipH="1">
            <a:off x="6588224" y="4768115"/>
            <a:ext cx="1288651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30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person1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null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00"/>
                </a:solidFill>
              </a:rPr>
              <a:t>"person2.name = " </a:t>
            </a:r>
            <a:r>
              <a:rPr lang="en-US" altLang="ko-KR" dirty="0"/>
              <a:t>+ person2.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728192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0"/>
            <a:endCxn id="19" idx="2"/>
          </p:cNvCxnSpPr>
          <p:nvPr/>
        </p:nvCxnSpPr>
        <p:spPr>
          <a:xfrm flipV="1">
            <a:off x="6381137" y="2719419"/>
            <a:ext cx="1739125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endCxn id="19" idx="2"/>
          </p:cNvCxnSpPr>
          <p:nvPr/>
        </p:nvCxnSpPr>
        <p:spPr>
          <a:xfrm flipV="1">
            <a:off x="7827504" y="2719419"/>
            <a:ext cx="292758" cy="1489942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3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</a:t>
            </a:r>
            <a:r>
              <a:rPr lang="en-US" altLang="ko-KR" dirty="0" smtClean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7876875" y="4768115"/>
            <a:ext cx="97008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7119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235801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43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2825564"/>
            <a:ext cx="4464496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static 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add(){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int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 =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99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-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92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2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return </a:t>
            </a: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result;</a:t>
            </a:r>
            <a:b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37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4" y="3747510"/>
            <a:ext cx="2847445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태형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persion1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336815" y="419205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persion2</a:t>
            </a:r>
            <a:endParaRPr lang="ko-KR" altLang="en-US" sz="1600" dirty="0"/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>
          <a:xfrm flipH="1">
            <a:off x="6462210" y="4768115"/>
            <a:ext cx="1414665" cy="66943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4259377" y="4903188"/>
            <a:ext cx="1491357" cy="1491357"/>
            <a:chOff x="1614522" y="2680977"/>
            <a:chExt cx="914400" cy="914400"/>
          </a:xfrm>
        </p:grpSpPr>
        <p:sp>
          <p:nvSpPr>
            <p:cNvPr id="8" name="원형 7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382180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8755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PersonGenerator3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person.test</a:t>
            </a:r>
            <a:r>
              <a:rPr lang="en-US" altLang="ko-KR" dirty="0"/>
              <a:t>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5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209194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23412" y="375004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test()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738099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sp>
        <p:nvSpPr>
          <p:cNvPr id="41" name="직사각형 40"/>
          <p:cNvSpPr/>
          <p:nvPr/>
        </p:nvSpPr>
        <p:spPr>
          <a:xfrm>
            <a:off x="725532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7880518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27684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27684" y="6580833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59932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3688" y="5867073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63688" y="5186601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test()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3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PersonGenerator3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GarbageCollector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가비지컬렉터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b="1" dirty="0"/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person.test</a:t>
            </a:r>
            <a:r>
              <a:rPr lang="en-US" altLang="ko-KR" dirty="0"/>
              <a:t>();</a:t>
            </a:r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684995" y="3747510"/>
            <a:ext cx="1423722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2412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persion</a:t>
            </a:r>
            <a:endParaRPr lang="ko-KR" altLang="en-US" sz="1600" dirty="0"/>
          </a:p>
        </p:txBody>
      </p:sp>
      <p:cxnSp>
        <p:nvCxnSpPr>
          <p:cNvPr id="39" name="직선 화살표 연결선 38"/>
          <p:cNvCxnSpPr>
            <a:stCxn id="38" idx="2"/>
            <a:endCxn id="37" idx="0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27684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27684" y="6580833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959932" y="3916537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63688" y="5867073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7876875" y="5320854"/>
            <a:ext cx="1491357" cy="1491357"/>
            <a:chOff x="1614522" y="2680977"/>
            <a:chExt cx="914400" cy="914400"/>
          </a:xfrm>
        </p:grpSpPr>
        <p:sp>
          <p:nvSpPr>
            <p:cNvPr id="49" name="원형 48"/>
            <p:cNvSpPr/>
            <p:nvPr/>
          </p:nvSpPr>
          <p:spPr>
            <a:xfrm rot="2700000">
              <a:off x="1614522" y="2680977"/>
              <a:ext cx="914400" cy="914400"/>
            </a:xfrm>
            <a:prstGeom prst="pi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974562" y="2837812"/>
              <a:ext cx="97160" cy="9716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4535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HeapMemonryStudy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 err="1"/>
              <a:t>HeapMemoryStudy</a:t>
            </a:r>
            <a:r>
              <a:rPr lang="en-US" altLang="ko-KR" dirty="0"/>
              <a:t>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>        Person person1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        person1.</a:t>
            </a:r>
            <a:r>
              <a:rPr lang="en-US" altLang="ko-KR" b="1" dirty="0">
                <a:solidFill>
                  <a:srgbClr val="660E7A"/>
                </a:solidFill>
              </a:rPr>
              <a:t>name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태형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 person2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person2 = person1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60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b="1" dirty="0" err="1"/>
              <a:t>PersonManager</a:t>
            </a:r>
            <a:r>
              <a:rPr lang="en-US" altLang="ko-KR" b="1" dirty="0"/>
              <a:t> </a:t>
            </a:r>
            <a:r>
              <a:rPr lang="en-US" altLang="ko-KR" b="1" dirty="0" err="1"/>
              <a:t>personManager</a:t>
            </a:r>
            <a:r>
              <a:rPr lang="en-US" altLang="ko-KR" b="1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b="1" dirty="0" err="1"/>
              <a:t>PersonManager</a:t>
            </a:r>
            <a:r>
              <a:rPr lang="en-US" altLang="ko-KR" b="1" dirty="0"/>
              <a:t>();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703430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8990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b="1" dirty="0" err="1" smtClean="0"/>
              <a:t>personManager.initialize</a:t>
            </a:r>
            <a:r>
              <a:rPr lang="en-US" altLang="ko-KR" b="1" dirty="0" smtClean="0"/>
              <a:t>();</a:t>
            </a:r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137168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7158670" y="3435614"/>
            <a:ext cx="1371688" cy="1425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259262" y="3435614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initialize()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6238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personManager.initialize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lvl="2"/>
            <a:r>
              <a:rPr lang="en-US" altLang="ko-KR" b="1" dirty="0"/>
              <a:t>Person </a:t>
            </a:r>
            <a:r>
              <a:rPr lang="en-US" altLang="ko-KR" b="1" dirty="0" err="1"/>
              <a:t>person</a:t>
            </a:r>
            <a:r>
              <a:rPr lang="en-US" altLang="ko-KR" b="1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b="1" dirty="0"/>
              <a:t>Person();</a:t>
            </a:r>
            <a:br>
              <a:rPr lang="en-US" altLang="ko-KR" b="1" dirty="0"/>
            </a:br>
            <a:r>
              <a:rPr lang="en-US" altLang="ko-KR" b="1" dirty="0"/>
              <a:t>person.</a:t>
            </a:r>
            <a:r>
              <a:rPr lang="en-US" altLang="ko-KR" b="1" dirty="0">
                <a:solidFill>
                  <a:srgbClr val="660E7A"/>
                </a:solidFill>
              </a:rPr>
              <a:t>name</a:t>
            </a:r>
            <a:r>
              <a:rPr lang="en-US" altLang="ko-KR" b="1" dirty="0"/>
              <a:t>=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동희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en-US" altLang="ko-KR" b="1" dirty="0"/>
              <a:t>;</a:t>
            </a:r>
            <a:br>
              <a:rPr lang="en-US" altLang="ko-KR" b="1" dirty="0"/>
            </a:br>
            <a:r>
              <a:rPr lang="en-US" altLang="ko-KR" b="1" dirty="0" err="1"/>
              <a:t>person.</a:t>
            </a:r>
            <a:r>
              <a:rPr lang="en-US" altLang="ko-KR" b="1" dirty="0" err="1">
                <a:solidFill>
                  <a:srgbClr val="660E7A"/>
                </a:solidFill>
              </a:rPr>
              <a:t>age</a:t>
            </a:r>
            <a:r>
              <a:rPr lang="en-US" altLang="ko-KR" b="1" dirty="0">
                <a:solidFill>
                  <a:srgbClr val="660E7A"/>
                </a:solidFill>
              </a:rPr>
              <a:t> </a:t>
            </a:r>
            <a:r>
              <a:rPr lang="en-US" altLang="ko-KR" b="1" dirty="0"/>
              <a:t>= </a:t>
            </a:r>
            <a:r>
              <a:rPr lang="en-US" altLang="ko-KR" b="1" dirty="0">
                <a:solidFill>
                  <a:srgbClr val="0000FF"/>
                </a:solidFill>
              </a:rPr>
              <a:t>99</a:t>
            </a:r>
            <a:r>
              <a:rPr lang="en-US" altLang="ko-KR" b="1" dirty="0"/>
              <a:t>;</a:t>
            </a:r>
            <a:endParaRPr lang="en-US" altLang="ko-KR" b="1" dirty="0" smtClean="0"/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4" y="3747510"/>
            <a:ext cx="2703429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841077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381137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22090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06855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7710166" y="4785425"/>
            <a:ext cx="248819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35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personManager.initialize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person.</a:t>
            </a:r>
            <a:r>
              <a:rPr lang="en-US" altLang="ko-KR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ko-KR" altLang="en-US" dirty="0">
                <a:solidFill>
                  <a:srgbClr val="008000"/>
                </a:solidFill>
                <a:latin typeface="굴림체"/>
              </a:rPr>
              <a:t>동희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person.</a:t>
            </a:r>
            <a:r>
              <a:rPr lang="en-US" altLang="ko-KR" dirty="0" err="1">
                <a:solidFill>
                  <a:srgbClr val="660E7A"/>
                </a:solidFill>
              </a:rPr>
              <a:t>age</a:t>
            </a:r>
            <a:r>
              <a:rPr lang="en-US" altLang="ko-KR" dirty="0">
                <a:solidFill>
                  <a:srgbClr val="660E7A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99</a:t>
            </a:r>
            <a:r>
              <a:rPr lang="en-US" altLang="ko-KR" dirty="0" smtClean="0"/>
              <a:t>;</a:t>
            </a:r>
          </a:p>
          <a:p>
            <a:pPr lvl="2"/>
            <a:endParaRPr lang="en-US" altLang="ko-KR" b="1" dirty="0"/>
          </a:p>
          <a:p>
            <a:pPr lvl="2"/>
            <a:r>
              <a:rPr lang="en-US" altLang="ko-KR" b="1" dirty="0" err="1"/>
              <a:t>personManager.addPerson</a:t>
            </a:r>
            <a:r>
              <a:rPr lang="en-US" altLang="ko-KR" b="1" dirty="0"/>
              <a:t>(person);</a:t>
            </a:r>
            <a:endParaRPr lang="en-US" altLang="ko-KR" b="1" dirty="0" smtClean="0"/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05535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0188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241945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persons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22090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21197" y="4209361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stCxn id="25" idx="2"/>
            <a:endCxn id="24" idx="0"/>
          </p:cNvCxnSpPr>
          <p:nvPr/>
        </p:nvCxnSpPr>
        <p:spPr>
          <a:xfrm>
            <a:off x="7304207" y="4785425"/>
            <a:ext cx="654778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876875" y="3435614"/>
            <a:ext cx="1371688" cy="1425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850607" y="3435614"/>
            <a:ext cx="142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addPerson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7982444" y="3860102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36" name="직선 화살표 연결선 35"/>
          <p:cNvCxnSpPr>
            <a:stCxn id="35" idx="2"/>
            <a:endCxn id="24" idx="0"/>
          </p:cNvCxnSpPr>
          <p:nvPr/>
        </p:nvCxnSpPr>
        <p:spPr>
          <a:xfrm flipH="1">
            <a:off x="7958985" y="4436166"/>
            <a:ext cx="406469" cy="10013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47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void </a:t>
            </a:r>
            <a:r>
              <a:rPr lang="en-US" altLang="ko-KR" dirty="0" err="1"/>
              <a:t>addPerson</a:t>
            </a:r>
            <a:r>
              <a:rPr lang="en-US" altLang="ko-KR" dirty="0"/>
              <a:t>(Person person){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persons</a:t>
            </a:r>
            <a:r>
              <a:rPr lang="en-US" altLang="ko-KR" b="1" dirty="0"/>
              <a:t>[</a:t>
            </a:r>
            <a:r>
              <a:rPr lang="en-US" altLang="ko-KR" b="1" dirty="0">
                <a:solidFill>
                  <a:srgbClr val="660E7A"/>
                </a:solidFill>
              </a:rPr>
              <a:t>index</a:t>
            </a:r>
            <a:r>
              <a:rPr lang="en-US" altLang="ko-KR" b="1" dirty="0"/>
              <a:t>++] = person;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660E7A"/>
                </a:solidFill>
              </a:rPr>
              <a:t>index </a:t>
            </a:r>
            <a:r>
              <a:rPr lang="en-US" altLang="ko-KR" dirty="0"/>
              <a:t>+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번째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person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이 등록되었습니다</a:t>
            </a:r>
            <a:r>
              <a:rPr lang="en-US" altLang="ko-KR" b="1" dirty="0">
                <a:solidFill>
                  <a:srgbClr val="008000"/>
                </a:solidFill>
              </a:rPr>
              <a:t>."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48347" y="5418851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28604" y="3646027"/>
            <a:ext cx="1371688" cy="11455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802336" y="3646026"/>
            <a:ext cx="142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addPerson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5934173" y="4070514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>
            <a:stCxn id="34" idx="2"/>
            <a:endCxn id="24" idx="0"/>
          </p:cNvCxnSpPr>
          <p:nvPr/>
        </p:nvCxnSpPr>
        <p:spPr>
          <a:xfrm>
            <a:off x="6317183" y="4646578"/>
            <a:ext cx="269246" cy="77227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82180" y="4941148"/>
            <a:ext cx="2950460" cy="2016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37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4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689377" y="7038684"/>
            <a:ext cx="10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persons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9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88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76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24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55583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41267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98955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89203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5749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82180" y="6193659"/>
            <a:ext cx="630225" cy="47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1"/>
          </p:cNvCxnSpPr>
          <p:nvPr/>
        </p:nvCxnSpPr>
        <p:spPr>
          <a:xfrm flipH="1" flipV="1">
            <a:off x="7125380" y="6309320"/>
            <a:ext cx="256800" cy="1213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4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void </a:t>
            </a:r>
            <a:r>
              <a:rPr lang="en-US" altLang="ko-KR" dirty="0" err="1"/>
              <a:t>addPerson</a:t>
            </a:r>
            <a:r>
              <a:rPr lang="en-US" altLang="ko-KR" dirty="0"/>
              <a:t>(Person person){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660E7A"/>
                </a:solidFill>
              </a:rPr>
              <a:t>persons</a:t>
            </a:r>
            <a:r>
              <a:rPr lang="en-US" altLang="ko-KR" b="1" dirty="0"/>
              <a:t>[</a:t>
            </a:r>
            <a:r>
              <a:rPr lang="en-US" altLang="ko-KR" b="1" dirty="0">
                <a:solidFill>
                  <a:srgbClr val="660E7A"/>
                </a:solidFill>
              </a:rPr>
              <a:t>index</a:t>
            </a:r>
            <a:r>
              <a:rPr lang="en-US" altLang="ko-KR" b="1" dirty="0"/>
              <a:t>++] = person;</a:t>
            </a:r>
            <a:br>
              <a:rPr lang="en-US" altLang="ko-KR" b="1" dirty="0"/>
            </a:br>
            <a:r>
              <a:rPr lang="en-US" altLang="ko-KR" dirty="0"/>
              <a:t>    </a:t>
            </a:r>
            <a:r>
              <a:rPr lang="en-US" altLang="ko-KR" dirty="0" err="1"/>
              <a:t>System.</a:t>
            </a:r>
            <a:r>
              <a:rPr lang="en-US" altLang="ko-KR" b="1" i="1" dirty="0" err="1">
                <a:solidFill>
                  <a:srgbClr val="660E7A"/>
                </a:solidFill>
              </a:rPr>
              <a:t>out</a:t>
            </a:r>
            <a:r>
              <a:rPr lang="en-US" altLang="ko-KR" dirty="0" err="1"/>
              <a:t>.println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660E7A"/>
                </a:solidFill>
              </a:rPr>
              <a:t>index </a:t>
            </a:r>
            <a:r>
              <a:rPr lang="en-US" altLang="ko-KR" dirty="0"/>
              <a:t>+ </a:t>
            </a:r>
            <a:r>
              <a:rPr lang="en-US" altLang="ko-KR" b="1" dirty="0">
                <a:solidFill>
                  <a:srgbClr val="008000"/>
                </a:solidFill>
              </a:rPr>
              <a:t>"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번째</a:t>
            </a:r>
            <a:r>
              <a:rPr lang="ko-KR" altLang="en-US" b="1" dirty="0">
                <a:solidFill>
                  <a:srgbClr val="008000"/>
                </a:solidFill>
              </a:rPr>
              <a:t> </a:t>
            </a:r>
            <a:r>
              <a:rPr lang="en-US" altLang="ko-KR" b="1" dirty="0">
                <a:solidFill>
                  <a:srgbClr val="008000"/>
                </a:solidFill>
              </a:rPr>
              <a:t>person</a:t>
            </a:r>
            <a:r>
              <a:rPr lang="ko-KR" altLang="en-US" b="1" dirty="0">
                <a:solidFill>
                  <a:srgbClr val="008000"/>
                </a:solidFill>
                <a:latin typeface="굴림체"/>
              </a:rPr>
              <a:t>이 등록되었습니다</a:t>
            </a:r>
            <a:r>
              <a:rPr lang="en-US" altLang="ko-KR" b="1" dirty="0">
                <a:solidFill>
                  <a:srgbClr val="008000"/>
                </a:solidFill>
              </a:rPr>
              <a:t>."</a:t>
            </a:r>
            <a:r>
              <a:rPr lang="en-US" altLang="ko-KR" dirty="0"/>
              <a:t>);</a:t>
            </a:r>
            <a:br>
              <a:rPr lang="en-US" altLang="ko-KR" dirty="0"/>
            </a:br>
            <a:r>
              <a:rPr lang="en-US" altLang="ko-KR" dirty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848347" y="5418851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82180" y="4941148"/>
            <a:ext cx="2950460" cy="20162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pic>
        <p:nvPicPr>
          <p:cNvPr id="37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34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689377" y="7038684"/>
            <a:ext cx="104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 w="17780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persons</a:t>
            </a:r>
            <a:endParaRPr lang="ko-KR" altLang="en-US" b="1" dirty="0">
              <a:ln w="17780" cmpd="sng">
                <a:noFill/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39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88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776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24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dministrator\AppData\Local\Microsoft\Windows\Temporary Internet Files\Content.IE5\0LFUVII4\box-308680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12" y="6237312"/>
            <a:ext cx="970486" cy="8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755583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0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41267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98955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489203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157491" y="668467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ko-KR" alt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82180" y="6193659"/>
            <a:ext cx="630225" cy="4739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person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53" idx="1"/>
          </p:cNvCxnSpPr>
          <p:nvPr/>
        </p:nvCxnSpPr>
        <p:spPr>
          <a:xfrm flipH="1" flipV="1">
            <a:off x="7125380" y="6309320"/>
            <a:ext cx="256800" cy="12131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1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구조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860032" y="1628800"/>
            <a:ext cx="3096344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4860032" y="29019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702170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6938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300122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8184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56259" y="2176490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4595" y="1693858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334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 </a:t>
            </a:r>
            <a:r>
              <a:rPr lang="ko-KR" altLang="en-US" dirty="0" smtClean="0"/>
              <a:t>메모리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PersonGenerator4</a:t>
            </a:r>
            <a:br>
              <a:rPr lang="en-US" altLang="ko-KR" dirty="0" smtClean="0"/>
            </a:br>
            <a:r>
              <a:rPr lang="en-US" altLang="ko-KR" dirty="0" err="1" smtClean="0"/>
              <a:t>PersonManager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1818127"/>
            <a:ext cx="539441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80"/>
                </a:solidFill>
              </a:rPr>
              <a:t>public class </a:t>
            </a:r>
            <a:r>
              <a:rPr lang="en-US" altLang="ko-KR" dirty="0"/>
              <a:t>PersonGenerator4 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public static void </a:t>
            </a:r>
            <a:r>
              <a:rPr lang="en-US" altLang="ko-KR" dirty="0"/>
              <a:t>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PersonManager</a:t>
            </a:r>
            <a:r>
              <a:rPr lang="en-US" altLang="ko-KR" dirty="0"/>
              <a:t> </a:t>
            </a:r>
            <a:r>
              <a:rPr lang="en-US" altLang="ko-KR" dirty="0" err="1"/>
              <a:t>personManager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000080"/>
                </a:solidFill>
              </a:rPr>
              <a:t>new </a:t>
            </a:r>
            <a:r>
              <a:rPr lang="en-US" altLang="ko-KR" dirty="0" err="1"/>
              <a:t>PersonManager</a:t>
            </a:r>
            <a:r>
              <a:rPr lang="en-US" altLang="ko-KR" dirty="0" smtClean="0"/>
              <a:t>();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personManager.initialize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Person </a:t>
            </a:r>
            <a:r>
              <a:rPr lang="en-US" altLang="ko-KR" dirty="0" err="1"/>
              <a:t>person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80"/>
                </a:solidFill>
              </a:rPr>
              <a:t>new </a:t>
            </a:r>
            <a:r>
              <a:rPr lang="en-US" altLang="ko-KR" dirty="0"/>
              <a:t>Person();</a:t>
            </a:r>
            <a:br>
              <a:rPr lang="en-US" altLang="ko-KR" dirty="0"/>
            </a:br>
            <a:r>
              <a:rPr lang="en-US" altLang="ko-KR" dirty="0"/>
              <a:t>person.</a:t>
            </a:r>
            <a:r>
              <a:rPr lang="en-US" altLang="ko-KR" dirty="0">
                <a:solidFill>
                  <a:srgbClr val="660E7A"/>
                </a:solidFill>
              </a:rPr>
              <a:t>name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ko-KR" altLang="en-US" dirty="0">
                <a:solidFill>
                  <a:srgbClr val="008000"/>
                </a:solidFill>
                <a:latin typeface="굴림체"/>
              </a:rPr>
              <a:t>동희</a:t>
            </a:r>
            <a:r>
              <a:rPr lang="en-US" altLang="ko-KR" dirty="0">
                <a:solidFill>
                  <a:srgbClr val="008000"/>
                </a:solidFill>
              </a:rPr>
              <a:t>"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 err="1"/>
              <a:t>person.</a:t>
            </a:r>
            <a:r>
              <a:rPr lang="en-US" altLang="ko-KR" dirty="0" err="1">
                <a:solidFill>
                  <a:srgbClr val="660E7A"/>
                </a:solidFill>
              </a:rPr>
              <a:t>age</a:t>
            </a:r>
            <a:r>
              <a:rPr lang="en-US" altLang="ko-KR" dirty="0">
                <a:solidFill>
                  <a:srgbClr val="660E7A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99</a:t>
            </a:r>
            <a:r>
              <a:rPr lang="en-US" altLang="ko-KR" dirty="0" smtClean="0"/>
              <a:t>;</a:t>
            </a:r>
          </a:p>
          <a:p>
            <a:pPr lvl="2"/>
            <a:endParaRPr lang="en-US" altLang="ko-KR" b="1" dirty="0"/>
          </a:p>
          <a:p>
            <a:pPr lvl="2"/>
            <a:r>
              <a:rPr lang="en-US" altLang="ko-KR" dirty="0" err="1"/>
              <a:t>personManager.addPerson</a:t>
            </a:r>
            <a:r>
              <a:rPr lang="en-US" altLang="ko-KR" dirty="0"/>
              <a:t>(person</a:t>
            </a:r>
            <a:r>
              <a:rPr lang="en-US" altLang="ko-KR" dirty="0" smtClean="0"/>
              <a:t>);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b="1" dirty="0" err="1"/>
              <a:t>personManager.printPersons</a:t>
            </a:r>
            <a:r>
              <a:rPr lang="en-US" altLang="ko-KR" b="1" dirty="0"/>
              <a:t>();</a:t>
            </a:r>
            <a:endParaRPr lang="en-US" altLang="ko-KR" b="1" dirty="0" smtClean="0"/>
          </a:p>
          <a:p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652120" y="1878524"/>
            <a:ext cx="396044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652120" y="31516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24128" y="194358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24128" y="3250948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24128" y="506822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8347" y="2426214"/>
            <a:ext cx="164038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정보</a:t>
            </a:r>
            <a:r>
              <a:rPr lang="en-US" altLang="ko-KR" dirty="0" smtClean="0"/>
              <a:t>(code)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56683" y="1943582"/>
            <a:ext cx="16403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main method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10166" y="2350087"/>
            <a:ext cx="82019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null</a:t>
            </a:r>
            <a:endParaRPr lang="ko-KR" altLang="en-US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5652120" y="4951894"/>
            <a:ext cx="30963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684995" y="3747510"/>
            <a:ext cx="2055358" cy="11131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005302" y="37500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main()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01885" y="4209361"/>
            <a:ext cx="10801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/>
              <a:t>personManager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>
            <a:off x="6241945" y="4785425"/>
            <a:ext cx="81073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693378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err="1" smtClean="0"/>
              <a:t>PersionManager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persons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7220903" y="5437554"/>
            <a:ext cx="147616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Person</a:t>
            </a:r>
          </a:p>
          <a:p>
            <a:pPr algn="ctr"/>
            <a:r>
              <a:rPr lang="en-US" altLang="ko-KR" dirty="0" smtClean="0"/>
              <a:t>name=“</a:t>
            </a:r>
            <a:r>
              <a:rPr lang="ko-KR" altLang="en-US" dirty="0" smtClean="0"/>
              <a:t>동희</a:t>
            </a:r>
            <a:r>
              <a:rPr lang="en-US" altLang="ko-KR" dirty="0" smtClean="0"/>
              <a:t>”</a:t>
            </a:r>
          </a:p>
          <a:p>
            <a:pPr algn="ctr"/>
            <a:r>
              <a:rPr lang="en-US" altLang="ko-KR" dirty="0" smtClean="0"/>
              <a:t>age=99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21197" y="4209361"/>
            <a:ext cx="766020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person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stCxn id="25" idx="2"/>
            <a:endCxn id="24" idx="0"/>
          </p:cNvCxnSpPr>
          <p:nvPr/>
        </p:nvCxnSpPr>
        <p:spPr>
          <a:xfrm>
            <a:off x="7304207" y="4785425"/>
            <a:ext cx="654778" cy="652129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876875" y="3435614"/>
            <a:ext cx="1371688" cy="14250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756033" y="3435614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/>
              <a:t>printPersons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91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1556792"/>
            <a:ext cx="6696744" cy="48843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715621" y="2492896"/>
            <a:ext cx="2818268" cy="3600400"/>
            <a:chOff x="3355036" y="1700808"/>
            <a:chExt cx="1584176" cy="2023820"/>
          </a:xfrm>
        </p:grpSpPr>
        <p:sp>
          <p:nvSpPr>
            <p:cNvPr id="4" name="웃는 얼굴 3"/>
            <p:cNvSpPr/>
            <p:nvPr/>
          </p:nvSpPr>
          <p:spPr>
            <a:xfrm>
              <a:off x="3859092" y="1700808"/>
              <a:ext cx="576064" cy="576064"/>
            </a:xfrm>
            <a:prstGeom prst="smileyFac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003108" y="2276872"/>
              <a:ext cx="288032" cy="8640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91140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5036" y="2348880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7100000">
              <a:off x="3657471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5300000">
              <a:off x="3976404" y="3328584"/>
              <a:ext cx="648072" cy="14401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92080" y="1916832"/>
            <a:ext cx="1872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출신지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몸무게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행동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먹다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걷다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뛰다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공부하다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일하다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682555" y="1732166"/>
            <a:ext cx="88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40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후출력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Queue</a:t>
            </a:r>
          </a:p>
          <a:p>
            <a:pPr lvl="1"/>
            <a:r>
              <a:rPr lang="ko-KR" altLang="en-US" dirty="0" err="1" smtClean="0"/>
              <a:t>선입력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선출력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220072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7452320" y="270892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290205" y="6093296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012160" y="5362458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12160" y="4437112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335727" y="3284984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22737" y="2780928"/>
            <a:ext cx="2047356" cy="5040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5199634" y="2685360"/>
            <a:ext cx="2252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6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315488"/>
            <a:ext cx="6109365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class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HelloWorld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public static void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main(String[] args) {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.println(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오늘 날씨가 참 좋지만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공기는 </a:t>
            </a:r>
            <a:r>
              <a:rPr kumimoji="1" lang="ko-KR" altLang="ko-KR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안좋네요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    System.</a:t>
            </a:r>
            <a:r>
              <a:rPr kumimoji="1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out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.print(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"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마스크 끼고 다니세요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."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);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    }</a:t>
            </a:r>
            <a:b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</a:b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itchFamily="49" charset="0"/>
                <a:ea typeface="굴림" pitchFamily="50" charset="-127"/>
                <a:cs typeface="굴림" pitchFamily="50" charset="-127"/>
              </a:rPr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552220" y="3625800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Stack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516216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516216" y="5013176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8748464" y="2348880"/>
            <a:ext cx="0" cy="2664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2267762"/>
            <a:ext cx="5443798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solidFill>
                  <a:srgbClr val="000080"/>
                </a:solidFill>
              </a:rPr>
              <a:t>static void </a:t>
            </a:r>
            <a:r>
              <a:rPr lang="en-US" altLang="ko-KR" sz="1200" dirty="0" err="1"/>
              <a:t>printMessage</a:t>
            </a:r>
            <a:r>
              <a:rPr lang="en-US" altLang="ko-KR" sz="1200" dirty="0"/>
              <a:t>(String message){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dirty="0" err="1"/>
              <a:t>System.</a:t>
            </a:r>
            <a:r>
              <a:rPr lang="en-US" altLang="ko-KR" sz="1200" b="1" i="1" dirty="0" err="1">
                <a:solidFill>
                  <a:srgbClr val="660E7A"/>
                </a:solidFill>
              </a:rPr>
              <a:t>out</a:t>
            </a:r>
            <a:r>
              <a:rPr lang="en-US" altLang="ko-KR" sz="1200" dirty="0" err="1"/>
              <a:t>.println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입력하신 </a:t>
            </a:r>
            <a:r>
              <a:rPr lang="ko-KR" altLang="en-US" sz="1200" b="1" dirty="0" err="1">
                <a:solidFill>
                  <a:srgbClr val="008000"/>
                </a:solidFill>
                <a:latin typeface="굴림체"/>
              </a:rPr>
              <a:t>메세지는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 </a:t>
            </a:r>
            <a:r>
              <a:rPr lang="en-US" altLang="ko-KR" sz="1200" b="1" dirty="0">
                <a:solidFill>
                  <a:srgbClr val="000080"/>
                </a:solidFill>
              </a:rPr>
              <a:t>\"</a:t>
            </a:r>
            <a:r>
              <a:rPr lang="en-US" altLang="ko-KR" sz="1200" b="1" dirty="0">
                <a:solidFill>
                  <a:srgbClr val="008000"/>
                </a:solidFill>
              </a:rPr>
              <a:t>" </a:t>
            </a:r>
            <a:r>
              <a:rPr lang="en-US" altLang="ko-KR" sz="1200" dirty="0"/>
              <a:t>+ message + </a:t>
            </a:r>
            <a:r>
              <a:rPr lang="en-US" altLang="ko-KR" sz="1200" b="1" dirty="0">
                <a:solidFill>
                  <a:srgbClr val="008000"/>
                </a:solidFill>
              </a:rPr>
              <a:t>"</a:t>
            </a:r>
            <a:r>
              <a:rPr lang="en-US" altLang="ko-KR" sz="1200" b="1" dirty="0">
                <a:solidFill>
                  <a:srgbClr val="000080"/>
                </a:solidFill>
              </a:rPr>
              <a:t>\" </a:t>
            </a:r>
            <a:r>
              <a:rPr lang="ko-KR" altLang="en-US" sz="1200" b="1" dirty="0">
                <a:solidFill>
                  <a:srgbClr val="008000"/>
                </a:solidFill>
                <a:latin typeface="굴림체"/>
              </a:rPr>
              <a:t>입니다</a:t>
            </a:r>
            <a:r>
              <a:rPr lang="en-US" altLang="ko-KR" sz="1200" b="1" dirty="0">
                <a:solidFill>
                  <a:srgbClr val="008000"/>
                </a:solidFill>
              </a:rPr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lang="en-US" altLang="ko-KR" sz="12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/>
              <a:t>public </a:t>
            </a:r>
            <a:r>
              <a:rPr lang="en-US" altLang="ko-KR" sz="1200" b="1" dirty="0"/>
              <a:t>static void </a:t>
            </a:r>
            <a:r>
              <a:rPr lang="en-US" altLang="ko-KR" sz="1200" dirty="0"/>
              <a:t>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en-US" altLang="ko-KR" sz="1200" i="1" dirty="0" err="1"/>
              <a:t>printMessage</a:t>
            </a:r>
            <a:r>
              <a:rPr lang="en-US" altLang="ko-KR" sz="1200" dirty="0"/>
              <a:t>(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오늘 날씨가 참 변덕스럽군요</a:t>
            </a:r>
            <a:r>
              <a:rPr lang="en-US" altLang="ko-KR" sz="1200" b="1" dirty="0"/>
              <a:t>."</a:t>
            </a:r>
            <a:r>
              <a:rPr lang="en-US" altLang="ko-KR" sz="1200" dirty="0"/>
              <a:t>);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}</a:t>
            </a:r>
            <a:endParaRPr kumimoji="1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52220" y="429941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552220" y="3641836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/>
              <a:t>printMessage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52220" y="2971472"/>
            <a:ext cx="2160240" cy="648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 err="1" smtClean="0"/>
              <a:t>println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8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1031</Words>
  <Application>Microsoft Office PowerPoint</Application>
  <PresentationFormat>화면 슬라이드 쇼(4:3)</PresentationFormat>
  <Paragraphs>554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메모리 구조</vt:lpstr>
      <vt:lpstr>메모리 구조</vt:lpstr>
      <vt:lpstr>메모리 구조</vt:lpstr>
      <vt:lpstr>메모리 구조</vt:lpstr>
      <vt:lpstr>Class(클래스)</vt:lpstr>
      <vt:lpstr>Stack과 Queue</vt:lpstr>
      <vt:lpstr>Call Stack</vt:lpstr>
      <vt:lpstr>Call Stack</vt:lpstr>
      <vt:lpstr>Call Stack</vt:lpstr>
      <vt:lpstr>Call Stack</vt:lpstr>
      <vt:lpstr>Call Stack – Over Flow</vt:lpstr>
      <vt:lpstr>Stack 메모리 구조</vt:lpstr>
      <vt:lpstr>Stack 메모리 구조</vt:lpstr>
      <vt:lpstr>Stack 메모리 구조</vt:lpstr>
      <vt:lpstr>객체(Object) 메모리 구조</vt:lpstr>
      <vt:lpstr>객체(Object) 메모리 구조</vt:lpstr>
      <vt:lpstr>객체(Object) 메모리 구조</vt:lpstr>
      <vt:lpstr>객체(Object) 메모리 구조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null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</vt:lpstr>
      <vt:lpstr>객체(Object) 메모리 구조 HeapMemonryStudy GarbageCollector(가비지컬렉터)</vt:lpstr>
      <vt:lpstr>객체(Object) 메모리 구조 PersonGenerator3 GarbageCollector(가비지컬렉터)</vt:lpstr>
      <vt:lpstr>객체(Object) 메모리 구조 PersonGenerator3 GarbageCollector(가비지컬렉터)</vt:lpstr>
      <vt:lpstr>객체(Object) 메모리 구조 HeapMemonryStudy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  <vt:lpstr>객체(Object) 메모리 구조 PersonGenerator4 PersonManager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메모리 구조</dc:title>
  <dc:creator>Microsoft Corporation</dc:creator>
  <cp:lastModifiedBy>Administrator</cp:lastModifiedBy>
  <cp:revision>62</cp:revision>
  <dcterms:created xsi:type="dcterms:W3CDTF">2006-10-05T04:04:58Z</dcterms:created>
  <dcterms:modified xsi:type="dcterms:W3CDTF">2018-02-25T03:04:07Z</dcterms:modified>
</cp:coreProperties>
</file>