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861819" y="1556792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16" idx="0"/>
            <a:endCxn id="21" idx="2"/>
          </p:cNvCxnSpPr>
          <p:nvPr/>
        </p:nvCxnSpPr>
        <p:spPr>
          <a:xfrm flipV="1">
            <a:off x="920012" y="3645024"/>
            <a:ext cx="2101229" cy="7501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19" idx="0"/>
            <a:endCxn id="22" idx="2"/>
          </p:cNvCxnSpPr>
          <p:nvPr/>
        </p:nvCxnSpPr>
        <p:spPr>
          <a:xfrm flipV="1">
            <a:off x="4322699" y="3645024"/>
            <a:ext cx="115184" cy="76567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524042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사자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7" idx="0"/>
            <a:endCxn id="21" idx="2"/>
          </p:cNvCxnSpPr>
          <p:nvPr/>
        </p:nvCxnSpPr>
        <p:spPr>
          <a:xfrm flipV="1">
            <a:off x="1992094" y="3645024"/>
            <a:ext cx="1029147" cy="7501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640101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호랑이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9" idx="0"/>
            <a:endCxn id="21" idx="2"/>
          </p:cNvCxnSpPr>
          <p:nvPr/>
        </p:nvCxnSpPr>
        <p:spPr>
          <a:xfrm flipH="1" flipV="1">
            <a:off x="3021241" y="3645024"/>
            <a:ext cx="86912" cy="7501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6444208" y="4401095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하마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1" idx="0"/>
            <a:endCxn id="4" idx="4"/>
          </p:cNvCxnSpPr>
          <p:nvPr/>
        </p:nvCxnSpPr>
        <p:spPr>
          <a:xfrm flipH="1" flipV="1">
            <a:off x="4437883" y="2354420"/>
            <a:ext cx="2474377" cy="204667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4905775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늑대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3" idx="0"/>
            <a:endCxn id="22" idx="2"/>
          </p:cNvCxnSpPr>
          <p:nvPr/>
        </p:nvCxnSpPr>
        <p:spPr>
          <a:xfrm flipH="1" flipV="1">
            <a:off x="4437883" y="3645024"/>
            <a:ext cx="935944" cy="7501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451960" y="4395201"/>
            <a:ext cx="936104" cy="1422448"/>
            <a:chOff x="2195736" y="2983423"/>
            <a:chExt cx="936104" cy="1422448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고양이</a:t>
              </a:r>
              <a:endParaRPr lang="ko-KR" altLang="en-US" dirty="0"/>
            </a:p>
          </p:txBody>
        </p:sp>
        <p:pic>
          <p:nvPicPr>
            <p:cNvPr id="17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그룹 17"/>
          <p:cNvGrpSpPr/>
          <p:nvPr/>
        </p:nvGrpSpPr>
        <p:grpSpPr>
          <a:xfrm>
            <a:off x="3854647" y="4410703"/>
            <a:ext cx="936104" cy="1422448"/>
            <a:chOff x="3258574" y="2983423"/>
            <a:chExt cx="936104" cy="1422448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개</a:t>
              </a:r>
              <a:endParaRPr lang="ko-KR" altLang="en-US" dirty="0"/>
            </a:p>
          </p:txBody>
        </p:sp>
        <p:pic>
          <p:nvPicPr>
            <p:cNvPr id="20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모서리가 둥근 직사각형 20"/>
          <p:cNvSpPr/>
          <p:nvPr/>
        </p:nvSpPr>
        <p:spPr>
          <a:xfrm>
            <a:off x="2400829" y="2924944"/>
            <a:ext cx="124082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고양이과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그루밍</a:t>
            </a:r>
            <a:endParaRPr lang="en-US" altLang="ko-KR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17471" y="2924944"/>
            <a:ext cx="124082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땅파기</a:t>
            </a:r>
            <a:endParaRPr lang="en-US" altLang="ko-KR" dirty="0" smtClean="0"/>
          </a:p>
        </p:txBody>
      </p:sp>
      <p:cxnSp>
        <p:nvCxnSpPr>
          <p:cNvPr id="23" name="직선 화살표 연결선 22"/>
          <p:cNvCxnSpPr>
            <a:stCxn id="22" idx="0"/>
            <a:endCxn id="4" idx="4"/>
          </p:cNvCxnSpPr>
          <p:nvPr/>
        </p:nvCxnSpPr>
        <p:spPr>
          <a:xfrm flipV="1">
            <a:off x="4437883" y="2354420"/>
            <a:ext cx="0" cy="5705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1" idx="0"/>
            <a:endCxn id="4" idx="4"/>
          </p:cNvCxnSpPr>
          <p:nvPr/>
        </p:nvCxnSpPr>
        <p:spPr>
          <a:xfrm flipV="1">
            <a:off x="3021241" y="2354420"/>
            <a:ext cx="1416642" cy="5705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제목 4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7948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268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4878754" y="2210404"/>
            <a:ext cx="524116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H="1" flipV="1">
            <a:off x="5402870" y="2210404"/>
            <a:ext cx="538722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410702" y="3284984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5473540" y="3284984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98013" y="1052736"/>
            <a:ext cx="2915816" cy="96949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String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name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age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weight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5998013" y="2006843"/>
            <a:ext cx="2915816" cy="70788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bark()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eat</a:t>
            </a:r>
            <a:r>
              <a:rPr kumimoji="1"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()</a:t>
            </a:r>
            <a:endParaRPr kumimoji="1" lang="en-US" altLang="ko-KR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3944962" y="4836247"/>
            <a:ext cx="2915816" cy="646331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shakeTail</a:t>
            </a:r>
            <a:r>
              <a:rPr kumimoji="1" lang="en-US" altLang="ko-KR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play</a:t>
            </a:r>
            <a:r>
              <a:rPr kumimoji="1" lang="ko-KR" altLang="ko-KR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  <a:endParaRPr kumimoji="1" lang="ko-KR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17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Cat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</a:p>
        </p:txBody>
      </p:sp>
      <p:cxnSp>
        <p:nvCxnSpPr>
          <p:cNvPr id="56" name="직선 화살표 연결선 55"/>
          <p:cNvCxnSpPr>
            <a:stCxn id="25" idx="2"/>
            <a:endCxn id="54" idx="0"/>
          </p:cNvCxnSpPr>
          <p:nvPr/>
        </p:nvCxnSpPr>
        <p:spPr>
          <a:xfrm>
            <a:off x="639123" y="3284984"/>
            <a:ext cx="278518" cy="151216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34176" y="2915364"/>
            <a:ext cx="809893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1331640" y="2894749"/>
            <a:ext cx="955142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82" idx="2"/>
            <a:endCxn id="28" idx="0"/>
          </p:cNvCxnSpPr>
          <p:nvPr/>
        </p:nvCxnSpPr>
        <p:spPr>
          <a:xfrm>
            <a:off x="1809211" y="3264369"/>
            <a:ext cx="891815" cy="153278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017561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Dog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700172" y="2915364"/>
            <a:ext cx="809893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dog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stCxn id="36" idx="2"/>
            <a:endCxn id="54" idx="0"/>
          </p:cNvCxnSpPr>
          <p:nvPr/>
        </p:nvCxnSpPr>
        <p:spPr>
          <a:xfrm flipH="1">
            <a:off x="917641" y="3284984"/>
            <a:ext cx="2187478" cy="151216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592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17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Cat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017561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Dog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403648" y="1124744"/>
            <a:ext cx="3018450" cy="16229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453985" y="1057847"/>
            <a:ext cx="30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runMethods</a:t>
            </a:r>
            <a:r>
              <a:rPr lang="en-US" altLang="ko-KR" dirty="0" smtClean="0"/>
              <a:t>(Animal animal)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514604" y="1124744"/>
            <a:ext cx="955142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932040" y="1653480"/>
            <a:ext cx="3248005" cy="9694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Cat cat =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Cat();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runMethods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(cat);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runMethodsByCat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(cat);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97434" y="2996952"/>
            <a:ext cx="3554486" cy="11788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46877" y="3573016"/>
            <a:ext cx="809893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1544341" y="3552401"/>
            <a:ext cx="955142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912873" y="3573016"/>
            <a:ext cx="809893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dog</a:t>
            </a:r>
            <a:endParaRPr lang="ko-KR" altLang="en-US" dirty="0"/>
          </a:p>
        </p:txBody>
      </p:sp>
      <p:cxnSp>
        <p:nvCxnSpPr>
          <p:cNvPr id="56" name="직선 화살표 연결선 55"/>
          <p:cNvCxnSpPr>
            <a:stCxn id="25" idx="2"/>
            <a:endCxn id="54" idx="0"/>
          </p:cNvCxnSpPr>
          <p:nvPr/>
        </p:nvCxnSpPr>
        <p:spPr>
          <a:xfrm>
            <a:off x="851824" y="3942636"/>
            <a:ext cx="65817" cy="85451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82" idx="2"/>
            <a:endCxn id="28" idx="0"/>
          </p:cNvCxnSpPr>
          <p:nvPr/>
        </p:nvCxnSpPr>
        <p:spPr>
          <a:xfrm>
            <a:off x="2021912" y="3922021"/>
            <a:ext cx="679114" cy="8751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6" idx="2"/>
            <a:endCxn id="54" idx="0"/>
          </p:cNvCxnSpPr>
          <p:nvPr/>
        </p:nvCxnSpPr>
        <p:spPr>
          <a:xfrm flipH="1">
            <a:off x="917641" y="3942636"/>
            <a:ext cx="2400179" cy="85451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2" idx="2"/>
            <a:endCxn id="54" idx="0"/>
          </p:cNvCxnSpPr>
          <p:nvPr/>
        </p:nvCxnSpPr>
        <p:spPr>
          <a:xfrm flipH="1">
            <a:off x="917641" y="1494364"/>
            <a:ext cx="3074534" cy="33027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1581" y="30596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4020055" y="3219216"/>
            <a:ext cx="5123945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static void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runMethods(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Pet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pet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){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pet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play()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pet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.shakeTail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();</a:t>
            </a:r>
            <a:b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078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43608" y="1371982"/>
            <a:ext cx="3312368" cy="4865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59632" y="3573016"/>
            <a:ext cx="2880320" cy="25202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86155" y="4171555"/>
            <a:ext cx="1220725" cy="84641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531071" y="1403196"/>
            <a:ext cx="2310810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47663" y="3677121"/>
            <a:ext cx="2304258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089429" y="5009565"/>
            <a:ext cx="1220725" cy="76448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5004048" y="1588006"/>
            <a:ext cx="2880320" cy="2520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30571" y="2186545"/>
            <a:ext cx="1220725" cy="84641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92079" y="1692111"/>
            <a:ext cx="2304258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833845" y="3024555"/>
            <a:ext cx="1220725" cy="76448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bark()</a:t>
            </a:r>
          </a:p>
          <a:p>
            <a:pPr algn="ctr"/>
            <a:r>
              <a:rPr lang="en-US" altLang="ko-KR" dirty="0"/>
              <a:t>eat()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47663" y="939934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Cat </a:t>
            </a:r>
            <a:r>
              <a:rPr lang="en-US" altLang="ko-KR" dirty="0" err="1" smtClean="0"/>
              <a:t>cat</a:t>
            </a:r>
            <a:r>
              <a:rPr lang="en-US" altLang="ko-KR" dirty="0" smtClean="0"/>
              <a:t> = new Cat();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02119" y="1148197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Animal </a:t>
            </a:r>
            <a:r>
              <a:rPr lang="en-US" altLang="ko-KR" dirty="0" err="1" smtClean="0"/>
              <a:t>animal</a:t>
            </a:r>
            <a:r>
              <a:rPr lang="en-US" altLang="ko-KR" dirty="0" smtClean="0"/>
              <a:t> = cat;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55792" y="4359534"/>
            <a:ext cx="161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Pet </a:t>
            </a:r>
            <a:r>
              <a:rPr lang="en-US" altLang="ko-KR" dirty="0" err="1" smtClean="0"/>
              <a:t>pet</a:t>
            </a:r>
            <a:r>
              <a:rPr lang="en-US" altLang="ko-KR" dirty="0" smtClean="0"/>
              <a:t> = cat;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259632" y="1876922"/>
            <a:ext cx="2880320" cy="152987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531071" y="2001735"/>
            <a:ext cx="2310810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Pet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076113" y="2488106"/>
            <a:ext cx="1220725" cy="7200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play()</a:t>
            </a:r>
          </a:p>
          <a:p>
            <a:pPr algn="ctr"/>
            <a:r>
              <a:rPr lang="en-US" altLang="ko-KR" dirty="0" err="1" smtClean="0"/>
              <a:t>shakeTail</a:t>
            </a:r>
            <a:r>
              <a:rPr lang="en-US" altLang="ko-KR" dirty="0" smtClean="0"/>
              <a:t>()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5030215" y="4833156"/>
            <a:ext cx="2880320" cy="152987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301654" y="4957969"/>
            <a:ext cx="2310810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Pet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846696" y="5444340"/>
            <a:ext cx="1220725" cy="7200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play()</a:t>
            </a:r>
          </a:p>
          <a:p>
            <a:pPr algn="ctr"/>
            <a:r>
              <a:rPr lang="en-US" altLang="ko-KR" dirty="0" err="1"/>
              <a:t>shakeTail</a:t>
            </a:r>
            <a:r>
              <a:rPr lang="en-US" altLang="ko-KR" dirty="0"/>
              <a:t>()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64130" y="328882"/>
            <a:ext cx="626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Animal 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Pet Interface</a:t>
            </a:r>
            <a:r>
              <a:rPr lang="ko-KR" altLang="en-US" dirty="0" smtClean="0"/>
              <a:t>를 상속 받은 </a:t>
            </a:r>
            <a:r>
              <a:rPr lang="en-US" altLang="ko-KR" dirty="0" smtClean="0"/>
              <a:t>Cat Class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08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841879" y="1511070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16" idx="0"/>
            <a:endCxn id="21" idx="2"/>
          </p:cNvCxnSpPr>
          <p:nvPr/>
        </p:nvCxnSpPr>
        <p:spPr>
          <a:xfrm flipV="1">
            <a:off x="920012" y="3680483"/>
            <a:ext cx="3460877" cy="71471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19" idx="0"/>
            <a:endCxn id="22" idx="2"/>
          </p:cNvCxnSpPr>
          <p:nvPr/>
        </p:nvCxnSpPr>
        <p:spPr>
          <a:xfrm flipV="1">
            <a:off x="4322699" y="3680483"/>
            <a:ext cx="1474832" cy="73022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524042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사자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7" idx="0"/>
            <a:endCxn id="21" idx="2"/>
          </p:cNvCxnSpPr>
          <p:nvPr/>
        </p:nvCxnSpPr>
        <p:spPr>
          <a:xfrm flipV="1">
            <a:off x="1992094" y="3680483"/>
            <a:ext cx="2388795" cy="71471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640101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호랑이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9" idx="0"/>
            <a:endCxn id="21" idx="2"/>
          </p:cNvCxnSpPr>
          <p:nvPr/>
        </p:nvCxnSpPr>
        <p:spPr>
          <a:xfrm flipV="1">
            <a:off x="3108153" y="3680483"/>
            <a:ext cx="1272736" cy="71471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6444208" y="4401095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하마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1" idx="0"/>
            <a:endCxn id="4" idx="4"/>
          </p:cNvCxnSpPr>
          <p:nvPr/>
        </p:nvCxnSpPr>
        <p:spPr>
          <a:xfrm flipH="1" flipV="1">
            <a:off x="6417943" y="2308698"/>
            <a:ext cx="494317" cy="20923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5027760" y="4410703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늑대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3" idx="0"/>
            <a:endCxn id="22" idx="2"/>
          </p:cNvCxnSpPr>
          <p:nvPr/>
        </p:nvCxnSpPr>
        <p:spPr>
          <a:xfrm flipV="1">
            <a:off x="5495812" y="3680483"/>
            <a:ext cx="301719" cy="73022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451960" y="4395201"/>
            <a:ext cx="936104" cy="1422448"/>
            <a:chOff x="2195736" y="2983423"/>
            <a:chExt cx="936104" cy="1422448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고양이</a:t>
              </a:r>
              <a:endParaRPr lang="ko-KR" altLang="en-US" dirty="0"/>
            </a:p>
          </p:txBody>
        </p:sp>
        <p:pic>
          <p:nvPicPr>
            <p:cNvPr id="17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그룹 17"/>
          <p:cNvGrpSpPr/>
          <p:nvPr/>
        </p:nvGrpSpPr>
        <p:grpSpPr>
          <a:xfrm>
            <a:off x="3854647" y="4410703"/>
            <a:ext cx="936104" cy="1422448"/>
            <a:chOff x="3258574" y="2983423"/>
            <a:chExt cx="936104" cy="1422448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개</a:t>
              </a:r>
              <a:endParaRPr lang="ko-KR" altLang="en-US" dirty="0"/>
            </a:p>
          </p:txBody>
        </p:sp>
        <p:pic>
          <p:nvPicPr>
            <p:cNvPr id="20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모서리가 둥근 직사각형 20"/>
          <p:cNvSpPr/>
          <p:nvPr/>
        </p:nvSpPr>
        <p:spPr>
          <a:xfrm>
            <a:off x="3760477" y="2960403"/>
            <a:ext cx="124082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고양이과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그루밍</a:t>
            </a:r>
            <a:endParaRPr lang="en-US" altLang="ko-KR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177119" y="2960403"/>
            <a:ext cx="124082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땅파기</a:t>
            </a:r>
            <a:endParaRPr lang="en-US" altLang="ko-KR" dirty="0" smtClean="0"/>
          </a:p>
        </p:txBody>
      </p:sp>
      <p:cxnSp>
        <p:nvCxnSpPr>
          <p:cNvPr id="23" name="직선 화살표 연결선 22"/>
          <p:cNvCxnSpPr>
            <a:stCxn id="22" idx="0"/>
            <a:endCxn id="4" idx="4"/>
          </p:cNvCxnSpPr>
          <p:nvPr/>
        </p:nvCxnSpPr>
        <p:spPr>
          <a:xfrm flipV="1">
            <a:off x="5797531" y="2308698"/>
            <a:ext cx="620412" cy="6517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1" idx="0"/>
            <a:endCxn id="4" idx="4"/>
          </p:cNvCxnSpPr>
          <p:nvPr/>
        </p:nvCxnSpPr>
        <p:spPr>
          <a:xfrm flipV="1">
            <a:off x="4380889" y="2308698"/>
            <a:ext cx="2037054" cy="6517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제목 4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451960" y="1568865"/>
            <a:ext cx="1623519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반려동물</a:t>
            </a:r>
            <a:endParaRPr lang="ko-KR" altLang="en-US" dirty="0"/>
          </a:p>
        </p:txBody>
      </p:sp>
      <p:cxnSp>
        <p:nvCxnSpPr>
          <p:cNvPr id="38" name="직선 화살표 연결선 37"/>
          <p:cNvCxnSpPr>
            <a:stCxn id="16" idx="0"/>
            <a:endCxn id="27" idx="4"/>
          </p:cNvCxnSpPr>
          <p:nvPr/>
        </p:nvCxnSpPr>
        <p:spPr>
          <a:xfrm flipV="1">
            <a:off x="920012" y="2366493"/>
            <a:ext cx="343708" cy="202870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9" idx="0"/>
            <a:endCxn id="27" idx="4"/>
          </p:cNvCxnSpPr>
          <p:nvPr/>
        </p:nvCxnSpPr>
        <p:spPr>
          <a:xfrm flipH="1" flipV="1">
            <a:off x="1263720" y="2366493"/>
            <a:ext cx="3058979" cy="204421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0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/>
          <p:cNvCxnSpPr>
            <a:stCxn id="9" idx="0"/>
            <a:endCxn id="8" idx="2"/>
          </p:cNvCxnSpPr>
          <p:nvPr/>
        </p:nvCxnSpPr>
        <p:spPr>
          <a:xfrm flipV="1">
            <a:off x="5233822" y="3704111"/>
            <a:ext cx="2338342" cy="163181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10" idx="0"/>
            <a:endCxn id="8" idx="2"/>
          </p:cNvCxnSpPr>
          <p:nvPr/>
        </p:nvCxnSpPr>
        <p:spPr>
          <a:xfrm flipH="1" flipV="1">
            <a:off x="7572164" y="3704111"/>
            <a:ext cx="469302" cy="163181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8" idx="0"/>
            <a:endCxn id="7" idx="2"/>
          </p:cNvCxnSpPr>
          <p:nvPr/>
        </p:nvCxnSpPr>
        <p:spPr>
          <a:xfrm flipH="1" flipV="1">
            <a:off x="7212124" y="2354420"/>
            <a:ext cx="360040" cy="28249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062908"/>
              </p:ext>
            </p:extLst>
          </p:nvPr>
        </p:nvGraphicFramePr>
        <p:xfrm>
          <a:off x="6228184" y="617060"/>
          <a:ext cx="196788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880"/>
              </a:tblGrid>
              <a:tr h="161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Animal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bark()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eat()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834645"/>
              </p:ext>
            </p:extLst>
          </p:nvPr>
        </p:nvGraphicFramePr>
        <p:xfrm>
          <a:off x="6588224" y="2636912"/>
          <a:ext cx="1967880" cy="106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880"/>
              </a:tblGrid>
              <a:tr h="161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Canine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63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dig()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81216"/>
              </p:ext>
            </p:extLst>
          </p:nvPr>
        </p:nvGraphicFramePr>
        <p:xfrm>
          <a:off x="4551664" y="5335929"/>
          <a:ext cx="1364316" cy="106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316"/>
              </a:tblGrid>
              <a:tr h="161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63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1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42290"/>
              </p:ext>
            </p:extLst>
          </p:nvPr>
        </p:nvGraphicFramePr>
        <p:xfrm>
          <a:off x="7359308" y="5335929"/>
          <a:ext cx="1364316" cy="106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316"/>
              </a:tblGrid>
              <a:tr h="161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Wolf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63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howling()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935282"/>
              </p:ext>
            </p:extLst>
          </p:nvPr>
        </p:nvGraphicFramePr>
        <p:xfrm>
          <a:off x="4562086" y="2636912"/>
          <a:ext cx="1967880" cy="106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880"/>
              </a:tblGrid>
              <a:tr h="161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Feline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63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dig()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725884"/>
              </p:ext>
            </p:extLst>
          </p:nvPr>
        </p:nvGraphicFramePr>
        <p:xfrm>
          <a:off x="2843808" y="5335929"/>
          <a:ext cx="1364316" cy="106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316"/>
              </a:tblGrid>
              <a:tr h="161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Cat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63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1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3" name="직선 화살표 연결선 22"/>
          <p:cNvCxnSpPr>
            <a:stCxn id="22" idx="0"/>
            <a:endCxn id="20" idx="2"/>
          </p:cNvCxnSpPr>
          <p:nvPr/>
        </p:nvCxnSpPr>
        <p:spPr>
          <a:xfrm flipV="1">
            <a:off x="3525966" y="3704111"/>
            <a:ext cx="2020060" cy="163181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0" idx="0"/>
            <a:endCxn id="7" idx="2"/>
          </p:cNvCxnSpPr>
          <p:nvPr/>
        </p:nvCxnSpPr>
        <p:spPr>
          <a:xfrm flipV="1">
            <a:off x="5546026" y="2354420"/>
            <a:ext cx="1666098" cy="28249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951537"/>
              </p:ext>
            </p:extLst>
          </p:nvPr>
        </p:nvGraphicFramePr>
        <p:xfrm>
          <a:off x="395536" y="816412"/>
          <a:ext cx="1967880" cy="1311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880"/>
              </a:tblGrid>
              <a:tr h="161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Pet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63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shakeTail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play()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2" name="직선 화살표 연결선 31"/>
          <p:cNvCxnSpPr>
            <a:stCxn id="22" idx="0"/>
            <a:endCxn id="31" idx="2"/>
          </p:cNvCxnSpPr>
          <p:nvPr/>
        </p:nvCxnSpPr>
        <p:spPr>
          <a:xfrm flipH="1" flipV="1">
            <a:off x="1379476" y="2127451"/>
            <a:ext cx="2146490" cy="32084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9" idx="0"/>
            <a:endCxn id="31" idx="2"/>
          </p:cNvCxnSpPr>
          <p:nvPr/>
        </p:nvCxnSpPr>
        <p:spPr>
          <a:xfrm flipH="1" flipV="1">
            <a:off x="1379476" y="2127451"/>
            <a:ext cx="3854346" cy="32084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21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268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4878754" y="2210404"/>
            <a:ext cx="524116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H="1" flipV="1">
            <a:off x="5402870" y="2210404"/>
            <a:ext cx="538722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410702" y="3284984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5473540" y="3284984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cxnSp>
        <p:nvCxnSpPr>
          <p:cNvPr id="56" name="직선 화살표 연결선 55"/>
          <p:cNvCxnSpPr>
            <a:stCxn id="25" idx="2"/>
          </p:cNvCxnSpPr>
          <p:nvPr/>
        </p:nvCxnSpPr>
        <p:spPr>
          <a:xfrm>
            <a:off x="913341" y="1937581"/>
            <a:ext cx="4300" cy="285957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34176" y="4784179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Dog</a:t>
            </a:r>
          </a:p>
          <a:p>
            <a:pPr algn="ctr"/>
            <a:r>
              <a:rPr lang="en-US" altLang="ko-KR" dirty="0"/>
              <a:t>bark()</a:t>
            </a:r>
          </a:p>
          <a:p>
            <a:pPr algn="ctr"/>
            <a:r>
              <a:rPr lang="en-US" altLang="ko-KR" dirty="0"/>
              <a:t>eat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pPr algn="ctr"/>
            <a:r>
              <a:rPr lang="en-US" altLang="ko-KR" dirty="0" smtClean="0"/>
              <a:t>+</a:t>
            </a:r>
          </a:p>
          <a:p>
            <a:pPr algn="ctr"/>
            <a:r>
              <a:rPr lang="en-US" altLang="ko-KR" dirty="0" smtClean="0"/>
              <a:t>Animal</a:t>
            </a:r>
            <a:endParaRPr lang="en-US" altLang="ko-KR" dirty="0"/>
          </a:p>
        </p:txBody>
      </p:sp>
      <p:sp>
        <p:nvSpPr>
          <p:cNvPr id="25" name="직사각형 24"/>
          <p:cNvSpPr/>
          <p:nvPr/>
        </p:nvSpPr>
        <p:spPr>
          <a:xfrm>
            <a:off x="302978" y="1567961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dog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302978" y="1937580"/>
            <a:ext cx="1220725" cy="846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302978" y="2783991"/>
            <a:ext cx="1220725" cy="12930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</p:txBody>
      </p: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5998013" y="1052736"/>
            <a:ext cx="2915816" cy="96949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String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name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age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weight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998013" y="2006843"/>
            <a:ext cx="2915816" cy="70788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bark()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eat</a:t>
            </a:r>
            <a:r>
              <a:rPr kumimoji="1"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()</a:t>
            </a:r>
            <a:endParaRPr kumimoji="1" lang="en-US" altLang="ko-KR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3944962" y="4836247"/>
            <a:ext cx="2915816" cy="646331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shakeTail</a:t>
            </a:r>
            <a:r>
              <a:rPr kumimoji="1" lang="en-US" altLang="ko-KR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play</a:t>
            </a:r>
            <a:r>
              <a:rPr kumimoji="1" lang="ko-KR" altLang="ko-KR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  <a:endParaRPr kumimoji="1" lang="ko-KR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29840" y="1820464"/>
            <a:ext cx="3905165" cy="24657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Dog dog = </a:t>
            </a:r>
            <a:r>
              <a:rPr kumimoji="1" lang="ko-KR" altLang="ko-KR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Dog();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dog.play();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dog.shakeTail();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Animal animal = dog;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27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268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4878754" y="2210404"/>
            <a:ext cx="524116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H="1" flipV="1">
            <a:off x="5402870" y="2210404"/>
            <a:ext cx="538722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410702" y="3284984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5473540" y="3284984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17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Cat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</a:p>
        </p:txBody>
      </p:sp>
      <p:cxnSp>
        <p:nvCxnSpPr>
          <p:cNvPr id="56" name="직선 화살표 연결선 55"/>
          <p:cNvCxnSpPr>
            <a:stCxn id="25" idx="2"/>
            <a:endCxn id="54" idx="0"/>
          </p:cNvCxnSpPr>
          <p:nvPr/>
        </p:nvCxnSpPr>
        <p:spPr>
          <a:xfrm>
            <a:off x="913341" y="1937581"/>
            <a:ext cx="4300" cy="285957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1962979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Dog</a:t>
            </a:r>
          </a:p>
          <a:p>
            <a:pPr algn="ctr"/>
            <a:r>
              <a:rPr lang="en-US" altLang="ko-KR" dirty="0"/>
              <a:t>bark()</a:t>
            </a:r>
          </a:p>
          <a:p>
            <a:pPr algn="ctr"/>
            <a:r>
              <a:rPr lang="en-US" altLang="ko-KR" dirty="0"/>
              <a:t>eat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pPr algn="ctr"/>
            <a:r>
              <a:rPr lang="en-US" altLang="ko-KR" dirty="0" smtClean="0"/>
              <a:t>+</a:t>
            </a:r>
          </a:p>
          <a:p>
            <a:pPr algn="ctr"/>
            <a:r>
              <a:rPr lang="en-US" altLang="ko-KR" dirty="0" smtClean="0"/>
              <a:t>Animal</a:t>
            </a:r>
            <a:endParaRPr lang="en-US" altLang="ko-KR" dirty="0"/>
          </a:p>
        </p:txBody>
      </p:sp>
      <p:sp>
        <p:nvSpPr>
          <p:cNvPr id="25" name="직사각형 24"/>
          <p:cNvSpPr/>
          <p:nvPr/>
        </p:nvSpPr>
        <p:spPr>
          <a:xfrm>
            <a:off x="302978" y="1567961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cxnSp>
        <p:nvCxnSpPr>
          <p:cNvPr id="71" name="직선 화살표 연결선 70"/>
          <p:cNvCxnSpPr>
            <a:endCxn id="54" idx="0"/>
          </p:cNvCxnSpPr>
          <p:nvPr/>
        </p:nvCxnSpPr>
        <p:spPr>
          <a:xfrm flipH="1">
            <a:off x="917641" y="3075542"/>
            <a:ext cx="2412267" cy="172161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302978" y="1937580"/>
            <a:ext cx="1220725" cy="846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302978" y="2783991"/>
            <a:ext cx="1220725" cy="12930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137854" y="1567961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2137854" y="1937580"/>
            <a:ext cx="1220725" cy="846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2137854" y="2783991"/>
            <a:ext cx="1220725" cy="11523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/>
              <a:t>bark()</a:t>
            </a:r>
          </a:p>
          <a:p>
            <a:pPr algn="ctr"/>
            <a:r>
              <a:rPr lang="en-US" altLang="ko-KR" dirty="0"/>
              <a:t>eat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5998013" y="1052736"/>
            <a:ext cx="2915816" cy="96949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String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name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age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weight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998013" y="2006843"/>
            <a:ext cx="2915816" cy="70788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bark()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eat</a:t>
            </a:r>
            <a:r>
              <a:rPr kumimoji="1"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()</a:t>
            </a:r>
            <a:endParaRPr kumimoji="1" lang="en-US" altLang="ko-KR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3944962" y="4836247"/>
            <a:ext cx="2915816" cy="646331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shakeTail</a:t>
            </a:r>
            <a:r>
              <a:rPr kumimoji="1" lang="en-US" altLang="ko-KR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play</a:t>
            </a:r>
            <a:r>
              <a:rPr kumimoji="1" lang="ko-KR" altLang="ko-KR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  <a:endParaRPr kumimoji="1" lang="ko-KR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186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268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4878754" y="2210404"/>
            <a:ext cx="524116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H="1" flipV="1">
            <a:off x="5402870" y="2210404"/>
            <a:ext cx="538722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410702" y="3284984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5473540" y="3284984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17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Cat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</a:p>
        </p:txBody>
      </p:sp>
      <p:cxnSp>
        <p:nvCxnSpPr>
          <p:cNvPr id="56" name="직선 화살표 연결선 55"/>
          <p:cNvCxnSpPr>
            <a:stCxn id="25" idx="2"/>
            <a:endCxn id="54" idx="0"/>
          </p:cNvCxnSpPr>
          <p:nvPr/>
        </p:nvCxnSpPr>
        <p:spPr>
          <a:xfrm>
            <a:off x="913341" y="1937581"/>
            <a:ext cx="4300" cy="285957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02978" y="1567961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cxnSp>
        <p:nvCxnSpPr>
          <p:cNvPr id="71" name="직선 화살표 연결선 70"/>
          <p:cNvCxnSpPr>
            <a:endCxn id="54" idx="0"/>
          </p:cNvCxnSpPr>
          <p:nvPr/>
        </p:nvCxnSpPr>
        <p:spPr>
          <a:xfrm flipH="1">
            <a:off x="917641" y="3075542"/>
            <a:ext cx="2412267" cy="172161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302978" y="1937580"/>
            <a:ext cx="1220725" cy="846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302978" y="2783991"/>
            <a:ext cx="1220725" cy="12930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shakeTail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137854" y="1567961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2137854" y="1937580"/>
            <a:ext cx="1220725" cy="846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2137854" y="2783992"/>
            <a:ext cx="1220725" cy="7709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shakeTail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5998013" y="1052736"/>
            <a:ext cx="2915816" cy="96949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String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name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age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weight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5998013" y="2006843"/>
            <a:ext cx="2915816" cy="70788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bark()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eat</a:t>
            </a:r>
            <a:r>
              <a:rPr kumimoji="1"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()</a:t>
            </a:r>
            <a:endParaRPr kumimoji="1" lang="en-US" altLang="ko-KR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3944962" y="4836247"/>
            <a:ext cx="2915816" cy="646331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shakeTail</a:t>
            </a:r>
            <a:r>
              <a:rPr kumimoji="1" lang="en-US" altLang="ko-KR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play</a:t>
            </a:r>
            <a:r>
              <a:rPr kumimoji="1" lang="ko-KR" altLang="ko-KR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  <a:endParaRPr kumimoji="1" lang="ko-KR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783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268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4878754" y="2210404"/>
            <a:ext cx="524116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H="1" flipV="1">
            <a:off x="5402870" y="2210404"/>
            <a:ext cx="538722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410702" y="3284984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5473540" y="3284984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17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Cat</a:t>
            </a:r>
          </a:p>
          <a:p>
            <a:pPr algn="ctr"/>
            <a:r>
              <a:rPr lang="en-US" altLang="ko-KR" dirty="0" smtClean="0"/>
              <a:t>+</a:t>
            </a:r>
            <a:endParaRPr lang="en-US" altLang="ko-KR" dirty="0"/>
          </a:p>
          <a:p>
            <a:pPr algn="ctr"/>
            <a:r>
              <a:rPr lang="en-US" altLang="ko-KR" dirty="0" smtClean="0"/>
              <a:t>Animal</a:t>
            </a:r>
          </a:p>
        </p:txBody>
      </p:sp>
      <p:cxnSp>
        <p:nvCxnSpPr>
          <p:cNvPr id="56" name="직선 화살표 연결선 55"/>
          <p:cNvCxnSpPr>
            <a:stCxn id="25" idx="2"/>
            <a:endCxn id="54" idx="0"/>
          </p:cNvCxnSpPr>
          <p:nvPr/>
        </p:nvCxnSpPr>
        <p:spPr>
          <a:xfrm flipH="1">
            <a:off x="917641" y="2545596"/>
            <a:ext cx="73102" cy="22515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80380" y="2175976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5998013" y="1052736"/>
            <a:ext cx="2915816" cy="96949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String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name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age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weight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5998013" y="2006843"/>
            <a:ext cx="2915816" cy="70788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bark()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eat</a:t>
            </a:r>
            <a:r>
              <a:rPr kumimoji="1"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()</a:t>
            </a:r>
            <a:endParaRPr kumimoji="1" lang="en-US" altLang="ko-KR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3944962" y="4836247"/>
            <a:ext cx="2915816" cy="646331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shakeTail</a:t>
            </a:r>
            <a:r>
              <a:rPr kumimoji="1" lang="en-US" altLang="ko-KR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play</a:t>
            </a:r>
            <a:r>
              <a:rPr kumimoji="1" lang="ko-KR" altLang="ko-KR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  <a:endParaRPr kumimoji="1" lang="ko-KR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8745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268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4878754" y="2210404"/>
            <a:ext cx="524116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H="1" flipV="1">
            <a:off x="5402870" y="2210404"/>
            <a:ext cx="538722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410702" y="3284984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5473540" y="3284984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17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Cat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+</a:t>
            </a:r>
            <a:endParaRPr lang="en-US" altLang="ko-KR" dirty="0"/>
          </a:p>
          <a:p>
            <a:pPr algn="ctr"/>
            <a:r>
              <a:rPr lang="en-US" altLang="ko-KR" dirty="0" smtClean="0"/>
              <a:t>Animal</a:t>
            </a:r>
          </a:p>
        </p:txBody>
      </p:sp>
      <p:cxnSp>
        <p:nvCxnSpPr>
          <p:cNvPr id="56" name="직선 화살표 연결선 55"/>
          <p:cNvCxnSpPr>
            <a:stCxn id="25" idx="2"/>
            <a:endCxn id="54" idx="0"/>
          </p:cNvCxnSpPr>
          <p:nvPr/>
        </p:nvCxnSpPr>
        <p:spPr>
          <a:xfrm flipH="1">
            <a:off x="917641" y="3284984"/>
            <a:ext cx="36551" cy="151216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43829" y="2915364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2017561" y="2894749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4176" y="1499012"/>
            <a:ext cx="3329712" cy="10464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Animal animal;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animal = cat;</a:t>
            </a:r>
            <a:r>
              <a:rPr lang="en-US" altLang="ko-KR" dirty="0"/>
              <a:t> </a:t>
            </a:r>
            <a:r>
              <a:rPr lang="en-US" altLang="ko-KR" dirty="0" err="1"/>
              <a:t>animal.bark</a:t>
            </a:r>
            <a:r>
              <a:rPr lang="en-US" altLang="ko-KR" dirty="0"/>
              <a:t>();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27" name="직선 화살표 연결선 26"/>
          <p:cNvCxnSpPr>
            <a:stCxn id="82" idx="2"/>
            <a:endCxn id="54" idx="0"/>
          </p:cNvCxnSpPr>
          <p:nvPr/>
        </p:nvCxnSpPr>
        <p:spPr>
          <a:xfrm flipH="1">
            <a:off x="917641" y="3264369"/>
            <a:ext cx="1710283" cy="153278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5998013" y="1052736"/>
            <a:ext cx="2915816" cy="96949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String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name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age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weight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5998013" y="2006843"/>
            <a:ext cx="2915816" cy="70788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bark()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eat</a:t>
            </a:r>
            <a:r>
              <a:rPr kumimoji="1"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()</a:t>
            </a:r>
            <a:endParaRPr kumimoji="1" lang="en-US" altLang="ko-KR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3944962" y="4836247"/>
            <a:ext cx="2915816" cy="646331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shakeTail</a:t>
            </a:r>
            <a:r>
              <a:rPr kumimoji="1" lang="en-US" altLang="ko-KR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play</a:t>
            </a:r>
            <a:r>
              <a:rPr kumimoji="1" lang="ko-KR" altLang="ko-KR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  <a:endParaRPr kumimoji="1" lang="ko-KR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02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43608" y="1371982"/>
            <a:ext cx="3312368" cy="41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59632" y="1588006"/>
            <a:ext cx="2880320" cy="25202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86155" y="2186545"/>
            <a:ext cx="1220725" cy="84641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077252" y="4684350"/>
            <a:ext cx="1220725" cy="7200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shakeTail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541112" y="4211508"/>
            <a:ext cx="2310810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Dog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47663" y="1692111"/>
            <a:ext cx="2304258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089429" y="3024555"/>
            <a:ext cx="1220725" cy="90850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bark()</a:t>
            </a:r>
          </a:p>
          <a:p>
            <a:pPr algn="ctr"/>
            <a:r>
              <a:rPr lang="en-US" altLang="ko-KR" dirty="0"/>
              <a:t>eat()</a:t>
            </a:r>
          </a:p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04048" y="1588006"/>
            <a:ext cx="2880320" cy="2520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30571" y="2186545"/>
            <a:ext cx="1220725" cy="84641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92079" y="1692111"/>
            <a:ext cx="2304258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5576" y="939934"/>
            <a:ext cx="405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Dog </a:t>
            </a:r>
            <a:r>
              <a:rPr lang="en-US" altLang="ko-KR" dirty="0" err="1"/>
              <a:t>dog</a:t>
            </a:r>
            <a:r>
              <a:rPr lang="en-US" altLang="ko-KR" dirty="0"/>
              <a:t> = </a:t>
            </a:r>
            <a:r>
              <a:rPr lang="en-US" altLang="ko-KR" b="1" dirty="0"/>
              <a:t>new </a:t>
            </a:r>
            <a:r>
              <a:rPr lang="en-US" altLang="ko-KR" dirty="0"/>
              <a:t>Dog(</a:t>
            </a:r>
            <a:r>
              <a:rPr lang="en-US" altLang="ko-KR" b="1" dirty="0"/>
              <a:t>"</a:t>
            </a:r>
            <a:r>
              <a:rPr lang="ko-KR" altLang="en-US" b="1" dirty="0"/>
              <a:t>강아지</a:t>
            </a:r>
            <a:r>
              <a:rPr lang="en-US" altLang="ko-KR" b="1" dirty="0"/>
              <a:t>"</a:t>
            </a:r>
            <a:r>
              <a:rPr lang="en-US" altLang="ko-KR" dirty="0"/>
              <a:t>, 4, 5);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02119" y="955788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Animal </a:t>
            </a:r>
            <a:r>
              <a:rPr lang="en-US" altLang="ko-KR" dirty="0" err="1" smtClean="0"/>
              <a:t>animal</a:t>
            </a:r>
            <a:r>
              <a:rPr lang="en-US" altLang="ko-KR" dirty="0" smtClean="0"/>
              <a:t> = dog;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67744" y="260648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Animal Class</a:t>
            </a:r>
            <a:r>
              <a:rPr lang="ko-KR" altLang="en-US" dirty="0" smtClean="0"/>
              <a:t>를 상속 받은 </a:t>
            </a:r>
            <a:r>
              <a:rPr lang="en-US" altLang="ko-KR" dirty="0" smtClean="0"/>
              <a:t>Cat Class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830570" y="3024555"/>
            <a:ext cx="1220725" cy="90850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bark()</a:t>
            </a:r>
          </a:p>
          <a:p>
            <a:pPr algn="ctr"/>
            <a:r>
              <a:rPr lang="en-US" altLang="ko-KR" dirty="0"/>
              <a:t>eat()</a:t>
            </a:r>
          </a:p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02119" y="4314673"/>
            <a:ext cx="2775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Dog </a:t>
            </a:r>
            <a:r>
              <a:rPr lang="en-US" altLang="ko-KR" dirty="0" err="1" smtClean="0"/>
              <a:t>dog</a:t>
            </a:r>
            <a:r>
              <a:rPr lang="en-US" altLang="ko-KR" dirty="0"/>
              <a:t> </a:t>
            </a:r>
            <a:r>
              <a:rPr lang="en-US" altLang="ko-KR" dirty="0" smtClean="0"/>
              <a:t>= (Dog)animal;</a:t>
            </a:r>
          </a:p>
          <a:p>
            <a:endParaRPr lang="en-US" altLang="ko-KR" dirty="0"/>
          </a:p>
          <a:p>
            <a:r>
              <a:rPr lang="en-US" altLang="ko-KR" dirty="0" err="1" smtClean="0"/>
              <a:t>dog.shakeTail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124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432</Words>
  <Application>Microsoft Office PowerPoint</Application>
  <PresentationFormat>화면 슬라이드 쇼(4:3)</PresentationFormat>
  <Paragraphs>261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다형성</vt:lpstr>
      <vt:lpstr>다형성</vt:lpstr>
      <vt:lpstr>다형성</vt:lpstr>
      <vt:lpstr>다형성</vt:lpstr>
      <vt:lpstr>다형성</vt:lpstr>
      <vt:lpstr>PowerPoint 프레젠테이션</vt:lpstr>
      <vt:lpstr>다형성</vt:lpstr>
      <vt:lpstr>다형성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Administrator</cp:lastModifiedBy>
  <cp:revision>12</cp:revision>
  <dcterms:created xsi:type="dcterms:W3CDTF">2006-10-05T04:04:58Z</dcterms:created>
  <dcterms:modified xsi:type="dcterms:W3CDTF">2018-03-17T01:36:20Z</dcterms:modified>
</cp:coreProperties>
</file>