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71" r:id="rId4"/>
    <p:sldId id="275" r:id="rId5"/>
    <p:sldId id="264" r:id="rId6"/>
    <p:sldId id="268" r:id="rId7"/>
    <p:sldId id="262" r:id="rId8"/>
    <p:sldId id="292" r:id="rId9"/>
    <p:sldId id="285" r:id="rId10"/>
    <p:sldId id="296" r:id="rId11"/>
    <p:sldId id="291" r:id="rId12"/>
    <p:sldId id="293" r:id="rId13"/>
    <p:sldId id="294" r:id="rId14"/>
    <p:sldId id="276" r:id="rId15"/>
    <p:sldId id="263" r:id="rId16"/>
    <p:sldId id="299" r:id="rId17"/>
    <p:sldId id="300" r:id="rId18"/>
    <p:sldId id="297" r:id="rId19"/>
    <p:sldId id="298" r:id="rId20"/>
    <p:sldId id="280" r:id="rId21"/>
    <p:sldId id="289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CDD78-8C1D-4696-8D84-7422F248BCF1}" type="datetimeFigureOut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BE0E-7E2F-4925-BDB9-526F453CA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73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2F0C3-5FDC-4BFE-959D-3C7F943A1BB6}" type="datetimeFigureOut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5BCF-F49E-4BFE-B41B-9FE691D152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61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6122805" y="4975004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380960" y="991446"/>
            <a:ext cx="11262523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914400" y="2414017"/>
            <a:ext cx="103632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926336" y="5870448"/>
            <a:ext cx="85344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2EB8EEA-F6D9-4530-8B47-D47AE8291B00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4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FDAFEF6-5C74-4504-9971-6462D89385EB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905744" y="732603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7681391" y="5763523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4330347" y="598338"/>
            <a:ext cx="521671" cy="974779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1190902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7620012" y="2071679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9144000" y="0"/>
            <a:ext cx="3048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8883396" y="79248"/>
            <a:ext cx="484632" cy="682752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8883396" y="6077712"/>
            <a:ext cx="484632" cy="682752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253728" y="685800"/>
            <a:ext cx="27432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353568" y="457201"/>
            <a:ext cx="8327136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9550400" y="6419088"/>
            <a:ext cx="2036064" cy="301752"/>
          </a:xfrm>
        </p:spPr>
        <p:txBody>
          <a:bodyPr/>
          <a:lstStyle/>
          <a:p>
            <a:fld id="{CC2E0D1B-AEF2-4D02-8E74-664A07E05BE3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57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212222" y="4955240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715241" y="201848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3619483" y="5357827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10927285" y="2845766"/>
            <a:ext cx="521671" cy="974779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857655" y="3670104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4445192" y="1461124"/>
            <a:ext cx="69556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8191516" y="200024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CDCD-4708-43CC-BAA9-E9D295F778DF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33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584200" y="3127248"/>
            <a:ext cx="734261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10875264" y="3127248"/>
            <a:ext cx="734261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5285232"/>
            <a:ext cx="103632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8C03-F915-4BB5-A4D0-8FCA0E8181B3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6689224" y="3740793"/>
            <a:ext cx="998237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2239250" y="2375675"/>
            <a:ext cx="582833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10572782" y="5214951"/>
            <a:ext cx="1172215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428718" y="4929199"/>
            <a:ext cx="1619261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1286153" y="169666"/>
            <a:ext cx="109031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9715526" y="142853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609600" y="1755648"/>
            <a:ext cx="109728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5937504" y="4416552"/>
            <a:ext cx="683767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54842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5688-EECC-4385-93AC-0BFB6E77E1F6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3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5577840"/>
            <a:ext cx="5386917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09600" y="1581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5577840"/>
            <a:ext cx="5389033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6193368" y="15819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6AA7-2FF9-45A7-B8D5-9513619FCB51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1246464" y="-40968"/>
            <a:ext cx="10946033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 smtClean="0"/>
              </a:p>
              <a:p>
                <a:pPr algn="ctr"/>
                <a:endParaRPr lang="en-US" sz="1800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560320" y="73152"/>
            <a:ext cx="9241536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3042-4B35-4C76-AD40-F1EA04058DC3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3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12192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597408" y="5742432"/>
            <a:ext cx="6096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10936224" y="5742432"/>
            <a:ext cx="633984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953F-6F09-4D88-B5CC-138B67730A4D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5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6458712" y="1123188"/>
            <a:ext cx="6858000" cy="4620768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790688" y="1005840"/>
            <a:ext cx="4194048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996696"/>
            <a:ext cx="6912864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1929384"/>
            <a:ext cx="4194048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FFE04-8BBC-4FC0-84BA-6A3941E87B60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2117192" y="5711303"/>
            <a:ext cx="998237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4221357" y="3590389"/>
            <a:ext cx="372335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589590" y="2586813"/>
            <a:ext cx="951777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5714998" y="1285861"/>
            <a:ext cx="1219649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7322820" y="262128"/>
            <a:ext cx="484632" cy="682752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7322820" y="5967603"/>
            <a:ext cx="484632" cy="682752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4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2072640" y="228600"/>
            <a:ext cx="8546592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2097024" y="1097280"/>
            <a:ext cx="8522208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852928" y="384048"/>
            <a:ext cx="6998208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694432" y="1380744"/>
            <a:ext cx="73152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694432" y="5184648"/>
            <a:ext cx="73152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06E8657-5347-4211-B0AA-3D3EA42DEFE3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2292096" y="896112"/>
            <a:ext cx="475488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9936480" y="896112"/>
            <a:ext cx="475488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98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584200" y="859536"/>
            <a:ext cx="734261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10875264" y="859536"/>
            <a:ext cx="734261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741664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03CF9-7D85-44FA-901B-16555866C1D9}" type="datetime1">
              <a:rPr lang="ko-KR" altLang="en-US" smtClean="0"/>
              <a:t>2014-09-27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09600" y="6419088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669536" y="6419088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7299-CB97-468C-8B61-E06ABA729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3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protobuf-net/" TargetMode="External"/><Relationship Id="rId2" Type="http://schemas.openxmlformats.org/officeDocument/2006/relationships/hyperlink" Target="https://github.com/sta/websocket-shar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5064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ko-KR" sz="5400" dirty="0" smtClean="0"/>
              <a:t>Project “E.W.K”</a:t>
            </a:r>
            <a:br>
              <a:rPr lang="en-US" altLang="ko-KR" sz="5400" dirty="0" smtClean="0"/>
            </a:br>
            <a:r>
              <a:rPr lang="en-US" altLang="ko-KR" sz="5400" dirty="0"/>
              <a:t> </a:t>
            </a:r>
            <a:r>
              <a:rPr lang="en-US" altLang="ko-KR" sz="4000" dirty="0"/>
              <a:t>"An Unexpected Journey"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72736" y="5870448"/>
            <a:ext cx="2641600" cy="457200"/>
          </a:xfrm>
        </p:spPr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err="1" smtClean="0"/>
              <a:t>토니토닉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/>
        </p:nvSpPr>
        <p:spPr bwMode="white">
          <a:xfrm>
            <a:off x="9824299" y="5870448"/>
            <a:ext cx="2641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6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데브루키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8303061" y="4637934"/>
            <a:ext cx="2293670" cy="1156147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5920031" y="2082395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://ftp.gameshot.net/community/million/4294954486/mugc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3" t="45882" r="32176" b="15814"/>
          <a:stretch/>
        </p:blipFill>
        <p:spPr bwMode="auto">
          <a:xfrm>
            <a:off x="5903086" y="2399570"/>
            <a:ext cx="2312469" cy="1328438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208345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결과화면 </a:t>
            </a:r>
            <a:r>
              <a:rPr lang="en-US" altLang="ko-KR" dirty="0" smtClean="0"/>
              <a:t>V2</a:t>
            </a:r>
          </a:p>
          <a:p>
            <a:pPr lvl="1"/>
            <a:r>
              <a:rPr lang="ko-KR" altLang="en-US" sz="2000" dirty="0" smtClean="0"/>
              <a:t>보상 공식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대전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</a:t>
            </a:r>
            <a:r>
              <a:rPr lang="en-US" altLang="ko-KR" sz="1200" dirty="0" smtClean="0"/>
              <a:t>+ 100, </a:t>
            </a:r>
            <a:r>
              <a:rPr lang="ko-KR" altLang="en-US" sz="1200" dirty="0" smtClean="0"/>
              <a:t>패배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0, </a:t>
            </a:r>
            <a:r>
              <a:rPr lang="ko-KR" altLang="en-US" sz="1200" dirty="0" smtClean="0"/>
              <a:t>무승부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승리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점수 보너스</a:t>
            </a:r>
            <a:endParaRPr lang="en-US" altLang="ko-KR" sz="1600" dirty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획득한 총 점수 </a:t>
            </a:r>
            <a:r>
              <a:rPr lang="en-US" altLang="ko-KR" sz="1200" dirty="0" smtClean="0"/>
              <a:t>* 0.001)</a:t>
            </a:r>
          </a:p>
          <a:p>
            <a:pPr lvl="2"/>
            <a:r>
              <a:rPr lang="ko-KR" altLang="en-US" sz="1600" dirty="0" err="1" smtClean="0"/>
              <a:t>콤보</a:t>
            </a:r>
            <a:r>
              <a:rPr lang="ko-KR" altLang="en-US" sz="1600" dirty="0" smtClean="0"/>
              <a:t>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최대 연속 </a:t>
            </a:r>
            <a:r>
              <a:rPr lang="ko-KR" altLang="en-US" sz="1200" dirty="0" err="1" smtClean="0"/>
              <a:t>콤보</a:t>
            </a:r>
            <a:r>
              <a:rPr lang="ko-KR" altLang="en-US" sz="1200" dirty="0" smtClean="0"/>
              <a:t> 횟수 </a:t>
            </a:r>
            <a:r>
              <a:rPr lang="en-US" altLang="ko-KR" sz="1200" dirty="0" smtClean="0"/>
              <a:t>* 10)</a:t>
            </a:r>
          </a:p>
          <a:p>
            <a:pPr lvl="2"/>
            <a:r>
              <a:rPr lang="ko-KR" altLang="en-US" sz="1600" dirty="0" smtClean="0"/>
              <a:t>최단승리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1</a:t>
            </a:r>
            <a:r>
              <a:rPr lang="ko-KR" altLang="en-US" sz="1200" dirty="0" smtClean="0"/>
              <a:t>분 이내 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위로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패배 시 </a:t>
            </a:r>
            <a:r>
              <a:rPr lang="en-US" altLang="ko-KR" sz="1200" dirty="0" smtClean="0"/>
              <a:t>+ 30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3344" y="1641609"/>
            <a:ext cx="11079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결과화면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897637" y="2042824"/>
            <a:ext cx="2390987" cy="386007"/>
            <a:chOff x="4349246" y="2217275"/>
            <a:chExt cx="2390987" cy="38600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4369713" y="2407789"/>
              <a:ext cx="2289869" cy="1669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06669" y="2407789"/>
              <a:ext cx="752914" cy="166962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09154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49246" y="2341672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2374" y="234167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65.0%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08183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97214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3451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5870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74087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1138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01534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65767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73957" y="5834509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85" y="5810946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39" name="모서리가 둥근 직사각형 38"/>
          <p:cNvSpPr/>
          <p:nvPr/>
        </p:nvSpPr>
        <p:spPr>
          <a:xfrm>
            <a:off x="5959254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35886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한판 더</a:t>
            </a:r>
            <a:endParaRPr lang="ko-KR" altLang="en-US" sz="12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308802" y="481892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3061" y="4822875"/>
            <a:ext cx="229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위로 </a:t>
            </a:r>
            <a:r>
              <a:rPr lang="ko-KR" altLang="en-US" sz="800" dirty="0">
                <a:solidFill>
                  <a:schemeClr val="bg1"/>
                </a:solidFill>
              </a:rPr>
              <a:t>보너스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999,999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308802" y="5531597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십자형 55"/>
          <p:cNvSpPr/>
          <p:nvPr/>
        </p:nvSpPr>
        <p:spPr>
          <a:xfrm>
            <a:off x="8435407" y="5324111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303061" y="5535551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25539" y="4592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03061" y="2057521"/>
            <a:ext cx="2293670" cy="190760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8308802" y="230003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763876" y="2073602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맞춘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틀린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문제 보기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249899" y="3791066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닫기</a:t>
            </a:r>
            <a:endParaRPr lang="ko-KR" altLang="en-US" sz="5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29" y="5816413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82" name="TextBox 81"/>
          <p:cNvSpPr txBox="1"/>
          <p:nvPr/>
        </p:nvSpPr>
        <p:spPr>
          <a:xfrm>
            <a:off x="8348051" y="2305720"/>
            <a:ext cx="21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Gather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Collect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Improve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Hurt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Alive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Calm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quiet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209728" y="2379573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209728" y="2521136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209728" y="266587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209728" y="2799261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209728" y="294184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209728" y="30865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209728" y="3218620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209728" y="3371057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L 도형 72"/>
          <p:cNvSpPr/>
          <p:nvPr/>
        </p:nvSpPr>
        <p:spPr>
          <a:xfrm rot="18900000">
            <a:off x="10208031" y="2317687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L 도형 93"/>
          <p:cNvSpPr/>
          <p:nvPr/>
        </p:nvSpPr>
        <p:spPr>
          <a:xfrm rot="18900000">
            <a:off x="10208031" y="2465223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64726" y="3589621"/>
            <a:ext cx="2190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*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닫기버튼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터치시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체크된 단어들이 </a:t>
            </a:r>
            <a:r>
              <a:rPr lang="ko-KR" altLang="en-US" sz="600" i="1" u="sng" dirty="0">
                <a:solidFill>
                  <a:sysClr val="windowText" lastClr="000000"/>
                </a:solidFill>
              </a:rPr>
              <a:t>내 단어장에 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추가됩니다</a:t>
            </a:r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.</a:t>
            </a:r>
            <a:endParaRPr lang="ko-KR" altLang="en-US" sz="600" i="1" u="sng" dirty="0">
              <a:solidFill>
                <a:sysClr val="windowText" lastClr="000000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399160" y="2350616"/>
            <a:ext cx="119137" cy="11356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8308802" y="356368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403403" y="21609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012890" y="2116671"/>
            <a:ext cx="45717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 smtClean="0">
                <a:solidFill>
                  <a:sysClr val="windowText" lastClr="000000"/>
                </a:solidFill>
              </a:rPr>
              <a:t>전체 체크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38104" y="2894628"/>
            <a:ext cx="88601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승리 애니메이션 반복 출력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10783" y="2391550"/>
            <a:ext cx="2293670" cy="1359159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>
            <a:off x="5891368" y="447966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801069" y="2368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결과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5891368" y="2589003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891368" y="3323513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891368" y="35045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01069" y="32780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27090" y="2596393"/>
            <a:ext cx="218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승리 </a:t>
            </a:r>
            <a:r>
              <a:rPr lang="en-US" altLang="ko-KR" sz="800" dirty="0" smtClean="0">
                <a:solidFill>
                  <a:schemeClr val="bg1"/>
                </a:solidFill>
              </a:rPr>
              <a:t>: </a:t>
            </a:r>
            <a:r>
              <a:rPr lang="ko-KR" altLang="en-US" sz="800" dirty="0" smtClean="0">
                <a:solidFill>
                  <a:schemeClr val="bg1"/>
                </a:solidFill>
              </a:rPr>
              <a:t>철수</a:t>
            </a:r>
            <a:r>
              <a:rPr lang="en-US" altLang="ko-KR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               </a:t>
            </a:r>
            <a:r>
              <a:rPr lang="ko-KR" altLang="en-US" sz="800" dirty="0" smtClean="0">
                <a:solidFill>
                  <a:schemeClr val="bg1"/>
                </a:solidFill>
              </a:rPr>
              <a:t>패배 </a:t>
            </a:r>
            <a:r>
              <a:rPr lang="en-US" altLang="ko-KR" sz="800" dirty="0" smtClean="0">
                <a:solidFill>
                  <a:schemeClr val="bg1"/>
                </a:solidFill>
              </a:rPr>
              <a:t>: </a:t>
            </a:r>
            <a:r>
              <a:rPr lang="ko-KR" altLang="en-US" sz="800" dirty="0" smtClean="0">
                <a:solidFill>
                  <a:schemeClr val="bg1"/>
                </a:solidFill>
              </a:rPr>
              <a:t>영희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맞춘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8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틀린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3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총 진행 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20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대전 시간 </a:t>
            </a:r>
            <a:r>
              <a:rPr lang="en-US" altLang="ko-KR" sz="800" dirty="0">
                <a:solidFill>
                  <a:schemeClr val="bg1"/>
                </a:solidFill>
              </a:rPr>
              <a:t>: 3</a:t>
            </a:r>
            <a:r>
              <a:rPr lang="ko-KR" altLang="en-US" sz="800" dirty="0">
                <a:solidFill>
                  <a:schemeClr val="bg1"/>
                </a:solidFill>
              </a:rPr>
              <a:t>분 </a:t>
            </a:r>
            <a:r>
              <a:rPr lang="en-US" altLang="ko-KR" sz="800" dirty="0">
                <a:solidFill>
                  <a:schemeClr val="bg1"/>
                </a:solidFill>
              </a:rPr>
              <a:t>28</a:t>
            </a:r>
            <a:r>
              <a:rPr lang="ko-KR" altLang="en-US" sz="800" dirty="0" smtClean="0">
                <a:solidFill>
                  <a:schemeClr val="bg1"/>
                </a:solidFill>
              </a:rPr>
              <a:t>초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연속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: 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885627" y="3510019"/>
            <a:ext cx="229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점수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보너스</a:t>
            </a:r>
            <a:r>
              <a:rPr lang="en-US" altLang="ko-KR" sz="800" dirty="0" smtClean="0">
                <a:solidFill>
                  <a:schemeClr val="bg1"/>
                </a:solidFill>
              </a:rPr>
              <a:t> 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최단승리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104" name="직선 연결선 103"/>
          <p:cNvCxnSpPr/>
          <p:nvPr/>
        </p:nvCxnSpPr>
        <p:spPr>
          <a:xfrm>
            <a:off x="5891368" y="421717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십자형 104"/>
          <p:cNvSpPr/>
          <p:nvPr/>
        </p:nvSpPr>
        <p:spPr>
          <a:xfrm>
            <a:off x="6017973" y="4009690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885627" y="4221130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6832809" y="2959832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모서리가 둥근 직사각형 107"/>
          <p:cNvSpPr/>
          <p:nvPr/>
        </p:nvSpPr>
        <p:spPr>
          <a:xfrm>
            <a:off x="7624457" y="2916320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cxnSp>
        <p:nvCxnSpPr>
          <p:cNvPr id="109" name="직선 연결선 108"/>
          <p:cNvCxnSpPr/>
          <p:nvPr/>
        </p:nvCxnSpPr>
        <p:spPr>
          <a:xfrm>
            <a:off x="6832809" y="2847732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7624457" y="2786341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sp>
        <p:nvSpPr>
          <p:cNvPr id="111" name="직사각형 110"/>
          <p:cNvSpPr/>
          <p:nvPr/>
        </p:nvSpPr>
        <p:spPr>
          <a:xfrm>
            <a:off x="5921429" y="4480895"/>
            <a:ext cx="2274620" cy="14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직사각형 111"/>
          <p:cNvSpPr/>
          <p:nvPr/>
        </p:nvSpPr>
        <p:spPr>
          <a:xfrm>
            <a:off x="5987904" y="5606689"/>
            <a:ext cx="2140973" cy="223498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921429" y="4775692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조안페레로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err="1" smtClean="0"/>
              <a:t>카탈리나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하이요</a:t>
            </a:r>
            <a:r>
              <a:rPr lang="en-US" altLang="ko-KR" sz="1200" dirty="0" smtClean="0"/>
              <a:t>~</a:t>
            </a:r>
          </a:p>
          <a:p>
            <a:r>
              <a:rPr lang="ko-KR" altLang="en-US" sz="1200" dirty="0" err="1" smtClean="0"/>
              <a:t>조안페레로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 게임 </a:t>
            </a:r>
            <a:r>
              <a:rPr lang="ko-KR" altLang="en-US" sz="1200" dirty="0" err="1" smtClean="0"/>
              <a:t>잼있음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err="1" smtClean="0"/>
              <a:t>카탈리나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해봐야 알죠</a:t>
            </a:r>
            <a:r>
              <a:rPr lang="en-US" altLang="ko-KR" sz="1200" dirty="0" smtClean="0"/>
              <a:t>^^;;</a:t>
            </a:r>
            <a:endParaRPr lang="ko-KR" altLang="en-US" sz="12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044126" y="4552193"/>
            <a:ext cx="103373" cy="1004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98639" y="1182233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*</a:t>
            </a:r>
            <a:r>
              <a:rPr lang="ko-KR" altLang="en-US" b="1" dirty="0" smtClean="0">
                <a:solidFill>
                  <a:srgbClr val="FF0000"/>
                </a:solidFill>
              </a:rPr>
              <a:t>결과 위치가 위로 올라감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기타 의견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나중에 한글 레이블 버튼들은 다 시각화 시켜야겠다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en-US" altLang="ko-KR" sz="1600" dirty="0" smtClean="0"/>
              <a:t>“</a:t>
            </a:r>
            <a:r>
              <a:rPr lang="ko-KR" altLang="en-US" sz="1600" dirty="0" smtClean="0"/>
              <a:t>뒤로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버튼은 화살표모양 버튼으로 교체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2000" dirty="0" err="1" smtClean="0"/>
              <a:t>그라디우스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파워업</a:t>
            </a:r>
            <a:r>
              <a:rPr lang="ko-KR" altLang="en-US" sz="2000" dirty="0" smtClean="0"/>
              <a:t> 시스템 도입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/>
              <a:t>문제를 맞출 </a:t>
            </a:r>
            <a:r>
              <a:rPr lang="ko-KR" altLang="en-US" sz="1600" dirty="0" smtClean="0"/>
              <a:t>때마다 </a:t>
            </a:r>
            <a:r>
              <a:rPr lang="ko-KR" altLang="en-US" sz="1600" dirty="0" err="1" smtClean="0"/>
              <a:t>파워업</a:t>
            </a:r>
            <a:r>
              <a:rPr lang="ko-KR" altLang="en-US" sz="1600" dirty="0" smtClean="0"/>
              <a:t> 게이지가 올라감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1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기본 공격</a:t>
            </a:r>
            <a:r>
              <a:rPr lang="en-US" altLang="ko-KR" sz="1600" dirty="0" smtClean="0"/>
              <a:t>(10, 22, 35, 49, 64, 80, 97, 115, 134.  9</a:t>
            </a:r>
            <a:r>
              <a:rPr lang="ko-KR" altLang="en-US" sz="1600" dirty="0" smtClean="0"/>
              <a:t>번째 연속 타격까지 누적 </a:t>
            </a:r>
            <a:r>
              <a:rPr lang="ko-KR" altLang="en-US" sz="1600" dirty="0" err="1" smtClean="0"/>
              <a:t>데미지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ko-KR" altLang="en-US" sz="1200" dirty="0" smtClean="0"/>
              <a:t>적의 </a:t>
            </a:r>
            <a:r>
              <a:rPr lang="ko-KR" altLang="en-US" sz="1200" dirty="0" err="1" smtClean="0"/>
              <a:t>콤보</a:t>
            </a:r>
            <a:r>
              <a:rPr lang="ko-KR" altLang="en-US" sz="1200" dirty="0" smtClean="0"/>
              <a:t> 해지 </a:t>
            </a:r>
            <a:r>
              <a:rPr lang="ko-KR" altLang="en-US" sz="1200" dirty="0" err="1" smtClean="0"/>
              <a:t>파워업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스킬에</a:t>
            </a:r>
            <a:r>
              <a:rPr lang="ko-KR" altLang="en-US" sz="1200" dirty="0" smtClean="0"/>
              <a:t> 적중하거나</a:t>
            </a:r>
            <a:r>
              <a:rPr lang="en-US" altLang="ko-KR" sz="1200" dirty="0" smtClean="0"/>
              <a:t>, (x)</a:t>
            </a:r>
            <a:r>
              <a:rPr lang="ko-KR" altLang="en-US" sz="1200" dirty="0" smtClean="0"/>
              <a:t>피해를 입을 경우 </a:t>
            </a:r>
            <a:r>
              <a:rPr lang="ko-KR" altLang="en-US" sz="1200" dirty="0" err="1" smtClean="0"/>
              <a:t>콤보수치는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초기화됨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2"/>
            <a:r>
              <a:rPr lang="en-US" altLang="ko-KR" sz="1600" dirty="0" smtClean="0"/>
              <a:t>2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더블 공격 </a:t>
            </a:r>
            <a:r>
              <a:rPr lang="en-US" altLang="ko-KR" sz="1600" dirty="0" smtClean="0"/>
              <a:t>|| </a:t>
            </a:r>
            <a:r>
              <a:rPr lang="ko-KR" altLang="en-US" sz="1600" dirty="0" err="1" smtClean="0"/>
              <a:t>크리티컬</a:t>
            </a:r>
            <a:r>
              <a:rPr lang="ko-KR" altLang="en-US" sz="1600" dirty="0" smtClean="0"/>
              <a:t> 공격</a:t>
            </a:r>
            <a:r>
              <a:rPr lang="en-US" altLang="ko-KR" sz="1600" dirty="0" smtClean="0"/>
              <a:t>(40% </a:t>
            </a:r>
            <a:r>
              <a:rPr lang="ko-KR" altLang="en-US" sz="1600" dirty="0" smtClean="0"/>
              <a:t>확률로 </a:t>
            </a:r>
            <a:r>
              <a:rPr lang="en-US" altLang="ko-KR" sz="1600" dirty="0" smtClean="0"/>
              <a:t>2.5</a:t>
            </a:r>
            <a:r>
              <a:rPr lang="ko-KR" altLang="en-US" sz="1600" dirty="0" smtClean="0"/>
              <a:t>배 </a:t>
            </a:r>
            <a:r>
              <a:rPr lang="ko-KR" altLang="en-US" sz="1600" dirty="0" err="1" smtClean="0"/>
              <a:t>데미지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 smtClean="0"/>
              <a:t>3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적의 기본 공격 </a:t>
            </a:r>
            <a:r>
              <a:rPr lang="ko-KR" altLang="en-US" sz="1600" dirty="0" err="1" smtClean="0"/>
              <a:t>콤보의</a:t>
            </a:r>
            <a:r>
              <a:rPr lang="ko-KR" altLang="en-US" sz="1600" dirty="0" smtClean="0"/>
              <a:t> 누적 </a:t>
            </a:r>
            <a:r>
              <a:rPr lang="ko-KR" altLang="en-US" sz="1600" dirty="0" err="1" smtClean="0"/>
              <a:t>데미지를</a:t>
            </a:r>
            <a:r>
              <a:rPr lang="ko-KR" altLang="en-US" sz="1600" dirty="0" smtClean="0"/>
              <a:t> 초기화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4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30% </a:t>
            </a:r>
            <a:r>
              <a:rPr lang="ko-KR" altLang="en-US" sz="1600" dirty="0" smtClean="0"/>
              <a:t>체력 회복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5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/>
              <a:t>적의 </a:t>
            </a:r>
            <a:r>
              <a:rPr lang="ko-KR" altLang="en-US" sz="1600" dirty="0" smtClean="0"/>
              <a:t>모든 </a:t>
            </a:r>
            <a:r>
              <a:rPr lang="ko-KR" altLang="en-US" sz="1600" dirty="0"/>
              <a:t>공격을 한번 막을 수 있음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600" dirty="0" smtClean="0"/>
              <a:t>6</a:t>
            </a:r>
            <a:r>
              <a:rPr lang="ko-KR" altLang="en-US" sz="1600" dirty="0" smtClean="0"/>
              <a:t>파워 </a:t>
            </a:r>
            <a:r>
              <a:rPr lang="en-US" altLang="ko-KR" sz="1600" dirty="0" smtClean="0"/>
              <a:t>= </a:t>
            </a:r>
            <a:r>
              <a:rPr lang="ko-KR" altLang="en-US" sz="1600" dirty="0" err="1" smtClean="0"/>
              <a:t>필살기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유저가 파워 게이지 진행 중에 실시간으로 선택해서 적용가능</a:t>
            </a:r>
            <a:r>
              <a:rPr lang="en-US" altLang="ko-KR" sz="1600" dirty="0" smtClean="0"/>
              <a:t>.</a:t>
            </a:r>
          </a:p>
          <a:p>
            <a:pPr lvl="3"/>
            <a:r>
              <a:rPr lang="ko-KR" altLang="en-US" sz="1200" dirty="0" smtClean="0"/>
              <a:t>적용은 다음 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다음 문제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부터 적용</a:t>
            </a:r>
            <a:r>
              <a:rPr lang="en-US" altLang="ko-KR" sz="1200" dirty="0" smtClean="0"/>
              <a:t>.</a:t>
            </a:r>
          </a:p>
          <a:p>
            <a:pPr lvl="2"/>
            <a:r>
              <a:rPr lang="en-US" altLang="ko-KR" sz="1600" dirty="0" smtClean="0"/>
              <a:t>10</a:t>
            </a:r>
            <a:r>
              <a:rPr lang="ko-KR" altLang="en-US" sz="1600" dirty="0" err="1" smtClean="0"/>
              <a:t>콤보까지</a:t>
            </a:r>
            <a:r>
              <a:rPr lang="ko-KR" altLang="en-US" sz="1600" dirty="0" smtClean="0"/>
              <a:t> 간 후에 누르면 무조건 승리 및 </a:t>
            </a:r>
            <a:r>
              <a:rPr lang="ko-KR" altLang="en-US" sz="1600" dirty="0" err="1" smtClean="0"/>
              <a:t>막타</a:t>
            </a:r>
            <a:r>
              <a:rPr lang="ko-KR" altLang="en-US" sz="1600" dirty="0" smtClean="0"/>
              <a:t> 애니메이션 발동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확정 </a:t>
            </a:r>
            <a:r>
              <a:rPr lang="ko-KR" altLang="en-US" sz="1600" dirty="0" err="1" smtClean="0"/>
              <a:t>콤보</a:t>
            </a:r>
            <a:r>
              <a:rPr lang="ko-KR" altLang="en-US" sz="1600" dirty="0" smtClean="0"/>
              <a:t> 수치는 아님</a:t>
            </a:r>
            <a:r>
              <a:rPr lang="en-US" altLang="ko-KR" sz="1600" dirty="0" smtClean="0"/>
              <a:t>.)</a:t>
            </a:r>
          </a:p>
          <a:p>
            <a:pPr lvl="1"/>
            <a:r>
              <a:rPr lang="ko-KR" altLang="en-US" sz="2000" dirty="0" smtClean="0"/>
              <a:t>최대 체력은 퍼센트로 할까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고정 </a:t>
            </a:r>
            <a:r>
              <a:rPr lang="en-US" altLang="ko-KR" sz="2000" dirty="0" smtClean="0"/>
              <a:t>+ a </a:t>
            </a:r>
            <a:r>
              <a:rPr lang="ko-KR" altLang="en-US" sz="2000" dirty="0" smtClean="0"/>
              <a:t>로 할까</a:t>
            </a:r>
            <a:r>
              <a:rPr lang="en-US" altLang="ko-KR" sz="2000" dirty="0" smtClean="0"/>
              <a:t>?(</a:t>
            </a:r>
            <a:r>
              <a:rPr lang="ko-KR" altLang="en-US" sz="2000" dirty="0" err="1" smtClean="0"/>
              <a:t>걍</a:t>
            </a:r>
            <a:r>
              <a:rPr lang="ko-KR" altLang="en-US" sz="2000" dirty="0" smtClean="0"/>
              <a:t> 보여주는 문제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0910" y="271418"/>
            <a:ext cx="27590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업적 리스트 테이블</a:t>
            </a:r>
            <a:endParaRPr lang="en-US" altLang="ko-KR" sz="1100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아이템 구매 로그 테이블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아바타</a:t>
            </a:r>
            <a:r>
              <a:rPr lang="ko-KR" altLang="en-US" sz="1100" dirty="0" smtClean="0"/>
              <a:t> 포함</a:t>
            </a:r>
            <a:r>
              <a:rPr lang="en-US" altLang="ko-KR" sz="1100" dirty="0" smtClean="0"/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92488" y="1600201"/>
            <a:ext cx="4079974" cy="1317840"/>
          </a:xfrm>
          <a:prstGeom prst="roundRect">
            <a:avLst>
              <a:gd name="adj" fmla="val 4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08898" y="1751848"/>
            <a:ext cx="3861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&lt;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장면과 </a:t>
            </a:r>
            <a:r>
              <a:rPr lang="en-US" altLang="ko-KR" sz="1200" dirty="0" smtClean="0"/>
              <a:t>&lt;</a:t>
            </a:r>
            <a:r>
              <a:rPr lang="ko-KR" altLang="en-US" sz="1200" dirty="0" smtClean="0"/>
              <a:t>전투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장면을 번갈아 행동을 취하면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자칫 지루해지고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스피디한</a:t>
            </a:r>
            <a:r>
              <a:rPr lang="ko-KR" altLang="en-US" sz="1200" dirty="0" smtClean="0"/>
              <a:t> 감이 떨어질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정답과 동시에 랜덤으로 배치된 공격 패턴이 나가고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방어도 같은 메커니즘으로 동작하게 하는 것은 어떨까</a:t>
            </a:r>
            <a:r>
              <a:rPr lang="en-US" altLang="ko-KR" sz="1200" dirty="0" smtClean="0"/>
              <a:t>?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518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7143311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34264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143311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173215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143310" y="4873417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143310" y="5145311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43310" y="5417205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43310" y="5689099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43310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98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398075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7176793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74" name="직선 연결선 73"/>
          <p:cNvCxnSpPr/>
          <p:nvPr/>
        </p:nvCxnSpPr>
        <p:spPr>
          <a:xfrm>
            <a:off x="8280621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115176" y="2217275"/>
            <a:ext cx="2315755" cy="386007"/>
            <a:chOff x="4349246" y="2217275"/>
            <a:chExt cx="2315755" cy="386007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>
              <a:stCxn id="57" idx="0"/>
              <a:endCxn id="57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126572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299369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7645280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799119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8337102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8683013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9028922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사각형 설명선 126"/>
          <p:cNvSpPr/>
          <p:nvPr/>
        </p:nvSpPr>
        <p:spPr>
          <a:xfrm>
            <a:off x="9641485" y="3951228"/>
            <a:ext cx="979770" cy="411766"/>
          </a:xfrm>
          <a:prstGeom prst="wedgeRectCallout">
            <a:avLst>
              <a:gd name="adj1" fmla="val -85818"/>
              <a:gd name="adj2" fmla="val -7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정보창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8811043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117099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19073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783306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사각형 설명선 88"/>
          <p:cNvSpPr/>
          <p:nvPr/>
        </p:nvSpPr>
        <p:spPr>
          <a:xfrm>
            <a:off x="9573986" y="2195044"/>
            <a:ext cx="1312752" cy="794054"/>
          </a:xfrm>
          <a:prstGeom prst="wedgeRectCallout">
            <a:avLst>
              <a:gd name="adj1" fmla="val -70374"/>
              <a:gd name="adj2" fmla="val 7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게임점수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문제를 맞출 시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공격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방어 성공 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점수 증가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07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421454" y="4538954"/>
            <a:ext cx="1098035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제한시간 </a:t>
            </a:r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5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초 카운트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698120" y="2549202"/>
            <a:ext cx="466661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점수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848732" y="4873417"/>
            <a:ext cx="495297" cy="1041078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8" name="사각형 설명선 127"/>
          <p:cNvSpPr/>
          <p:nvPr/>
        </p:nvSpPr>
        <p:spPr>
          <a:xfrm>
            <a:off x="9643917" y="3131055"/>
            <a:ext cx="979770" cy="619034"/>
          </a:xfrm>
          <a:prstGeom prst="wedgeRectCallout">
            <a:avLst>
              <a:gd name="adj1" fmla="val -81929"/>
              <a:gd name="adj2" fmla="val 4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파워업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뷰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7219004" y="3595868"/>
            <a:ext cx="2078170" cy="28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8273585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7173215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>
            <a:spLocks noChangeAspect="1"/>
          </p:cNvSpPr>
          <p:nvPr/>
        </p:nvSpPr>
        <p:spPr>
          <a:xfrm>
            <a:off x="4697671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4697671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727575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4762381" y="4841889"/>
            <a:ext cx="1055674" cy="51897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697670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58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43" name="TextBox 142"/>
          <p:cNvSpPr txBox="1"/>
          <p:nvPr/>
        </p:nvSpPr>
        <p:spPr>
          <a:xfrm>
            <a:off x="4952435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44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4731153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145" name="직선 연결선 144"/>
          <p:cNvCxnSpPr/>
          <p:nvPr/>
        </p:nvCxnSpPr>
        <p:spPr>
          <a:xfrm>
            <a:off x="5834981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/>
          <p:cNvGrpSpPr/>
          <p:nvPr/>
        </p:nvGrpSpPr>
        <p:grpSpPr>
          <a:xfrm>
            <a:off x="4669536" y="2217275"/>
            <a:ext cx="2315755" cy="386007"/>
            <a:chOff x="4349246" y="2217275"/>
            <a:chExt cx="2315755" cy="386007"/>
          </a:xfrm>
        </p:grpSpPr>
        <p:cxnSp>
          <p:nvCxnSpPr>
            <p:cNvPr id="147" name="직선 연결선 146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9" name="직선 연결선 148"/>
            <p:cNvCxnSpPr>
              <a:stCxn id="148" idx="0"/>
              <a:endCxn id="148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4680932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853729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199640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545551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5891462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237373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583282" y="3631474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65403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671459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4673433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337666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67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72" name="직사각형 171"/>
          <p:cNvSpPr/>
          <p:nvPr/>
        </p:nvSpPr>
        <p:spPr>
          <a:xfrm>
            <a:off x="4773364" y="3595868"/>
            <a:ext cx="2078170" cy="289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5827945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4727575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4762381" y="5375812"/>
            <a:ext cx="105567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5842293" y="4841889"/>
            <a:ext cx="1048984" cy="5178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842293" y="5375812"/>
            <a:ext cx="104898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504521" y="5133945"/>
            <a:ext cx="537088" cy="440112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449899" y="52165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507919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182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19081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 모드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2</a:t>
            </a:r>
            <a:r>
              <a:rPr lang="ko-KR" altLang="en-US" sz="1600" dirty="0" smtClean="0"/>
              <a:t>가지의 </a:t>
            </a:r>
            <a:r>
              <a:rPr lang="en-US" altLang="ko-KR" sz="1600" dirty="0" smtClean="0"/>
              <a:t>UI</a:t>
            </a:r>
            <a:r>
              <a:rPr lang="ko-KR" altLang="en-US" sz="1600" dirty="0" smtClean="0"/>
              <a:t>를 제공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200" dirty="0" smtClean="0"/>
              <a:t>환경설정 창에서 변경 가능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77285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7514336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05289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7544240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514335" y="4873417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514335" y="5145311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514335" y="5417205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514335" y="5689099"/>
            <a:ext cx="1667733" cy="22577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</a:t>
            </a:r>
            <a:r>
              <a:rPr lang="en-US" altLang="ko-KR" sz="1200" dirty="0"/>
              <a:t>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514335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23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769100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49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7547818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74" name="직선 연결선 73"/>
          <p:cNvCxnSpPr/>
          <p:nvPr/>
        </p:nvCxnSpPr>
        <p:spPr>
          <a:xfrm>
            <a:off x="8651646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486201" y="2217275"/>
            <a:ext cx="2315755" cy="386007"/>
            <a:chOff x="4349246" y="2217275"/>
            <a:chExt cx="2315755" cy="386007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>
              <a:stCxn id="57" idx="0"/>
              <a:endCxn id="57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7497597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27" name="사각형 설명선 126"/>
          <p:cNvSpPr/>
          <p:nvPr/>
        </p:nvSpPr>
        <p:spPr>
          <a:xfrm>
            <a:off x="10012510" y="3951228"/>
            <a:ext cx="979770" cy="411766"/>
          </a:xfrm>
          <a:prstGeom prst="wedgeRectCallout">
            <a:avLst>
              <a:gd name="adj1" fmla="val -85818"/>
              <a:gd name="adj2" fmla="val -7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공통</a:t>
            </a:r>
            <a:endParaRPr lang="en-US" altLang="ko-KR" sz="1100" dirty="0" smtClean="0"/>
          </a:p>
          <a:p>
            <a:pPr algn="ctr"/>
            <a:r>
              <a:rPr lang="ko-KR" altLang="en-US" sz="1100" dirty="0" err="1" smtClean="0"/>
              <a:t>정보창</a:t>
            </a:r>
            <a:endParaRPr lang="ko-KR" altLang="en-US" sz="1100" dirty="0"/>
          </a:p>
        </p:txBody>
      </p:sp>
      <p:sp>
        <p:nvSpPr>
          <p:cNvPr id="76" name="직사각형 75"/>
          <p:cNvSpPr/>
          <p:nvPr/>
        </p:nvSpPr>
        <p:spPr>
          <a:xfrm>
            <a:off x="9182068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488124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0098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154331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9" name="사각형 설명선 88"/>
          <p:cNvSpPr/>
          <p:nvPr/>
        </p:nvSpPr>
        <p:spPr>
          <a:xfrm>
            <a:off x="9945011" y="2195044"/>
            <a:ext cx="1312752" cy="794054"/>
          </a:xfrm>
          <a:prstGeom prst="wedgeRectCallout">
            <a:avLst>
              <a:gd name="adj1" fmla="val -70374"/>
              <a:gd name="adj2" fmla="val 7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게임점수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문제를 맞출 시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공격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방어 성공 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점수 증가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32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792479" y="4538954"/>
            <a:ext cx="1098035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제한시간 </a:t>
            </a:r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5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초 카운트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069145" y="2549202"/>
            <a:ext cx="466661" cy="200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점수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9219757" y="4873417"/>
            <a:ext cx="495297" cy="1041078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8" name="사각형 설명선 127"/>
          <p:cNvSpPr/>
          <p:nvPr/>
        </p:nvSpPr>
        <p:spPr>
          <a:xfrm>
            <a:off x="10014942" y="3131055"/>
            <a:ext cx="979770" cy="619034"/>
          </a:xfrm>
          <a:prstGeom prst="wedgeRectCallout">
            <a:avLst>
              <a:gd name="adj1" fmla="val -81929"/>
              <a:gd name="adj2" fmla="val 48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파워업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뷰</a:t>
            </a:r>
            <a:endParaRPr lang="ko-KR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644610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>
            <a:off x="7544240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>
            <a:spLocks noChangeAspect="1"/>
          </p:cNvSpPr>
          <p:nvPr/>
        </p:nvSpPr>
        <p:spPr>
          <a:xfrm>
            <a:off x="5068696" y="2246532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5068696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5098600" y="4252586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5133406" y="4841889"/>
            <a:ext cx="1055674" cy="51897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5068695" y="6005238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83" y="5997563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43" name="TextBox 142"/>
          <p:cNvSpPr txBox="1"/>
          <p:nvPr/>
        </p:nvSpPr>
        <p:spPr>
          <a:xfrm>
            <a:off x="5323460" y="4256968"/>
            <a:ext cx="1760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&lt;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문제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&gt; Request 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의 뜻</a:t>
            </a:r>
            <a:endParaRPr lang="en-US" altLang="ko-KR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44" name="Picture 4" descr="http://www.cyrano.co.kr/blog/wp-content/uploads/1/10709475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t="46479" r="31563" b="15078"/>
          <a:stretch/>
        </p:blipFill>
        <p:spPr bwMode="auto">
          <a:xfrm>
            <a:off x="5102178" y="2571926"/>
            <a:ext cx="2207656" cy="1343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145" name="직선 연결선 144"/>
          <p:cNvCxnSpPr/>
          <p:nvPr/>
        </p:nvCxnSpPr>
        <p:spPr>
          <a:xfrm>
            <a:off x="6206006" y="3924300"/>
            <a:ext cx="0" cy="3277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/>
          <p:cNvGrpSpPr/>
          <p:nvPr/>
        </p:nvGrpSpPr>
        <p:grpSpPr>
          <a:xfrm>
            <a:off x="5040561" y="2217275"/>
            <a:ext cx="2315755" cy="386007"/>
            <a:chOff x="4349246" y="2217275"/>
            <a:chExt cx="2315755" cy="386007"/>
          </a:xfrm>
        </p:grpSpPr>
        <p:cxnSp>
          <p:nvCxnSpPr>
            <p:cNvPr id="147" name="직선 연결선 146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4377381" y="2407789"/>
              <a:ext cx="2260550" cy="164136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9" name="직선 연결선 148"/>
            <p:cNvCxnSpPr>
              <a:stCxn id="148" idx="0"/>
              <a:endCxn id="148" idx="2"/>
            </p:cNvCxnSpPr>
            <p:nvPr/>
          </p:nvCxnSpPr>
          <p:spPr>
            <a:xfrm>
              <a:off x="5507656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34924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118056" y="2341672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100%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051957" y="3883844"/>
            <a:ext cx="116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5341438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5549232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5853953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246330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655473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7131519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736428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7042484" y="6005238"/>
            <a:ext cx="226930" cy="205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/>
          <p:cNvSpPr txBox="1"/>
          <p:nvPr/>
        </p:nvSpPr>
        <p:spPr>
          <a:xfrm>
            <a:off x="5044458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708691" y="251454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92" y="6010458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173" name="TextBox 172"/>
          <p:cNvSpPr txBox="1"/>
          <p:nvPr/>
        </p:nvSpPr>
        <p:spPr>
          <a:xfrm>
            <a:off x="6198970" y="3883844"/>
            <a:ext cx="1157879" cy="36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아바타</a:t>
            </a:r>
            <a:r>
              <a:rPr lang="ko-KR" altLang="en-US" sz="1100" dirty="0" smtClean="0">
                <a:solidFill>
                  <a:schemeClr val="bg1"/>
                </a:solidFill>
              </a:rPr>
              <a:t> 이름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700" dirty="0" smtClean="0">
                <a:solidFill>
                  <a:schemeClr val="bg1"/>
                </a:solidFill>
              </a:rPr>
              <a:t>W: 9999 L: 9999 D: 9999</a:t>
            </a:r>
            <a:endParaRPr lang="en-US" altLang="ko-KR" sz="700" dirty="0">
              <a:solidFill>
                <a:schemeClr val="bg1"/>
              </a:solidFill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5098600" y="4780188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모서리가 둥근 직사각형 176"/>
          <p:cNvSpPr/>
          <p:nvPr/>
        </p:nvSpPr>
        <p:spPr>
          <a:xfrm>
            <a:off x="5133406" y="5375812"/>
            <a:ext cx="105567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8" name="모서리가 둥근 직사각형 177"/>
          <p:cNvSpPr/>
          <p:nvPr/>
        </p:nvSpPr>
        <p:spPr>
          <a:xfrm>
            <a:off x="6213318" y="4841889"/>
            <a:ext cx="1048984" cy="5178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6213318" y="5375812"/>
            <a:ext cx="1048984" cy="48784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4. [</a:t>
            </a:r>
            <a:r>
              <a:rPr lang="ko-KR" altLang="en-US" sz="1200" dirty="0" smtClean="0"/>
              <a:t>답안</a:t>
            </a:r>
            <a:r>
              <a:rPr lang="en-US" altLang="ko-KR" sz="1200" dirty="0" smtClean="0"/>
              <a:t>]</a:t>
            </a:r>
            <a:endParaRPr lang="ko-KR" altLang="en-US" sz="1200" dirty="0"/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5875546" y="5133945"/>
            <a:ext cx="537088" cy="440112"/>
          </a:xfrm>
          <a:prstGeom prst="roundRect">
            <a:avLst>
              <a:gd name="adj" fmla="val 4986"/>
            </a:avLst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20924" y="52165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>
                <a:solidFill>
                  <a:schemeClr val="bg1"/>
                </a:solidFill>
              </a:rPr>
              <a:t>파워업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878944" y="1546072"/>
            <a:ext cx="162736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대전게임 화면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모드 </a:t>
            </a:r>
            <a:r>
              <a:rPr lang="en-US" altLang="ko-KR" dirty="0" smtClean="0"/>
              <a:t>2</a:t>
            </a:r>
            <a:endParaRPr lang="en-US" altLang="ko-KR" dirty="0"/>
          </a:p>
        </p:txBody>
      </p:sp>
      <p:sp>
        <p:nvSpPr>
          <p:cNvPr id="182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190814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문제 모드</a:t>
            </a:r>
            <a:r>
              <a:rPr lang="en-US" altLang="ko-KR" sz="2000" dirty="0" smtClean="0"/>
              <a:t>2</a:t>
            </a:r>
            <a:endParaRPr lang="en-US" altLang="ko-KR" sz="2000" dirty="0"/>
          </a:p>
          <a:p>
            <a:pPr lvl="1"/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파워업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스킬은</a:t>
            </a:r>
            <a:r>
              <a:rPr lang="ko-KR" altLang="en-US" sz="1200" dirty="0" smtClean="0"/>
              <a:t> 액티브와 </a:t>
            </a:r>
            <a:r>
              <a:rPr lang="ko-KR" altLang="en-US" sz="1200" dirty="0" err="1" smtClean="0"/>
              <a:t>패시브로</a:t>
            </a:r>
            <a:r>
              <a:rPr lang="ko-KR" altLang="en-US" sz="1200" dirty="0" smtClean="0"/>
              <a:t> 나뉨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ko-KR" altLang="en-US" sz="1200" dirty="0" smtClean="0"/>
              <a:t>문제를 </a:t>
            </a:r>
            <a:r>
              <a:rPr lang="ko-KR" altLang="en-US" sz="1200" dirty="0" err="1" smtClean="0"/>
              <a:t>맞출때</a:t>
            </a:r>
            <a:r>
              <a:rPr lang="ko-KR" altLang="en-US" sz="1200" dirty="0" smtClean="0"/>
              <a:t> 마다 기본 </a:t>
            </a:r>
            <a:r>
              <a:rPr lang="ko-KR" altLang="en-US" sz="1200" dirty="0" err="1" smtClean="0"/>
              <a:t>데미지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입힘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  <p:grpSp>
        <p:nvGrpSpPr>
          <p:cNvPr id="25" name="그룹 24"/>
          <p:cNvGrpSpPr/>
          <p:nvPr/>
        </p:nvGrpSpPr>
        <p:grpSpPr>
          <a:xfrm>
            <a:off x="5223843" y="3758976"/>
            <a:ext cx="1993392" cy="161274"/>
            <a:chOff x="6098617" y="3758976"/>
            <a:chExt cx="1993392" cy="161274"/>
          </a:xfrm>
        </p:grpSpPr>
        <p:sp>
          <p:nvSpPr>
            <p:cNvPr id="207" name="직사각형 206"/>
            <p:cNvSpPr/>
            <p:nvPr/>
          </p:nvSpPr>
          <p:spPr>
            <a:xfrm>
              <a:off x="6105867" y="3758976"/>
              <a:ext cx="1986142" cy="152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8" name="직선 연결선 207"/>
            <p:cNvCxnSpPr>
              <a:stCxn id="207" idx="0"/>
              <a:endCxn id="207" idx="2"/>
            </p:cNvCxnSpPr>
            <p:nvPr/>
          </p:nvCxnSpPr>
          <p:spPr>
            <a:xfrm>
              <a:off x="7098938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>
              <a:off x="7098938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6701710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6900324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>
              <a:off x="7893395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>
              <a:off x="7694781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7297552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496166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6304481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>
              <a:off x="6503095" y="3758976"/>
              <a:ext cx="0" cy="152088"/>
            </a:xfrm>
            <a:prstGeom prst="line">
              <a:avLst/>
            </a:prstGeom>
            <a:ln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>
              <a:off x="6098617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092009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7201350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>
              <a:off x="7201350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>
              <a:off x="6804121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7002736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7995807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>
              <a:off x="7797192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>
              <a:off x="7399964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7598578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6406893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6605507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6201029" y="3758976"/>
              <a:ext cx="0" cy="15208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>
              <a:off x="6804121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>
              <a:off x="6306757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6505371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>
              <a:off x="7201350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7596791" y="3768162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직선 연결선 238"/>
          <p:cNvCxnSpPr/>
          <p:nvPr/>
        </p:nvCxnSpPr>
        <p:spPr>
          <a:xfrm>
            <a:off x="7490929" y="3924300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7763671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7971465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8271423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8673326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/>
          <p:cNvSpPr/>
          <p:nvPr/>
        </p:nvSpPr>
        <p:spPr>
          <a:xfrm>
            <a:off x="9068180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/>
          <p:cNvSpPr/>
          <p:nvPr/>
        </p:nvSpPr>
        <p:spPr>
          <a:xfrm>
            <a:off x="9574361" y="3598133"/>
            <a:ext cx="142856" cy="14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6" name="그룹 245"/>
          <p:cNvGrpSpPr/>
          <p:nvPr/>
        </p:nvGrpSpPr>
        <p:grpSpPr>
          <a:xfrm>
            <a:off x="7645693" y="3758976"/>
            <a:ext cx="1994158" cy="161274"/>
            <a:chOff x="3656809" y="3758976"/>
            <a:chExt cx="2085756" cy="161274"/>
          </a:xfrm>
        </p:grpSpPr>
        <p:grpSp>
          <p:nvGrpSpPr>
            <p:cNvPr id="247" name="그룹 246"/>
            <p:cNvGrpSpPr/>
            <p:nvPr/>
          </p:nvGrpSpPr>
          <p:grpSpPr>
            <a:xfrm>
              <a:off x="3656809" y="3758976"/>
              <a:ext cx="2085756" cy="152088"/>
              <a:chOff x="6018704" y="3758976"/>
              <a:chExt cx="2085756" cy="152088"/>
            </a:xfrm>
          </p:grpSpPr>
          <p:sp>
            <p:nvSpPr>
              <p:cNvPr id="253" name="직사각형 252"/>
              <p:cNvSpPr/>
              <p:nvPr/>
            </p:nvSpPr>
            <p:spPr>
              <a:xfrm>
                <a:off x="6026290" y="3758976"/>
                <a:ext cx="2078170" cy="1520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4" name="직선 연결선 253"/>
              <p:cNvCxnSpPr>
                <a:stCxn id="253" idx="0"/>
                <a:endCxn id="253" idx="2"/>
              </p:cNvCxnSpPr>
              <p:nvPr/>
            </p:nvCxnSpPr>
            <p:spPr>
              <a:xfrm>
                <a:off x="7065375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7065375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/>
              <p:cNvCxnSpPr/>
              <p:nvPr/>
            </p:nvCxnSpPr>
            <p:spPr>
              <a:xfrm>
                <a:off x="6649741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6857558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7896643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/>
              <p:cNvCxnSpPr/>
              <p:nvPr/>
            </p:nvCxnSpPr>
            <p:spPr>
              <a:xfrm>
                <a:off x="7688826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/>
              <p:cNvCxnSpPr/>
              <p:nvPr/>
            </p:nvCxnSpPr>
            <p:spPr>
              <a:xfrm>
                <a:off x="7273192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/>
              <p:cNvCxnSpPr/>
              <p:nvPr/>
            </p:nvCxnSpPr>
            <p:spPr>
              <a:xfrm>
                <a:off x="7481009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/>
              <p:cNvCxnSpPr/>
              <p:nvPr/>
            </p:nvCxnSpPr>
            <p:spPr>
              <a:xfrm>
                <a:off x="6234107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/>
              <p:cNvCxnSpPr/>
              <p:nvPr/>
            </p:nvCxnSpPr>
            <p:spPr>
              <a:xfrm>
                <a:off x="6441924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>
                <a:off x="6018704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>
                <a:off x="8104460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>
                <a:off x="7172532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>
                <a:off x="7172532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>
                <a:off x="6756898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>
                <a:off x="6964715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>
                <a:off x="8003800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>
                <a:off x="7795983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7380349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>
                <a:off x="7588166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>
                <a:off x="6341264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>
                <a:off x="6549081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>
                <a:off x="6125861" y="3758976"/>
                <a:ext cx="0" cy="152088"/>
              </a:xfrm>
              <a:prstGeom prst="line">
                <a:avLst/>
              </a:prstGeom>
              <a:ln>
                <a:solidFill>
                  <a:schemeClr val="accent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직선 연결선 247"/>
            <p:cNvCxnSpPr/>
            <p:nvPr/>
          </p:nvCxnSpPr>
          <p:spPr>
            <a:xfrm>
              <a:off x="4395003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>
              <a:off x="3874593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>
              <a:off x="4082410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>
              <a:off x="4810637" y="3758976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5224401" y="3768162"/>
              <a:ext cx="0" cy="1520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94606"/>
              </p:ext>
            </p:extLst>
          </p:nvPr>
        </p:nvGraphicFramePr>
        <p:xfrm>
          <a:off x="1038403" y="2989098"/>
          <a:ext cx="330245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597"/>
                <a:gridCol w="2057400"/>
                <a:gridCol w="632460"/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파워레벨 효과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레벨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효과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타입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다음 번 기본 공격에 추가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+10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다음 번 입는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30%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절감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다음번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기본 공격 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x2.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기본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치명타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(2.5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배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확률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+20%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회피 확률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+20%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필살기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챔프마다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다름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Ex: 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*hp30%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회복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*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상대 현재 체력의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데미지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27681">
                <a:tc gridSpan="3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액티브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발동 시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다음턴에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한번 액티브 효과가 적용됨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:  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활성화 되면 그 </a:t>
                      </a: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다음턴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 부터 효과가 지속됨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액티브 효과를 발동 시킴과 동시에 </a:t>
                      </a:r>
                      <a:r>
                        <a:rPr lang="ko-KR" altLang="en-US" sz="800" baseline="0" dirty="0" err="1" smtClean="0">
                          <a:solidFill>
                            <a:schemeClr val="bg1"/>
                          </a:solidFill>
                        </a:rPr>
                        <a:t>패시브</a:t>
                      </a:r>
                      <a:r>
                        <a:rPr lang="ko-KR" altLang="en-US" sz="800" baseline="0" dirty="0" smtClean="0">
                          <a:solidFill>
                            <a:schemeClr val="bg1"/>
                          </a:solidFill>
                        </a:rPr>
                        <a:t> 효과도 사라짐</a:t>
                      </a:r>
                      <a:r>
                        <a:rPr lang="en-US" altLang="ko-KR" sz="8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0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11995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ko-KR" altLang="en-US" dirty="0" smtClean="0"/>
              <a:t>서버 </a:t>
            </a:r>
            <a:r>
              <a:rPr lang="ko-KR" altLang="en-US" dirty="0" err="1" smtClean="0"/>
              <a:t>스펙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Websocket</a:t>
            </a:r>
            <a:r>
              <a:rPr lang="en-US" altLang="ko-KR" dirty="0" smtClean="0"/>
              <a:t>-sharp</a:t>
            </a:r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github.com/sta/websocket-sharp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미들웨어급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/>
          </a:p>
          <a:p>
            <a:pPr lvl="1"/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Text : http/</a:t>
            </a:r>
            <a:r>
              <a:rPr lang="en-US" altLang="ko-KR" dirty="0" err="1" smtClean="0"/>
              <a:t>ws</a:t>
            </a:r>
            <a:r>
              <a:rPr lang="en-US" altLang="ko-KR" dirty="0" smtClean="0"/>
              <a:t> get/post data.</a:t>
            </a:r>
          </a:p>
          <a:p>
            <a:pPr lvl="2"/>
            <a:r>
              <a:rPr lang="en-US" altLang="ko-KR" dirty="0" smtClean="0"/>
              <a:t>Binary :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for C sharp</a:t>
            </a:r>
          </a:p>
          <a:p>
            <a:pPr lvl="3"/>
            <a:r>
              <a:rPr lang="en-US" altLang="ko-KR" dirty="0" err="1" smtClean="0"/>
              <a:t>Nuget</a:t>
            </a:r>
            <a:r>
              <a:rPr lang="en-US" altLang="ko-KR" dirty="0" smtClean="0"/>
              <a:t> – pm&gt;</a:t>
            </a:r>
            <a:r>
              <a:rPr lang="en-US" altLang="ko-KR" dirty="0"/>
              <a:t>Install-Package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-net</a:t>
            </a:r>
          </a:p>
          <a:p>
            <a:pPr lvl="3"/>
            <a:r>
              <a:rPr lang="en-US" altLang="ko-KR" dirty="0">
                <a:hlinkClick r:id="rId3"/>
              </a:rPr>
              <a:t>https://code.google.com/p/protobuf-net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</a:p>
          <a:p>
            <a:pPr lvl="2"/>
            <a:r>
              <a:rPr lang="en-US" altLang="ko-KR" dirty="0" smtClean="0"/>
              <a:t>Mongo DB(no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로그 저장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Postgre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(RDBMS) – </a:t>
            </a:r>
            <a:r>
              <a:rPr lang="ko-KR" altLang="en-US" dirty="0" smtClean="0"/>
              <a:t>데이터 저장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altLang="ko-KR" dirty="0" err="1" smtClean="0"/>
              <a:t>Websocket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Picture 2" descr="122111_0950_WebSocketS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36" y="2153434"/>
            <a:ext cx="5977024" cy="426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4971348" y="2336198"/>
            <a:ext cx="3426254" cy="248388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73580" y="3496941"/>
            <a:ext cx="2245259" cy="890817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 smtClean="0"/>
              <a:t>서버 구조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5653" y="2955038"/>
            <a:ext cx="2245259" cy="1246204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프론트</a:t>
            </a:r>
            <a:r>
              <a:rPr lang="ko-KR" altLang="en-US" dirty="0" smtClean="0"/>
              <a:t> 서버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(L4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09389" y="3066620"/>
            <a:ext cx="2245259" cy="890817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45198" y="2609419"/>
            <a:ext cx="2245259" cy="890817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서버 </a:t>
            </a:r>
            <a:r>
              <a:rPr lang="en-US" altLang="ko-KR" dirty="0" smtClean="0"/>
              <a:t>n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websocket</a:t>
            </a:r>
            <a:r>
              <a:rPr lang="en-US" altLang="ko-KR" dirty="0" smtClean="0"/>
              <a:t> server)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6" idx="3"/>
            <a:endCxn id="12" idx="1"/>
          </p:cNvCxnSpPr>
          <p:nvPr/>
        </p:nvCxnSpPr>
        <p:spPr>
          <a:xfrm flipV="1">
            <a:off x="4570912" y="3054828"/>
            <a:ext cx="574286" cy="523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3"/>
          </p:cNvCxnSpPr>
          <p:nvPr/>
        </p:nvCxnSpPr>
        <p:spPr>
          <a:xfrm>
            <a:off x="4570912" y="3578140"/>
            <a:ext cx="938477" cy="88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6" idx="3"/>
          </p:cNvCxnSpPr>
          <p:nvPr/>
        </p:nvCxnSpPr>
        <p:spPr>
          <a:xfrm>
            <a:off x="4570912" y="3578140"/>
            <a:ext cx="1302668" cy="504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337141" y="3674152"/>
            <a:ext cx="2245259" cy="890817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 DB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337141" y="2554734"/>
            <a:ext cx="2245259" cy="890817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DB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378495" y="5284543"/>
            <a:ext cx="2245259" cy="890817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Cache DB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25301" y="4475907"/>
            <a:ext cx="2573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게임 서버는 </a:t>
            </a:r>
            <a:r>
              <a:rPr lang="en-US" altLang="ko-KR" sz="1200" dirty="0" smtClean="0"/>
              <a:t>realm </a:t>
            </a:r>
            <a:r>
              <a:rPr lang="ko-KR" altLang="en-US" sz="1200" dirty="0" smtClean="0"/>
              <a:t>단위로 구분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3122" y="3240241"/>
            <a:ext cx="1063361" cy="675798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  <a:endParaRPr lang="ko-KR" altLang="en-US" dirty="0"/>
          </a:p>
        </p:txBody>
      </p:sp>
      <p:cxnSp>
        <p:nvCxnSpPr>
          <p:cNvPr id="35" name="꺾인 연결선 34"/>
          <p:cNvCxnSpPr>
            <a:stCxn id="36" idx="3"/>
            <a:endCxn id="23" idx="1"/>
          </p:cNvCxnSpPr>
          <p:nvPr/>
        </p:nvCxnSpPr>
        <p:spPr>
          <a:xfrm flipV="1">
            <a:off x="8397602" y="3000143"/>
            <a:ext cx="939539" cy="5779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6" idx="3"/>
            <a:endCxn id="22" idx="1"/>
          </p:cNvCxnSpPr>
          <p:nvPr/>
        </p:nvCxnSpPr>
        <p:spPr>
          <a:xfrm>
            <a:off x="8397602" y="3578140"/>
            <a:ext cx="939539" cy="541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5554655" y="5286871"/>
            <a:ext cx="2245259" cy="890817"/>
          </a:xfrm>
          <a:prstGeom prst="roundRect">
            <a:avLst>
              <a:gd name="adj" fmla="val 9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Cache Server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26" idx="3"/>
            <a:endCxn id="6" idx="1"/>
          </p:cNvCxnSpPr>
          <p:nvPr/>
        </p:nvCxnSpPr>
        <p:spPr>
          <a:xfrm>
            <a:off x="1626483" y="3578140"/>
            <a:ext cx="699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54" idx="0"/>
          </p:cNvCxnSpPr>
          <p:nvPr/>
        </p:nvCxnSpPr>
        <p:spPr>
          <a:xfrm>
            <a:off x="6677284" y="4814286"/>
            <a:ext cx="1" cy="47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4" idx="3"/>
            <a:endCxn id="24" idx="1"/>
          </p:cNvCxnSpPr>
          <p:nvPr/>
        </p:nvCxnSpPr>
        <p:spPr>
          <a:xfrm flipV="1">
            <a:off x="7799914" y="5729952"/>
            <a:ext cx="578581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9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알려진 문제점들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96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알려진 문제점들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 smtClean="0"/>
              <a:t>서버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타이머 동기화와 맞물린 사용자 실시간 요청처리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유저가 정답 요청 시</a:t>
            </a:r>
            <a:endParaRPr lang="en-US" altLang="ko-KR" dirty="0"/>
          </a:p>
          <a:p>
            <a:pPr lvl="1"/>
            <a:r>
              <a:rPr lang="ko-KR" altLang="en-US" dirty="0" smtClean="0"/>
              <a:t>게임 중에 유저가 나갔을 때 해당 방에 대한 정리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클라이언트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최초 문제를 정보를 받지만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화면에 </a:t>
            </a:r>
            <a:r>
              <a:rPr lang="ko-KR" altLang="en-US" dirty="0" smtClean="0"/>
              <a:t>반영 안 하는 문제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60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510407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marL="5287963" indent="-342900">
              <a:buAutoNum type="arabicPeriod"/>
            </a:pPr>
            <a:r>
              <a:rPr lang="ko-KR" altLang="en-US" dirty="0" smtClean="0"/>
              <a:t>시연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 smtClean="0"/>
          </a:p>
          <a:p>
            <a:pPr marL="5287963" indent="-342900">
              <a:buAutoNum type="arabicPeriod"/>
            </a:pPr>
            <a:r>
              <a:rPr lang="ko-KR" altLang="en-US" dirty="0" smtClean="0"/>
              <a:t>게임소개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/>
          </a:p>
          <a:p>
            <a:pPr marL="5287963" indent="-342900">
              <a:buAutoNum type="arabicPeriod"/>
            </a:pPr>
            <a:r>
              <a:rPr lang="ko-KR" altLang="en-US" dirty="0" smtClean="0"/>
              <a:t>기획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 smtClean="0"/>
          </a:p>
          <a:p>
            <a:pPr marL="5287963" indent="-342900">
              <a:buAutoNum type="arabicPeriod"/>
            </a:pPr>
            <a:r>
              <a:rPr lang="ko-KR" altLang="en-US" dirty="0" smtClean="0"/>
              <a:t>개발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/>
          </a:p>
          <a:p>
            <a:pPr marL="5287963" indent="-342900">
              <a:buAutoNum type="arabicPeriod"/>
            </a:pPr>
            <a:r>
              <a:rPr lang="ko-KR" altLang="en-US" dirty="0" smtClean="0"/>
              <a:t>알려진 문제점들</a:t>
            </a:r>
            <a:endParaRPr lang="en-US" altLang="ko-KR" dirty="0" smtClean="0"/>
          </a:p>
          <a:p>
            <a:pPr marL="5287963" indent="-342900">
              <a:buAutoNum type="arabicPeriod"/>
            </a:pPr>
            <a:endParaRPr lang="en-US" altLang="ko-KR" dirty="0"/>
          </a:p>
          <a:p>
            <a:pPr marL="5287963" indent="-342900">
              <a:buAutoNum type="arabicPeriod"/>
            </a:pPr>
            <a:r>
              <a:rPr lang="ko-KR" altLang="en-US" dirty="0" smtClean="0"/>
              <a:t>향후 계획</a:t>
            </a:r>
            <a:endParaRPr lang="en-US" altLang="ko-KR" dirty="0" smtClean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목차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58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53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ko-KR" altLang="en-US" dirty="0" smtClean="0"/>
              <a:t>향후 계획</a:t>
            </a:r>
            <a:endParaRPr lang="en-US" altLang="ko-KR" dirty="0" smtClean="0"/>
          </a:p>
          <a:p>
            <a:pPr lvl="1"/>
            <a:r>
              <a:rPr lang="en-US" altLang="ko-KR" i="1" strike="sngStrike" dirty="0" smtClean="0"/>
              <a:t>2</a:t>
            </a:r>
            <a:r>
              <a:rPr lang="ko-KR" altLang="en-US" i="1" strike="sngStrike" dirty="0" smtClean="0"/>
              <a:t>부 </a:t>
            </a:r>
            <a:r>
              <a:rPr lang="ko-KR" altLang="en-US" i="1" strike="sngStrike" dirty="0" smtClean="0"/>
              <a:t>발표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 대비 완성도 </a:t>
            </a:r>
            <a:r>
              <a:rPr lang="en-US" altLang="ko-KR" dirty="0" smtClean="0"/>
              <a:t>70%)</a:t>
            </a:r>
            <a:endParaRPr lang="en-US" altLang="ko-KR" dirty="0" smtClean="0"/>
          </a:p>
          <a:p>
            <a:pPr lvl="2"/>
            <a:r>
              <a:rPr lang="en-US" altLang="ko-KR" i="1" strike="sngStrike" dirty="0" smtClean="0"/>
              <a:t>1</a:t>
            </a:r>
            <a:r>
              <a:rPr lang="ko-KR" altLang="en-US" i="1" strike="sngStrike" dirty="0" smtClean="0"/>
              <a:t>차 알파 테스트 진행 사항</a:t>
            </a:r>
            <a:r>
              <a:rPr lang="en-US" altLang="ko-KR" i="1" strike="sngStrike" dirty="0" smtClean="0"/>
              <a:t>.</a:t>
            </a:r>
          </a:p>
          <a:p>
            <a:pPr lvl="2"/>
            <a:r>
              <a:rPr lang="ko-KR" altLang="en-US" i="1" strike="sngStrike" dirty="0" smtClean="0"/>
              <a:t>서버 개발</a:t>
            </a:r>
            <a:r>
              <a:rPr lang="en-US" altLang="ko-KR" i="1" strike="sngStrike" dirty="0" smtClean="0"/>
              <a:t>.</a:t>
            </a:r>
            <a:endParaRPr lang="en-US" altLang="ko-KR" i="1" strike="sngStrike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부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릴리즈</a:t>
            </a:r>
            <a:r>
              <a:rPr lang="ko-KR" altLang="en-US" dirty="0" smtClean="0"/>
              <a:t> 버전 시연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개발 </a:t>
            </a:r>
            <a:r>
              <a:rPr lang="ko-KR" altLang="en-US" dirty="0" smtClean="0"/>
              <a:t>이슈 총정리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배포 및 서비스를 위한 </a:t>
            </a:r>
            <a:r>
              <a:rPr lang="ko-KR" altLang="en-US" dirty="0" smtClean="0"/>
              <a:t>최종 버그 수정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클라이언트 </a:t>
            </a:r>
            <a:r>
              <a:rPr lang="ko-KR" altLang="en-US" dirty="0" err="1" smtClean="0"/>
              <a:t>비쥬얼</a:t>
            </a:r>
            <a:r>
              <a:rPr lang="ko-KR" altLang="en-US" dirty="0" smtClean="0"/>
              <a:t> 업데이트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단계별로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8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 To be Continued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7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 err="1"/>
              <a:t>프로토타입</a:t>
            </a:r>
            <a:r>
              <a:rPr lang="ko-KR" altLang="en-US" dirty="0"/>
              <a:t> 시연</a:t>
            </a:r>
          </a:p>
        </p:txBody>
      </p:sp>
    </p:spTree>
    <p:extLst>
      <p:ext uri="{BB962C8B-B14F-4D97-AF65-F5344CB8AC3E}">
        <p14:creationId xmlns:p14="http://schemas.microsoft.com/office/powerpoint/2010/main" val="417965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3"/>
          <p:cNvSpPr txBox="1">
            <a:spLocks/>
          </p:cNvSpPr>
          <p:nvPr/>
        </p:nvSpPr>
        <p:spPr>
          <a:xfrm>
            <a:off x="609600" y="2722299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게임소개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 smtClean="0"/>
              <a:t>컨셉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턴제형</a:t>
            </a:r>
            <a:r>
              <a:rPr lang="ko-KR" altLang="en-US" sz="2400" dirty="0" smtClean="0"/>
              <a:t> 액션 </a:t>
            </a:r>
            <a:r>
              <a:rPr lang="ko-KR" altLang="en-US" sz="2400" dirty="0" err="1" smtClean="0"/>
              <a:t>영단어</a:t>
            </a:r>
            <a:r>
              <a:rPr lang="ko-KR" altLang="en-US" sz="2400" dirty="0" smtClean="0"/>
              <a:t> 퀴즈 게임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온라인 게임</a:t>
            </a:r>
            <a:r>
              <a:rPr lang="en-US" altLang="ko-KR" sz="2400" dirty="0" smtClean="0"/>
              <a:t>.</a:t>
            </a:r>
          </a:p>
          <a:p>
            <a:pPr lvl="2"/>
            <a:r>
              <a:rPr lang="ko-KR" altLang="en-US" sz="2000" dirty="0" smtClean="0"/>
              <a:t>혼자 보다는 남들과 경쟁하면서 즐기는 것을 좋아함</a:t>
            </a:r>
            <a:r>
              <a:rPr lang="en-US" altLang="ko-KR" sz="2000" dirty="0" smtClean="0"/>
              <a:t>. (</a:t>
            </a:r>
            <a:r>
              <a:rPr lang="ko-KR" altLang="en-US" sz="2000" dirty="0" err="1" smtClean="0"/>
              <a:t>롤도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랭킹전만</a:t>
            </a:r>
            <a:r>
              <a:rPr lang="en-US" altLang="ko-KR" sz="2000" dirty="0" smtClean="0"/>
              <a:t>…)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100" name="Picture 4" descr="http://www.cyrano.co.kr/blog/wp-content/uploads/1/10709475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74" y="3475411"/>
            <a:ext cx="3790362" cy="2477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4102" name="Picture 6" descr="http://cfs9.tistory.com/image/14/tistory/2008/09/03/23/11/48be9af5ef6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334" y="3475411"/>
            <a:ext cx="3152323" cy="2477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extLst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02" y="3981091"/>
            <a:ext cx="1466366" cy="14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모서리가 둥근 직사각형 137"/>
          <p:cNvSpPr/>
          <p:nvPr/>
        </p:nvSpPr>
        <p:spPr>
          <a:xfrm>
            <a:off x="3440533" y="5415630"/>
            <a:ext cx="7269476" cy="277482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/>
              <a:t>        옵션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Flow Chart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75221" y="3251770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메인메뉴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448596" y="2650868"/>
            <a:ext cx="1062446" cy="517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트레이닝</a:t>
            </a:r>
            <a:endParaRPr lang="en-US" altLang="ko-KR" sz="16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싱글모드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448596" y="3251770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대전모드</a:t>
            </a:r>
            <a:endParaRPr lang="ko-KR" altLang="en-US" sz="16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16696" y="4414585"/>
            <a:ext cx="1062446" cy="517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상점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16696" y="5015487"/>
            <a:ext cx="1062446" cy="51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업적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20048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대전입장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3137667" y="3510385"/>
            <a:ext cx="31092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11" idx="1"/>
          </p:cNvCxnSpPr>
          <p:nvPr/>
        </p:nvCxnSpPr>
        <p:spPr>
          <a:xfrm>
            <a:off x="4511042" y="3510385"/>
            <a:ext cx="209006" cy="20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720048" y="2650868"/>
            <a:ext cx="1062446" cy="51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랭킹보기</a:t>
            </a:r>
            <a:endParaRPr lang="ko-KR" altLang="en-US" sz="16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20048" y="3854710"/>
            <a:ext cx="1062446" cy="5172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아바타</a:t>
            </a:r>
            <a:endParaRPr lang="ko-KR" altLang="en-US" sz="16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921831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접속대기</a:t>
            </a:r>
            <a:endParaRPr lang="ko-KR" altLang="en-US" sz="16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98107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게임시작</a:t>
            </a:r>
            <a:endParaRPr lang="ko-KR" altLang="en-US" sz="1600" dirty="0"/>
          </a:p>
        </p:txBody>
      </p:sp>
      <p:sp>
        <p:nvSpPr>
          <p:cNvPr id="28" name="순서도: 판단 27"/>
          <p:cNvSpPr/>
          <p:nvPr/>
        </p:nvSpPr>
        <p:spPr>
          <a:xfrm>
            <a:off x="7123614" y="3253808"/>
            <a:ext cx="1035156" cy="51723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30" name="꺾인 연결선 29"/>
          <p:cNvCxnSpPr>
            <a:stCxn id="28" idx="2"/>
            <a:endCxn id="26" idx="2"/>
          </p:cNvCxnSpPr>
          <p:nvPr/>
        </p:nvCxnSpPr>
        <p:spPr>
          <a:xfrm rot="5400000">
            <a:off x="7047123" y="3176969"/>
            <a:ext cx="12700" cy="1188138"/>
          </a:xfrm>
          <a:prstGeom prst="bentConnector3">
            <a:avLst>
              <a:gd name="adj1" fmla="val 180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8" idx="3"/>
            <a:endCxn id="27" idx="1"/>
          </p:cNvCxnSpPr>
          <p:nvPr/>
        </p:nvCxnSpPr>
        <p:spPr>
          <a:xfrm>
            <a:off x="8158770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3"/>
            <a:endCxn id="28" idx="1"/>
          </p:cNvCxnSpPr>
          <p:nvPr/>
        </p:nvCxnSpPr>
        <p:spPr>
          <a:xfrm>
            <a:off x="6984277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3"/>
            <a:endCxn id="26" idx="1"/>
          </p:cNvCxnSpPr>
          <p:nvPr/>
        </p:nvCxnSpPr>
        <p:spPr>
          <a:xfrm>
            <a:off x="5782494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77784" y="3948546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NO</a:t>
            </a:r>
            <a:endParaRPr lang="ko-KR" alt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8010371" y="3293637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YES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7436075" y="3370754"/>
            <a:ext cx="413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2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499890" y="3253808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결과화면</a:t>
            </a:r>
            <a:endParaRPr lang="ko-KR" altLang="en-US" sz="1600" dirty="0"/>
          </a:p>
        </p:txBody>
      </p:sp>
      <p:cxnSp>
        <p:nvCxnSpPr>
          <p:cNvPr id="45" name="직선 화살표 연결선 44"/>
          <p:cNvCxnSpPr>
            <a:stCxn id="27" idx="3"/>
            <a:endCxn id="44" idx="1"/>
          </p:cNvCxnSpPr>
          <p:nvPr/>
        </p:nvCxnSpPr>
        <p:spPr>
          <a:xfrm>
            <a:off x="9360553" y="3512423"/>
            <a:ext cx="13933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6" idx="3"/>
            <a:endCxn id="7" idx="1"/>
          </p:cNvCxnSpPr>
          <p:nvPr/>
        </p:nvCxnSpPr>
        <p:spPr>
          <a:xfrm flipV="1">
            <a:off x="3137667" y="2909483"/>
            <a:ext cx="310929" cy="60090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6" idx="3"/>
            <a:endCxn id="9" idx="1"/>
          </p:cNvCxnSpPr>
          <p:nvPr/>
        </p:nvCxnSpPr>
        <p:spPr>
          <a:xfrm>
            <a:off x="3137667" y="3510385"/>
            <a:ext cx="1579029" cy="116281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6" idx="3"/>
            <a:endCxn id="10" idx="1"/>
          </p:cNvCxnSpPr>
          <p:nvPr/>
        </p:nvCxnSpPr>
        <p:spPr>
          <a:xfrm>
            <a:off x="3137667" y="3510385"/>
            <a:ext cx="1579029" cy="176371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8" idx="3"/>
            <a:endCxn id="22" idx="1"/>
          </p:cNvCxnSpPr>
          <p:nvPr/>
        </p:nvCxnSpPr>
        <p:spPr>
          <a:xfrm>
            <a:off x="4511042" y="3510385"/>
            <a:ext cx="209006" cy="60294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3"/>
            <a:endCxn id="20" idx="1"/>
          </p:cNvCxnSpPr>
          <p:nvPr/>
        </p:nvCxnSpPr>
        <p:spPr>
          <a:xfrm flipV="1">
            <a:off x="4511042" y="2909483"/>
            <a:ext cx="209006" cy="60090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3"/>
            <a:endCxn id="11" idx="0"/>
          </p:cNvCxnSpPr>
          <p:nvPr/>
        </p:nvCxnSpPr>
        <p:spPr>
          <a:xfrm flipH="1" flipV="1">
            <a:off x="5251271" y="3253808"/>
            <a:ext cx="5311065" cy="258615"/>
          </a:xfrm>
          <a:prstGeom prst="bentConnector4">
            <a:avLst>
              <a:gd name="adj1" fmla="val -4304"/>
              <a:gd name="adj2" fmla="val 15688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597656" y="5132562"/>
            <a:ext cx="2555182" cy="488323"/>
            <a:chOff x="3278376" y="5451566"/>
            <a:chExt cx="4571592" cy="967522"/>
          </a:xfrm>
        </p:grpSpPr>
        <p:sp>
          <p:nvSpPr>
            <p:cNvPr id="103" name="직사각형 102"/>
            <p:cNvSpPr/>
            <p:nvPr/>
          </p:nvSpPr>
          <p:spPr>
            <a:xfrm>
              <a:off x="3352784" y="5451566"/>
              <a:ext cx="4497184" cy="9675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020628" y="5694513"/>
              <a:ext cx="1062446" cy="5172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우선순위</a:t>
              </a:r>
              <a:r>
                <a:rPr lang="en-US" altLang="ko-KR" sz="700" dirty="0" smtClean="0"/>
                <a:t>1</a:t>
              </a:r>
              <a:endParaRPr lang="ko-KR" altLang="en-US" sz="7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78376" y="5721895"/>
              <a:ext cx="858106" cy="426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 smtClean="0"/>
                <a:t>&lt;</a:t>
              </a:r>
              <a:r>
                <a:rPr lang="ko-KR" altLang="en-US" sz="800" b="1" dirty="0" smtClean="0"/>
                <a:t>참고</a:t>
              </a:r>
              <a:r>
                <a:rPr lang="en-US" altLang="ko-KR" sz="800" b="1" dirty="0" smtClean="0"/>
                <a:t>&gt;</a:t>
              </a:r>
              <a:endParaRPr lang="ko-KR" altLang="en-US" sz="800" b="1" dirty="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5249139" y="5694513"/>
              <a:ext cx="1169099" cy="51723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우선순위</a:t>
              </a:r>
              <a:r>
                <a:rPr lang="en-US" altLang="ko-KR" sz="700" dirty="0" smtClean="0"/>
                <a:t>2</a:t>
              </a:r>
              <a:endParaRPr lang="ko-KR" altLang="en-US" sz="700" dirty="0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6583296" y="5694513"/>
              <a:ext cx="1110569" cy="5172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우선순위</a:t>
              </a:r>
              <a:r>
                <a:rPr lang="en-US" altLang="ko-KR" sz="700" dirty="0" smtClean="0"/>
                <a:t>3</a:t>
              </a:r>
              <a:endParaRPr lang="ko-KR" altLang="en-US" sz="700" dirty="0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268174" y="221898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0.</a:t>
            </a:r>
            <a:endParaRPr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707949" y="221898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1.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932914" y="221898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2.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639244" y="2218981"/>
            <a:ext cx="116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화면 깊이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898817" y="221898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Lv</a:t>
            </a:r>
            <a:r>
              <a:rPr lang="en-US" altLang="ko-KR" dirty="0" smtClean="0"/>
              <a:t> 3.</a:t>
            </a:r>
            <a:endParaRPr lang="ko-KR" altLang="en-US" dirty="0"/>
          </a:p>
        </p:txBody>
      </p:sp>
      <p:cxnSp>
        <p:nvCxnSpPr>
          <p:cNvPr id="111" name="직선 연결선 110"/>
          <p:cNvCxnSpPr/>
          <p:nvPr/>
        </p:nvCxnSpPr>
        <p:spPr>
          <a:xfrm>
            <a:off x="3240643" y="2218981"/>
            <a:ext cx="24835" cy="3810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4587530" y="2218981"/>
            <a:ext cx="1888" cy="3810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852162" y="2218981"/>
            <a:ext cx="0" cy="38105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39244" y="2581958"/>
            <a:ext cx="102268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>
          <a:xfrm>
            <a:off x="3448596" y="6115453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메인메뉴</a:t>
            </a:r>
            <a:endParaRPr lang="ko-KR" altLang="en-US" sz="1600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4720048" y="6115453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대전모드</a:t>
            </a:r>
            <a:endParaRPr lang="ko-KR" altLang="en-US" sz="16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8010719" y="6115453"/>
            <a:ext cx="1062446" cy="517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대전입장</a:t>
            </a:r>
            <a:endParaRPr lang="ko-KR" altLang="en-US" sz="1600" dirty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639244" y="5746088"/>
            <a:ext cx="102268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아래쪽 화살표 132"/>
          <p:cNvSpPr/>
          <p:nvPr/>
        </p:nvSpPr>
        <p:spPr>
          <a:xfrm rot="10800000">
            <a:off x="3907386" y="5780924"/>
            <a:ext cx="192953" cy="2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아래쪽 화살표 133"/>
          <p:cNvSpPr/>
          <p:nvPr/>
        </p:nvSpPr>
        <p:spPr>
          <a:xfrm rot="10800000">
            <a:off x="5154793" y="5780924"/>
            <a:ext cx="192953" cy="2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아래쪽 화살표 134"/>
          <p:cNvSpPr/>
          <p:nvPr/>
        </p:nvSpPr>
        <p:spPr>
          <a:xfrm rot="10800000">
            <a:off x="8442372" y="5786968"/>
            <a:ext cx="192953" cy="2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왼쪽/오른쪽 화살표 136"/>
          <p:cNvSpPr/>
          <p:nvPr/>
        </p:nvSpPr>
        <p:spPr>
          <a:xfrm>
            <a:off x="4413100" y="2331836"/>
            <a:ext cx="380596" cy="191588"/>
          </a:xfrm>
          <a:prstGeom prst="leftRightArrow">
            <a:avLst>
              <a:gd name="adj1" fmla="val 30114"/>
              <a:gd name="adj2" fmla="val 537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440533" y="5054476"/>
            <a:ext cx="1070510" cy="277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로그인</a:t>
            </a:r>
            <a:endParaRPr lang="ko-KR" alt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606511" y="2030682"/>
            <a:ext cx="1179974" cy="2154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로그인 후 입장가능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701172" y="5453164"/>
            <a:ext cx="5861164" cy="20241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단어장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41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r>
              <a:rPr lang="ko-KR" altLang="en-US" dirty="0" smtClean="0"/>
              <a:t>게임의 미션</a:t>
            </a:r>
            <a:endParaRPr lang="en-US" altLang="ko-KR" dirty="0" smtClean="0"/>
          </a:p>
          <a:p>
            <a:pPr lvl="1"/>
            <a:r>
              <a:rPr lang="ko-KR" altLang="en-US" sz="2700" dirty="0" smtClean="0"/>
              <a:t>플레이어가 게임을 즐기는 과정을 통해서 재미있게 </a:t>
            </a:r>
            <a:r>
              <a:rPr lang="ko-KR" altLang="en-US" sz="2700" dirty="0" err="1" smtClean="0"/>
              <a:t>영단어</a:t>
            </a:r>
            <a:r>
              <a:rPr lang="ko-KR" altLang="en-US" sz="2700" dirty="0" smtClean="0"/>
              <a:t> 외우기</a:t>
            </a:r>
            <a:r>
              <a:rPr lang="en-US" altLang="ko-KR" sz="2700" dirty="0" smtClean="0"/>
              <a:t>.</a:t>
            </a:r>
          </a:p>
          <a:p>
            <a:pPr lvl="1"/>
            <a:endParaRPr lang="en-US" altLang="ko-KR" sz="2400" dirty="0" smtClean="0"/>
          </a:p>
          <a:p>
            <a:r>
              <a:rPr lang="ko-KR" altLang="en-US" dirty="0" smtClean="0"/>
              <a:t>게임의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퀴즈에서 승리하여 점수를 얻고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최고 랭킹에 도달하자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게임의 </a:t>
            </a:r>
            <a:r>
              <a:rPr lang="ko-KR" altLang="en-US" dirty="0" smtClean="0"/>
              <a:t>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인 대전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문제가 주어지며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문제를 풀 동안 상대방 </a:t>
            </a:r>
            <a:r>
              <a:rPr lang="en-US" altLang="ko-KR" dirty="0" smtClean="0"/>
              <a:t>HP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만드는 유저가 승리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턴의 시간제한 안에 모두 못 맞출 경우 모두 </a:t>
            </a:r>
            <a:r>
              <a:rPr lang="en-US" altLang="ko-KR" dirty="0" smtClean="0"/>
              <a:t>HP</a:t>
            </a:r>
            <a:r>
              <a:rPr lang="ko-KR" altLang="en-US" dirty="0" smtClean="0"/>
              <a:t>가 감소되며 모두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이되면</a:t>
            </a:r>
            <a:r>
              <a:rPr lang="ko-KR" altLang="en-US" dirty="0" smtClean="0"/>
              <a:t> 무승부 처리됨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승패무</a:t>
            </a:r>
            <a:r>
              <a:rPr lang="ko-KR" altLang="en-US" dirty="0" smtClean="0"/>
              <a:t> 에 따라 전적이 상승된다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게임 </a:t>
            </a:r>
            <a:r>
              <a:rPr lang="ko-KR" altLang="en-US" dirty="0" smtClean="0"/>
              <a:t>플레이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대전모드 기준 한판에 </a:t>
            </a:r>
            <a:r>
              <a:rPr lang="en-US" altLang="ko-KR" dirty="0" smtClean="0"/>
              <a:t>1 ~ 3</a:t>
            </a:r>
            <a:r>
              <a:rPr lang="ko-KR" altLang="en-US" dirty="0" smtClean="0"/>
              <a:t>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스피디한</a:t>
            </a:r>
            <a:r>
              <a:rPr lang="ko-KR" altLang="en-US" dirty="0" smtClean="0"/>
              <a:t> 전개를 목표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대전모드 기획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문제모드 </a:t>
            </a:r>
            <a:r>
              <a:rPr lang="en-US" altLang="ko-KR" dirty="0" smtClean="0"/>
              <a:t>&lt;-&gt; </a:t>
            </a:r>
            <a:r>
              <a:rPr lang="ko-KR" altLang="en-US" dirty="0" smtClean="0"/>
              <a:t>전투모드에서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 문제모드로 변경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공방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강점의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창</a:t>
            </a:r>
            <a:r>
              <a:rPr lang="en-US" altLang="ko-KR" dirty="0" smtClean="0"/>
              <a:t>]</a:t>
            </a:r>
            <a:r>
              <a:rPr lang="ko-KR" altLang="en-US" dirty="0" smtClean="0"/>
              <a:t> 삭제</a:t>
            </a:r>
            <a:r>
              <a:rPr lang="en-US" altLang="ko-KR" dirty="0"/>
              <a:t>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[</a:t>
            </a:r>
            <a:r>
              <a:rPr lang="ko-KR" altLang="en-US" dirty="0" smtClean="0"/>
              <a:t>이전 승</a:t>
            </a:r>
            <a:r>
              <a:rPr lang="en-US" altLang="ko-KR" dirty="0" smtClean="0"/>
              <a:t>,</a:t>
            </a:r>
            <a:r>
              <a:rPr lang="ko-KR" altLang="en-US" dirty="0" smtClean="0"/>
              <a:t>패 전적 창</a:t>
            </a:r>
            <a:r>
              <a:rPr lang="en-US" altLang="ko-KR" dirty="0" smtClean="0"/>
              <a:t>]</a:t>
            </a:r>
            <a:r>
              <a:rPr lang="ko-KR" altLang="en-US" dirty="0" smtClean="0"/>
              <a:t>으로 변경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그럼 전투는 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문제모드에서 맞추면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바로 전투 애니메이션 및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틀리면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스스로가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이것도 전투 애니메이션화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연속으로 맞추면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발동해서 </a:t>
            </a:r>
            <a:r>
              <a:rPr lang="ko-KR" altLang="en-US" dirty="0" smtClean="0"/>
              <a:t>점점 더 많은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입힘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보너스 점수 획득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틀리는 경우도 마찬가지로 할까</a:t>
            </a:r>
            <a:r>
              <a:rPr lang="en-US" altLang="ko-KR" dirty="0" smtClean="0"/>
              <a:t>???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5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8303061" y="4637934"/>
            <a:ext cx="2293670" cy="1156147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>
            <a:spLocks noChangeAspect="1"/>
          </p:cNvSpPr>
          <p:nvPr/>
        </p:nvSpPr>
        <p:spPr>
          <a:xfrm>
            <a:off x="5920031" y="2082395"/>
            <a:ext cx="2274620" cy="40437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http://ftp.gameshot.net/community/million/4294954486/mugc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3" t="45882" r="32176" b="15814"/>
          <a:stretch/>
        </p:blipFill>
        <p:spPr bwMode="auto">
          <a:xfrm>
            <a:off x="5903086" y="2399570"/>
            <a:ext cx="2312469" cy="1328438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5208345" cy="452596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결과화면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보상 공식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대전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</a:t>
            </a:r>
            <a:r>
              <a:rPr lang="en-US" altLang="ko-KR" sz="1200" dirty="0" smtClean="0"/>
              <a:t>+ 100, </a:t>
            </a:r>
            <a:r>
              <a:rPr lang="ko-KR" altLang="en-US" sz="1200" dirty="0" smtClean="0"/>
              <a:t>패배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0, </a:t>
            </a:r>
            <a:r>
              <a:rPr lang="ko-KR" altLang="en-US" sz="1200" dirty="0" smtClean="0"/>
              <a:t>무승부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승리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점수 보너스</a:t>
            </a:r>
            <a:endParaRPr lang="en-US" altLang="ko-KR" sz="1600" dirty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획득한 총 점수 </a:t>
            </a:r>
            <a:r>
              <a:rPr lang="en-US" altLang="ko-KR" sz="1200" dirty="0" smtClean="0"/>
              <a:t>* 0.001)</a:t>
            </a:r>
          </a:p>
          <a:p>
            <a:pPr lvl="2"/>
            <a:r>
              <a:rPr lang="ko-KR" altLang="en-US" sz="1600" dirty="0" err="1" smtClean="0"/>
              <a:t>콤보</a:t>
            </a:r>
            <a:r>
              <a:rPr lang="ko-KR" altLang="en-US" sz="1600" dirty="0" smtClean="0"/>
              <a:t>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+ (</a:t>
            </a:r>
            <a:r>
              <a:rPr lang="ko-KR" altLang="en-US" sz="1200" dirty="0" smtClean="0"/>
              <a:t>최대 연속 </a:t>
            </a:r>
            <a:r>
              <a:rPr lang="ko-KR" altLang="en-US" sz="1200" dirty="0" err="1" smtClean="0"/>
              <a:t>콤보</a:t>
            </a:r>
            <a:r>
              <a:rPr lang="ko-KR" altLang="en-US" sz="1200" dirty="0" smtClean="0"/>
              <a:t> 횟수 </a:t>
            </a:r>
            <a:r>
              <a:rPr lang="en-US" altLang="ko-KR" sz="1200" dirty="0" smtClean="0"/>
              <a:t>* 10)</a:t>
            </a:r>
          </a:p>
          <a:p>
            <a:pPr lvl="2"/>
            <a:r>
              <a:rPr lang="ko-KR" altLang="en-US" sz="1600" dirty="0" smtClean="0"/>
              <a:t>최단승리 보너스</a:t>
            </a:r>
            <a:endParaRPr lang="en-US" altLang="ko-KR" sz="1600" dirty="0" smtClean="0"/>
          </a:p>
          <a:p>
            <a:pPr lvl="3"/>
            <a:r>
              <a:rPr lang="en-US" altLang="ko-KR" sz="1200" dirty="0" smtClean="0"/>
              <a:t>1</a:t>
            </a:r>
            <a:r>
              <a:rPr lang="ko-KR" altLang="en-US" sz="1200" dirty="0" smtClean="0"/>
              <a:t>분 이내 승리 시 </a:t>
            </a:r>
            <a:r>
              <a:rPr lang="en-US" altLang="ko-KR" sz="1200" dirty="0" smtClean="0"/>
              <a:t>+ 50</a:t>
            </a:r>
          </a:p>
          <a:p>
            <a:pPr lvl="2"/>
            <a:r>
              <a:rPr lang="ko-KR" altLang="en-US" sz="1600" dirty="0" smtClean="0"/>
              <a:t>위로 보너스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패배 시 </a:t>
            </a:r>
            <a:r>
              <a:rPr lang="en-US" altLang="ko-KR" sz="1200" dirty="0" smtClean="0"/>
              <a:t>+ 30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7299-CB97-468C-8B61-E06ABA729BB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03344" y="1641609"/>
            <a:ext cx="11079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결과화면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925772" y="579408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897637" y="2042824"/>
            <a:ext cx="2390987" cy="386007"/>
            <a:chOff x="4349246" y="2217275"/>
            <a:chExt cx="2390987" cy="386007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4377381" y="2562401"/>
              <a:ext cx="22746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4369713" y="2407789"/>
              <a:ext cx="2289869" cy="1669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06669" y="2407789"/>
              <a:ext cx="752914" cy="166962"/>
            </a:xfrm>
            <a:prstGeom prst="rect">
              <a:avLst/>
            </a:prstGeom>
            <a:ln w="3175"/>
            <a:effectLst/>
            <a:scene3d>
              <a:camera prst="orthographicFront">
                <a:rot lat="0" lon="0" rev="0"/>
              </a:camera>
              <a:lightRig rig="threePt" dir="t">
                <a:rot lat="0" lon="0" rev="600000"/>
              </a:lightRig>
            </a:scene3d>
            <a:sp3d prstMaterial="plastic"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509154" y="2407789"/>
              <a:ext cx="0" cy="164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49246" y="2341672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2374" y="2341672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ko-KR" sz="1100" b="1" dirty="0" smtClean="0">
                  <a:ln/>
                  <a:solidFill>
                    <a:schemeClr val="accent4"/>
                  </a:solidFill>
                </a:rPr>
                <a:t>65.0%</a:t>
              </a:r>
              <a:endParaRPr lang="ko-KR" altLang="en-US" sz="1100" b="1" dirty="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3038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533439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이름</a:t>
              </a:r>
              <a:r>
                <a:rPr lang="en-US" altLang="ko-KR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214" y="2248053"/>
              <a:ext cx="1137311" cy="153888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ko-KR" altLang="en-US" sz="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59395" y="2217275"/>
              <a:ext cx="84350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b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아바타</a:t>
              </a:r>
              <a:r>
                <a:rPr lang="ko-KR" altLang="en-US" sz="8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</a:t>
              </a:r>
              <a:r>
                <a:rPr lang="ko-KR" altLang="en-US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이름</a:t>
              </a:r>
              <a:r>
                <a:rPr lang="en-US" altLang="ko-KR" sz="800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B</a:t>
              </a:r>
              <a:endParaRPr lang="ko-KR" altLang="en-US" sz="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8822" y="2252528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VS</a:t>
              </a:r>
              <a:endParaRPr lang="ko-KR" altLang="en-US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08183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97214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34510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5870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474087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11383" y="3457023"/>
            <a:ext cx="212732" cy="212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901534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65767" y="2340094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999,999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73957" y="5834509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85" y="5810946"/>
            <a:ext cx="297520" cy="297520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39" name="모서리가 둥근 직사각형 38"/>
          <p:cNvSpPr/>
          <p:nvPr/>
        </p:nvSpPr>
        <p:spPr>
          <a:xfrm>
            <a:off x="5959254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뒤로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435886" y="5841101"/>
            <a:ext cx="714713" cy="28506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한판 더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35473" y="368318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결과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925772" y="3903424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925772" y="4637934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925772" y="481892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35473" y="4592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1494" y="3910814"/>
            <a:ext cx="218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맞춘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8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틀린 문제 </a:t>
            </a:r>
            <a:r>
              <a:rPr lang="en-US" altLang="ko-KR" sz="800" dirty="0" smtClean="0">
                <a:solidFill>
                  <a:schemeClr val="bg1"/>
                </a:solidFill>
              </a:rPr>
              <a:t>: 3</a:t>
            </a:r>
            <a:r>
              <a:rPr lang="ko-KR" altLang="en-US" sz="800" dirty="0" smtClean="0">
                <a:solidFill>
                  <a:schemeClr val="bg1"/>
                </a:solidFill>
              </a:rPr>
              <a:t>문제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총 진행 턴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20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대전 시간 </a:t>
            </a:r>
            <a:r>
              <a:rPr lang="en-US" altLang="ko-KR" sz="800" dirty="0">
                <a:solidFill>
                  <a:schemeClr val="bg1"/>
                </a:solidFill>
              </a:rPr>
              <a:t>: 3</a:t>
            </a:r>
            <a:r>
              <a:rPr lang="ko-KR" altLang="en-US" sz="800" dirty="0">
                <a:solidFill>
                  <a:schemeClr val="bg1"/>
                </a:solidFill>
              </a:rPr>
              <a:t>분 </a:t>
            </a:r>
            <a:r>
              <a:rPr lang="en-US" altLang="ko-KR" sz="800" dirty="0">
                <a:solidFill>
                  <a:schemeClr val="bg1"/>
                </a:solidFill>
              </a:rPr>
              <a:t>28</a:t>
            </a:r>
            <a:r>
              <a:rPr lang="ko-KR" altLang="en-US" sz="800" dirty="0" smtClean="0">
                <a:solidFill>
                  <a:schemeClr val="bg1"/>
                </a:solidFill>
              </a:rPr>
              <a:t>초</a:t>
            </a:r>
            <a:endParaRPr lang="en-US" altLang="ko-KR" sz="800" dirty="0" smtClean="0">
              <a:solidFill>
                <a:schemeClr val="bg1"/>
              </a:solidFill>
            </a:endParaRPr>
          </a:p>
          <a:p>
            <a:r>
              <a:rPr lang="ko-KR" altLang="en-US" sz="800" dirty="0" smtClean="0">
                <a:solidFill>
                  <a:schemeClr val="bg1"/>
                </a:solidFill>
              </a:rPr>
              <a:t>연속 </a:t>
            </a:r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</a:rPr>
              <a:t>: 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31" y="4824440"/>
            <a:ext cx="229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점수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err="1" smtClean="0">
                <a:solidFill>
                  <a:schemeClr val="bg1"/>
                </a:solidFill>
              </a:rPr>
              <a:t>콤보</a:t>
            </a:r>
            <a:r>
              <a:rPr lang="ko-KR" altLang="en-US" sz="800" dirty="0" smtClean="0">
                <a:solidFill>
                  <a:schemeClr val="bg1"/>
                </a:solidFill>
              </a:rPr>
              <a:t> 보너스</a:t>
            </a:r>
            <a:r>
              <a:rPr lang="en-US" altLang="ko-KR" sz="800" dirty="0" smtClean="0">
                <a:solidFill>
                  <a:schemeClr val="bg1"/>
                </a:solidFill>
              </a:rPr>
              <a:t> 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최단승리 보너스 </a:t>
            </a:r>
            <a:r>
              <a:rPr lang="en-US" altLang="ko-KR" sz="8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5925772" y="5531597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십자형 41"/>
          <p:cNvSpPr/>
          <p:nvPr/>
        </p:nvSpPr>
        <p:spPr>
          <a:xfrm>
            <a:off x="6052377" y="5324111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920031" y="5535551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cxnSp>
        <p:nvCxnSpPr>
          <p:cNvPr id="53" name="직선 연결선 52"/>
          <p:cNvCxnSpPr/>
          <p:nvPr/>
        </p:nvCxnSpPr>
        <p:spPr>
          <a:xfrm>
            <a:off x="8308802" y="4818921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03061" y="4824440"/>
            <a:ext cx="229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</a:rPr>
              <a:t>대전 보너스 </a:t>
            </a:r>
            <a:r>
              <a:rPr lang="en-US" altLang="ko-KR" sz="800" dirty="0">
                <a:solidFill>
                  <a:schemeClr val="bg1"/>
                </a:solidFill>
              </a:rPr>
              <a:t>: 999,999</a:t>
            </a:r>
          </a:p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위로 </a:t>
            </a:r>
            <a:r>
              <a:rPr lang="ko-KR" altLang="en-US" sz="800" dirty="0">
                <a:solidFill>
                  <a:schemeClr val="bg1"/>
                </a:solidFill>
              </a:rPr>
              <a:t>보너스 </a:t>
            </a:r>
            <a:r>
              <a:rPr lang="en-US" altLang="ko-KR" sz="800" dirty="0">
                <a:solidFill>
                  <a:schemeClr val="bg1"/>
                </a:solidFill>
              </a:rPr>
              <a:t>: </a:t>
            </a:r>
            <a:r>
              <a:rPr lang="en-US" altLang="ko-KR" sz="800" dirty="0" smtClean="0">
                <a:solidFill>
                  <a:schemeClr val="bg1"/>
                </a:solidFill>
              </a:rPr>
              <a:t>999,999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308802" y="5531597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십자형 55"/>
          <p:cNvSpPr/>
          <p:nvPr/>
        </p:nvSpPr>
        <p:spPr>
          <a:xfrm>
            <a:off x="8435407" y="5324111"/>
            <a:ext cx="173124" cy="173124"/>
          </a:xfrm>
          <a:prstGeom prst="plus">
            <a:avLst>
              <a:gd name="adj" fmla="val 37600"/>
            </a:avLst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303061" y="5535551"/>
            <a:ext cx="2293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총 획득 골드 </a:t>
            </a:r>
            <a:r>
              <a:rPr lang="en-US" altLang="ko-KR" sz="1000" dirty="0" smtClean="0">
                <a:solidFill>
                  <a:schemeClr val="bg1"/>
                </a:solidFill>
              </a:rPr>
              <a:t>: 999,999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225539" y="4592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보상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6867213" y="4138613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7658861" y="4095101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867213" y="4026513"/>
            <a:ext cx="71693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658861" y="3965122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보기</a:t>
            </a:r>
            <a:endParaRPr lang="ko-KR" altLang="en-US" sz="500" dirty="0"/>
          </a:p>
        </p:txBody>
      </p:sp>
      <p:sp>
        <p:nvSpPr>
          <p:cNvPr id="75" name="직사각형 74"/>
          <p:cNvSpPr/>
          <p:nvPr/>
        </p:nvSpPr>
        <p:spPr>
          <a:xfrm>
            <a:off x="8303061" y="2057521"/>
            <a:ext cx="2293670" cy="1907601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8308802" y="230003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763876" y="2073602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맞춘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smtClean="0">
                <a:solidFill>
                  <a:schemeClr val="bg1"/>
                </a:solidFill>
              </a:rPr>
              <a:t>틀린</a:t>
            </a:r>
            <a:r>
              <a:rPr lang="en-US" altLang="ko-KR" sz="1000" dirty="0" smtClean="0">
                <a:solidFill>
                  <a:schemeClr val="bg1"/>
                </a:solidFill>
              </a:rPr>
              <a:t>)</a:t>
            </a:r>
            <a:r>
              <a:rPr lang="ko-KR" altLang="en-US" sz="1000" dirty="0" smtClean="0">
                <a:solidFill>
                  <a:schemeClr val="bg1"/>
                </a:solidFill>
              </a:rPr>
              <a:t> 문제 보기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249899" y="3791066"/>
            <a:ext cx="392426" cy="9711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닫기</a:t>
            </a:r>
            <a:endParaRPr lang="ko-KR" altLang="en-US" sz="5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929" y="5816413"/>
            <a:ext cx="287447" cy="279843"/>
          </a:xfrm>
          <a:prstGeom prst="rect">
            <a:avLst/>
          </a:prstGeom>
          <a:ln w="3175">
            <a:solidFill>
              <a:schemeClr val="bg1"/>
            </a:solidFill>
          </a:ln>
        </p:spPr>
      </p:pic>
      <p:sp>
        <p:nvSpPr>
          <p:cNvPr id="82" name="TextBox 81"/>
          <p:cNvSpPr txBox="1"/>
          <p:nvPr/>
        </p:nvSpPr>
        <p:spPr>
          <a:xfrm>
            <a:off x="8348051" y="2305720"/>
            <a:ext cx="2196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Gather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Collect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Improve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Hurt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Alive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Calm</a:t>
            </a:r>
          </a:p>
          <a:p>
            <a:pPr marL="90488" indent="-90488">
              <a:buAutoNum type="arabicPeriod"/>
            </a:pPr>
            <a:r>
              <a:rPr lang="en-US" altLang="ko-KR" sz="900" dirty="0" smtClean="0">
                <a:solidFill>
                  <a:schemeClr val="bg1"/>
                </a:solidFill>
              </a:rPr>
              <a:t>quiet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209728" y="2379573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0209728" y="2521136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0209728" y="266587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0209728" y="2799261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0209728" y="2941844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0209728" y="30865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0209728" y="3218620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0209728" y="3371057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L 도형 72"/>
          <p:cNvSpPr/>
          <p:nvPr/>
        </p:nvSpPr>
        <p:spPr>
          <a:xfrm rot="18900000">
            <a:off x="10208031" y="2317687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L 도형 93"/>
          <p:cNvSpPr/>
          <p:nvPr/>
        </p:nvSpPr>
        <p:spPr>
          <a:xfrm rot="18900000">
            <a:off x="10208031" y="2465223"/>
            <a:ext cx="94720" cy="94720"/>
          </a:xfrm>
          <a:prstGeom prst="corner">
            <a:avLst>
              <a:gd name="adj1" fmla="val 27951"/>
              <a:gd name="adj2" fmla="val 29789"/>
            </a:avLst>
          </a:prstGeom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8364726" y="3589621"/>
            <a:ext cx="2190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*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닫기버튼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600" i="1" u="sng" dirty="0" err="1" smtClean="0">
                <a:solidFill>
                  <a:sysClr val="windowText" lastClr="000000"/>
                </a:solidFill>
              </a:rPr>
              <a:t>터치시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 체크된 단어들이 </a:t>
            </a:r>
            <a:r>
              <a:rPr lang="ko-KR" altLang="en-US" sz="600" i="1" u="sng" dirty="0">
                <a:solidFill>
                  <a:sysClr val="windowText" lastClr="000000"/>
                </a:solidFill>
              </a:rPr>
              <a:t>내 단어장에 </a:t>
            </a:r>
            <a:r>
              <a:rPr lang="ko-KR" altLang="en-US" sz="600" i="1" u="sng" dirty="0" smtClean="0">
                <a:solidFill>
                  <a:sysClr val="windowText" lastClr="000000"/>
                </a:solidFill>
              </a:rPr>
              <a:t>추가됩니다</a:t>
            </a:r>
            <a:r>
              <a:rPr lang="en-US" altLang="ko-KR" sz="600" i="1" u="sng" dirty="0" smtClean="0">
                <a:solidFill>
                  <a:sysClr val="windowText" lastClr="000000"/>
                </a:solidFill>
              </a:rPr>
              <a:t>.</a:t>
            </a:r>
            <a:endParaRPr lang="ko-KR" altLang="en-US" sz="600" i="1" u="sng" dirty="0">
              <a:solidFill>
                <a:sysClr val="windowText" lastClr="000000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0399160" y="2350616"/>
            <a:ext cx="119137" cy="11356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>
            <a:off x="8308802" y="3563682"/>
            <a:ext cx="227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403403" y="2160982"/>
            <a:ext cx="91326" cy="91326"/>
          </a:xfrm>
          <a:prstGeom prst="rect">
            <a:avLst/>
          </a:prstGeom>
          <a:solidFill>
            <a:schemeClr val="tx1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0012890" y="2116671"/>
            <a:ext cx="45717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 smtClean="0">
                <a:solidFill>
                  <a:sysClr val="windowText" lastClr="000000"/>
                </a:solidFill>
              </a:rPr>
              <a:t>전체 체크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38104" y="2894628"/>
            <a:ext cx="88601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700" b="1" dirty="0" smtClean="0">
                <a:ln/>
                <a:solidFill>
                  <a:schemeClr val="accent4"/>
                </a:solidFill>
              </a:rPr>
              <a:t>&lt;&lt; </a:t>
            </a:r>
            <a:r>
              <a:rPr lang="ko-KR" altLang="en-US" sz="700" b="1" dirty="0" smtClean="0">
                <a:ln/>
                <a:solidFill>
                  <a:schemeClr val="accent4"/>
                </a:solidFill>
              </a:rPr>
              <a:t>승리 애니메이션 반복 출력</a:t>
            </a:r>
            <a:endParaRPr lang="ko-KR" altLang="en-US" sz="7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TC010237558[[fn=어린이 테마]]</Template>
  <TotalTime>3891</TotalTime>
  <Words>1586</Words>
  <Application>Microsoft Office PowerPoint</Application>
  <PresentationFormat>와이드스크린</PresentationFormat>
  <Paragraphs>441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휴먼모음T</vt:lpstr>
      <vt:lpstr>Arial</vt:lpstr>
      <vt:lpstr>Berlin Sans FB</vt:lpstr>
      <vt:lpstr>Wingdings</vt:lpstr>
      <vt:lpstr>New_Education01</vt:lpstr>
      <vt:lpstr>Project “E.W.K”  "An Unexpected Journey"</vt:lpstr>
      <vt:lpstr>- 목차 -</vt:lpstr>
      <vt:lpstr>PowerPoint 프레젠테이션</vt:lpstr>
      <vt:lpstr>PowerPoint 프레젠테이션</vt:lpstr>
      <vt:lpstr>2. 게임 소개</vt:lpstr>
      <vt:lpstr>2. 게임소개</vt:lpstr>
      <vt:lpstr>2. 게임소개</vt:lpstr>
      <vt:lpstr>3. 기획</vt:lpstr>
      <vt:lpstr>3. 기획</vt:lpstr>
      <vt:lpstr>3. 기획</vt:lpstr>
      <vt:lpstr>4. 기획</vt:lpstr>
      <vt:lpstr>4. 기획</vt:lpstr>
      <vt:lpstr>4. 기획</vt:lpstr>
      <vt:lpstr>PowerPoint 프레젠테이션</vt:lpstr>
      <vt:lpstr>4. 개발</vt:lpstr>
      <vt:lpstr>4. 개발</vt:lpstr>
      <vt:lpstr>4. 개발</vt:lpstr>
      <vt:lpstr>PowerPoint 프레젠테이션</vt:lpstr>
      <vt:lpstr>5. 알려진 문제점들</vt:lpstr>
      <vt:lpstr>PowerPoint 프레젠테이션</vt:lpstr>
      <vt:lpstr>6. 향후 계획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English Word King</dc:title>
  <dc:creator>terdong</dc:creator>
  <cp:lastModifiedBy>terdong</cp:lastModifiedBy>
  <cp:revision>679</cp:revision>
  <dcterms:created xsi:type="dcterms:W3CDTF">2014-07-21T15:22:05Z</dcterms:created>
  <dcterms:modified xsi:type="dcterms:W3CDTF">2014-09-27T06:13:19Z</dcterms:modified>
</cp:coreProperties>
</file>