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317CC-07A8-4A98-AEB1-8DC4E0B15B73}" v="3791" dt="2021-03-04T00:48:39.310"/>
    <p1510:client id="{F6D70827-DDE6-4F98-9809-5D40E42B2E10}" v="413" dt="2021-03-04T00:20:09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0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8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7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Surgical Operations Quality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Joann Vuong, Jeff Thornhill, Theresa Aguilar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1471-4086-4371-A128-4446B249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Premise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416F-3F40-4BBA-AEF0-994F24A9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194" y="1721761"/>
            <a:ext cx="4091410" cy="3411472"/>
          </a:xfrm>
        </p:spPr>
        <p:txBody>
          <a:bodyPr>
            <a:normAutofit/>
          </a:bodyPr>
          <a:lstStyle/>
          <a:p>
            <a:r>
              <a:rPr lang="en-US" dirty="0"/>
              <a:t>Our team works for a health data company</a:t>
            </a:r>
          </a:p>
          <a:p>
            <a:r>
              <a:rPr lang="en-US" dirty="0"/>
              <a:t>We will be supporting hospitals as they prepare to contribute their data to NSQIP</a:t>
            </a:r>
          </a:p>
          <a:p>
            <a:pPr lvl="1"/>
            <a:r>
              <a:rPr lang="en-US" dirty="0"/>
              <a:t>National Surgical Quality Improvement Program</a:t>
            </a:r>
          </a:p>
        </p:txBody>
      </p:sp>
    </p:spTree>
    <p:extLst>
      <p:ext uri="{BB962C8B-B14F-4D97-AF65-F5344CB8AC3E}">
        <p14:creationId xmlns:p14="http://schemas.microsoft.com/office/powerpoint/2010/main" val="2604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5D4E-2BB4-4DBA-9580-174BA830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A12C-38AC-48E8-8E82-A4FE45F4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NSQIP provides participating hospitals with the tools analysis and reports to make informed decisions to improve quality of care.</a:t>
            </a:r>
          </a:p>
          <a:p>
            <a:r>
              <a:rPr lang="en-US" dirty="0"/>
              <a:t>Participating hospitals provide their data.</a:t>
            </a:r>
          </a:p>
          <a:p>
            <a:r>
              <a:rPr lang="en-US" dirty="0"/>
              <a:t>Data compromised of pre-operative through 30 days post-surgery</a:t>
            </a:r>
          </a:p>
          <a:p>
            <a:r>
              <a:rPr lang="en-US" dirty="0"/>
              <a:t>Data is entered into a NSQIP portal</a:t>
            </a:r>
          </a:p>
          <a:p>
            <a:r>
              <a:rPr lang="en-US" dirty="0"/>
              <a:t>We will be evaluating the hospital data format to see how easy or difficult it will be for the hospital to contribute.</a:t>
            </a:r>
          </a:p>
        </p:txBody>
      </p:sp>
    </p:spTree>
    <p:extLst>
      <p:ext uri="{BB962C8B-B14F-4D97-AF65-F5344CB8AC3E}">
        <p14:creationId xmlns:p14="http://schemas.microsoft.com/office/powerpoint/2010/main" val="38619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3C7A-FFFB-4602-B9A7-55A89A2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0361-C5E7-4BDC-BCA5-F9897181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11" y="1680008"/>
            <a:ext cx="4091410" cy="38081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Surgical complications are costly to health systems</a:t>
            </a:r>
          </a:p>
          <a:p>
            <a:pPr lvl="1"/>
            <a:r>
              <a:rPr lang="en-US" dirty="0">
                <a:cs typeface="Calibri"/>
              </a:rPr>
              <a:t>1 in 10 people experience an adverse event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These complications can lead to readmissions, additional medical complications, costly to health systems</a:t>
            </a:r>
            <a:endParaRPr lang="en-US" dirty="0"/>
          </a:p>
          <a:p>
            <a:r>
              <a:rPr lang="en-US" dirty="0">
                <a:cs typeface="Calibri"/>
              </a:rPr>
              <a:t>Gain a deeper understanding of quality measures in the healthcare industry.</a:t>
            </a:r>
            <a:endParaRPr lang="en-US"/>
          </a:p>
          <a:p>
            <a:pPr lvl="1"/>
            <a:r>
              <a:rPr lang="en-US" dirty="0">
                <a:cs typeface="Calibri"/>
              </a:rPr>
              <a:t>Emphasis on NSQIP</a:t>
            </a:r>
          </a:p>
          <a:p>
            <a:r>
              <a:rPr lang="en-US" dirty="0">
                <a:cs typeface="Calibri"/>
              </a:rPr>
              <a:t>To determine the feasibility of calculating NSQIP measures using public available datasets.</a:t>
            </a:r>
          </a:p>
        </p:txBody>
      </p:sp>
    </p:spTree>
    <p:extLst>
      <p:ext uri="{BB962C8B-B14F-4D97-AF65-F5344CB8AC3E}">
        <p14:creationId xmlns:p14="http://schemas.microsoft.com/office/powerpoint/2010/main" val="276911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A9F0-E87B-44E5-881C-5B9CC5CE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781B-0994-451A-BF9E-14F959CC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10" y="1711323"/>
            <a:ext cx="4091410" cy="3265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Deep vein thrombosis or pulmonary embolism after vascular or general surgery</a:t>
            </a:r>
          </a:p>
          <a:p>
            <a:r>
              <a:rPr lang="en-US" dirty="0">
                <a:cs typeface="Calibri"/>
              </a:rPr>
              <a:t>Colon surgery outcomes</a:t>
            </a:r>
          </a:p>
          <a:p>
            <a:r>
              <a:rPr lang="en-US" dirty="0">
                <a:cs typeface="Calibri"/>
              </a:rPr>
              <a:t>Death 30 days after surgery</a:t>
            </a:r>
          </a:p>
          <a:p>
            <a:r>
              <a:rPr lang="en-US" dirty="0">
                <a:cs typeface="Calibri"/>
              </a:rPr>
              <a:t>Sepsis after surgical site infection after surgery</a:t>
            </a:r>
          </a:p>
          <a:p>
            <a:r>
              <a:rPr lang="en-US" dirty="0">
                <a:cs typeface="Calibri"/>
              </a:rPr>
              <a:t>Pneumonia</a:t>
            </a:r>
          </a:p>
          <a:p>
            <a:r>
              <a:rPr lang="en-US" dirty="0">
                <a:cs typeface="Calibri"/>
              </a:rPr>
              <a:t>Urinary Tract Infection</a:t>
            </a:r>
          </a:p>
        </p:txBody>
      </p:sp>
    </p:spTree>
    <p:extLst>
      <p:ext uri="{BB962C8B-B14F-4D97-AF65-F5344CB8AC3E}">
        <p14:creationId xmlns:p14="http://schemas.microsoft.com/office/powerpoint/2010/main" val="25924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A6B8-63C8-41E5-866B-E92C7526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B998-05EC-4DD7-AF69-6EC64BC6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87" y="1492117"/>
            <a:ext cx="4091410" cy="3881198"/>
          </a:xfrm>
        </p:spPr>
        <p:txBody>
          <a:bodyPr>
            <a:normAutofit/>
          </a:bodyPr>
          <a:lstStyle/>
          <a:p>
            <a:r>
              <a:rPr lang="en-US" dirty="0"/>
              <a:t>Main Requirement: Granular enough patient data for diagnosis codes and encounter data.</a:t>
            </a:r>
          </a:p>
          <a:p>
            <a:r>
              <a:rPr lang="en-US" dirty="0"/>
              <a:t>Possible Datasets:</a:t>
            </a:r>
          </a:p>
          <a:p>
            <a:pPr lvl="1"/>
            <a:r>
              <a:rPr lang="en-US" dirty="0"/>
              <a:t>Synthea datasets</a:t>
            </a:r>
          </a:p>
          <a:p>
            <a:pPr lvl="1"/>
            <a:r>
              <a:rPr lang="en-US" dirty="0"/>
              <a:t>Publicly available datasets from CMS</a:t>
            </a:r>
          </a:p>
          <a:p>
            <a:pPr lvl="2"/>
            <a:r>
              <a:rPr lang="en-US" dirty="0">
                <a:ea typeface="+mn-lt"/>
                <a:cs typeface="+mn-lt"/>
              </a:rPr>
              <a:t>Beneficiary too high level</a:t>
            </a:r>
            <a:endParaRPr lang="en-US"/>
          </a:p>
          <a:p>
            <a:pPr lvl="1"/>
            <a:r>
              <a:rPr lang="en-US" dirty="0" err="1"/>
              <a:t>SynPub</a:t>
            </a:r>
            <a:r>
              <a:rPr lang="en-US" dirty="0"/>
              <a:t> Files from NSQIP</a:t>
            </a:r>
          </a:p>
          <a:p>
            <a:pPr lvl="2"/>
            <a:r>
              <a:rPr lang="en-US" dirty="0"/>
              <a:t>Requires registration for the data files</a:t>
            </a:r>
          </a:p>
          <a:p>
            <a:pPr lvl="1"/>
            <a:r>
              <a:rPr lang="en-US" dirty="0"/>
              <a:t>COVID dataset</a:t>
            </a:r>
          </a:p>
        </p:txBody>
      </p:sp>
    </p:spTree>
    <p:extLst>
      <p:ext uri="{BB962C8B-B14F-4D97-AF65-F5344CB8AC3E}">
        <p14:creationId xmlns:p14="http://schemas.microsoft.com/office/powerpoint/2010/main" val="2721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1F7-B972-4207-B6BF-EB05376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 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9E16-4AB4-4F4E-8E0F-02182488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544" y="1404174"/>
            <a:ext cx="4091410" cy="3703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Charts</a:t>
            </a:r>
          </a:p>
          <a:p>
            <a:pPr lvl="1"/>
            <a:r>
              <a:rPr lang="en-US" sz="2000" dirty="0">
                <a:cs typeface="Calibri"/>
              </a:rPr>
              <a:t>Bar Charts</a:t>
            </a:r>
          </a:p>
          <a:p>
            <a:pPr lvl="1"/>
            <a:r>
              <a:rPr lang="en-US" sz="2000" dirty="0">
                <a:cs typeface="Calibri"/>
              </a:rPr>
              <a:t>Histograms</a:t>
            </a:r>
          </a:p>
          <a:p>
            <a:r>
              <a:rPr lang="en-US" sz="2400" dirty="0">
                <a:cs typeface="Calibri"/>
              </a:rPr>
              <a:t>Tools</a:t>
            </a:r>
          </a:p>
          <a:p>
            <a:pPr lvl="1"/>
            <a:r>
              <a:rPr lang="en-US" sz="2000" dirty="0" err="1">
                <a:cs typeface="Calibri"/>
              </a:rPr>
              <a:t>PowerBi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Qlikview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R or Python</a:t>
            </a:r>
          </a:p>
          <a:p>
            <a:pPr lvl="1"/>
            <a:r>
              <a:rPr lang="en-US" sz="2000" dirty="0">
                <a:cs typeface="Calibri"/>
              </a:rPr>
              <a:t>Excel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6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74FA-C7E8-471C-A28C-ED9D44D5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Timeline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9907-38C1-4AFA-9180-AB0C3AAA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687" y="1184186"/>
            <a:ext cx="4091410" cy="524862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1</a:t>
            </a:r>
            <a:r>
              <a:rPr lang="en-US" sz="2400" dirty="0">
                <a:ea typeface="+mn-lt"/>
                <a:cs typeface="+mn-lt"/>
              </a:rPr>
              <a:t>: Project proposal, finding datasets, and plan for the rest of the semester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2</a:t>
            </a:r>
            <a:r>
              <a:rPr lang="en-US" sz="2400" dirty="0">
                <a:ea typeface="+mn-lt"/>
                <a:cs typeface="+mn-lt"/>
              </a:rPr>
              <a:t>: Review proposal and identify datasets to use and where we will get them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3</a:t>
            </a:r>
            <a:r>
              <a:rPr lang="en-US" sz="2400" dirty="0">
                <a:ea typeface="+mn-lt"/>
                <a:cs typeface="+mn-lt"/>
              </a:rPr>
              <a:t>: Data cleaning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4</a:t>
            </a:r>
            <a:r>
              <a:rPr lang="en-US" sz="2400" dirty="0">
                <a:ea typeface="+mn-lt"/>
                <a:cs typeface="+mn-lt"/>
              </a:rPr>
              <a:t>: Data loading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5</a:t>
            </a:r>
            <a:r>
              <a:rPr lang="en-US" sz="2400" dirty="0">
                <a:ea typeface="+mn-lt"/>
                <a:cs typeface="+mn-lt"/>
              </a:rPr>
              <a:t>: Data analysis and visualization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6</a:t>
            </a:r>
            <a:r>
              <a:rPr lang="en-US" sz="2400" dirty="0">
                <a:ea typeface="+mn-lt"/>
                <a:cs typeface="+mn-lt"/>
              </a:rPr>
              <a:t>: Complete data visualization and combine everyone’s pieces together </a:t>
            </a: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Week 7</a:t>
            </a:r>
            <a:r>
              <a:rPr lang="en-US" sz="2400" dirty="0">
                <a:ea typeface="+mn-lt"/>
                <a:cs typeface="+mn-lt"/>
              </a:rPr>
              <a:t>: Polish and wrap up project and practice 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870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Atlas</vt:lpstr>
      <vt:lpstr>Surgical Operations Quality Improvement</vt:lpstr>
      <vt:lpstr>Project Premise</vt:lpstr>
      <vt:lpstr>Background</vt:lpstr>
      <vt:lpstr>Purpose</vt:lpstr>
      <vt:lpstr>Measures</vt:lpstr>
      <vt:lpstr>Data</vt:lpstr>
      <vt:lpstr>Data Visualization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</dc:title>
  <dc:creator/>
  <cp:lastModifiedBy/>
  <cp:revision>175</cp:revision>
  <dcterms:created xsi:type="dcterms:W3CDTF">2012-08-24T00:53:15Z</dcterms:created>
  <dcterms:modified xsi:type="dcterms:W3CDTF">2021-03-04T00:48:45Z</dcterms:modified>
</cp:coreProperties>
</file>