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2" r:id="rId7"/>
    <p:sldId id="261" r:id="rId8"/>
    <p:sldId id="274" r:id="rId9"/>
    <p:sldId id="260" r:id="rId10"/>
    <p:sldId id="263" r:id="rId11"/>
    <p:sldId id="264" r:id="rId12"/>
    <p:sldId id="265" r:id="rId13"/>
    <p:sldId id="266" r:id="rId14"/>
    <p:sldId id="267" r:id="rId15"/>
    <p:sldId id="268" r:id="rId16"/>
    <p:sldId id="269" r:id="rId17"/>
    <p:sldId id="270" r:id="rId18"/>
    <p:sldId id="272" r:id="rId19"/>
    <p:sldId id="271" r:id="rId20"/>
    <p:sldId id="273"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0" r:id="rId64"/>
    <p:sldId id="322" r:id="rId65"/>
    <p:sldId id="321" r:id="rId66"/>
    <p:sldId id="319" r:id="rId67"/>
    <p:sldId id="323" r:id="rId68"/>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F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B4AC08-AE2A-47CD-A9BD-5A5F690EAE65}" v="55" dt="2020-11-25T09:48:5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5" autoAdjust="0"/>
    <p:restoredTop sz="94660"/>
  </p:normalViewPr>
  <p:slideViewPr>
    <p:cSldViewPr snapToGrid="0">
      <p:cViewPr varScale="1">
        <p:scale>
          <a:sx n="82" d="100"/>
          <a:sy n="82" d="100"/>
        </p:scale>
        <p:origin x="1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2307E-3678-43D5-843F-7D30BA1D63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7952CD-F97A-4182-8924-CB6F68B3B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679046-99C7-4598-A747-7CEF9413D461}"/>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F21C4913-D112-48BA-B380-2A514333F4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61696D-549B-4106-833A-8A0548E37B5F}"/>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233546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AD6E4-FB8F-453B-8959-0FCA0825AD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0A2F4A-A475-4EDA-9851-9A2C8F2504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E3CDEC-D524-4D7F-A5C1-9E5BF7C1A54E}"/>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D420445A-7BEF-4D2B-94C8-C1BD0E8512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CAF6B5-9C7A-43F1-9F8F-D81C8DF6CA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9003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ADD16F-AF28-460F-90F0-511ACC110C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8E70BF-050F-4811-9F86-B57B97ED3A5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C24D3-9EF8-47B5-8D66-8FC20075BB4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2D2B7AEF-0312-4338-B7B6-9FDF925E9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CAA6C-857E-4A73-BC19-7F4AAFFC300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87982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FE5A8-B908-4FEC-97CD-48611B227E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55ADB-11A1-4E67-A7E8-3F7F1F1C92F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DC977A-9D85-4CD5-8BDB-B83BA2EA43F4}"/>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122A7869-0374-4C6E-8162-A6FAF73FD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4464C-66F2-439B-9CE5-F0E1FD10E0B0}"/>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01800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A3CE-763D-4B40-AE72-125D6148E8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8ADB122-BF85-42E6-BC2C-35C2A7DD4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689165-0ACE-4E98-82DE-955BDB439B52}"/>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17FEA826-9997-4701-B98F-52E4F8719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72E64C-3E95-4B93-93BB-B2667240F57C}"/>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411626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59591-5722-4A28-A0F1-D385F75C21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06709-26A7-4694-85A1-268EB6C2399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71B405-74F8-4679-928F-C976DB0838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E057B8-65E5-40E6-A4DA-98B9E5B5AE67}"/>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85F04C28-C482-4FF0-8B26-543DB642FC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192782-3472-4C34-B9F6-DDED7D71B0D3}"/>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117841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15D8D-2175-4383-9ED1-F5514DA2ECE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BEC014-7727-48D8-8AF1-BA2902BE3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3B36BC-6BC5-4DB4-BA57-A13E9FC006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1FF5C8-9840-4BC1-ABB7-014350818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BFF76B-2213-4430-937A-591226D7E1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55A9CC1-FBFA-48F3-959D-CAE47334F13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8" name="页脚占位符 7">
            <a:extLst>
              <a:ext uri="{FF2B5EF4-FFF2-40B4-BE49-F238E27FC236}">
                <a16:creationId xmlns:a16="http://schemas.microsoft.com/office/drawing/2014/main" id="{EE361DF0-B5BE-49E7-A030-668F7F9E0C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0E6587-0870-43D7-AE64-8434A11BCBAD}"/>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1468196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F85EE-79B7-4194-902D-25D22B29CD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DBFF23-2AD6-4C57-A51C-75E590257CF6}"/>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4" name="页脚占位符 3">
            <a:extLst>
              <a:ext uri="{FF2B5EF4-FFF2-40B4-BE49-F238E27FC236}">
                <a16:creationId xmlns:a16="http://schemas.microsoft.com/office/drawing/2014/main" id="{2D060AB0-EA97-49A2-B294-BFAEAB9E26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DF3DF6-CA9C-4BC1-AE9B-9A6F7D51A2B4}"/>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080349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BBC7DA-8F3F-4055-9375-CBBDE5D95B9A}"/>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3" name="页脚占位符 2">
            <a:extLst>
              <a:ext uri="{FF2B5EF4-FFF2-40B4-BE49-F238E27FC236}">
                <a16:creationId xmlns:a16="http://schemas.microsoft.com/office/drawing/2014/main" id="{EE3E818B-B612-4888-BA8B-0E201263EC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5E80F55-5852-4190-9513-A73338EB7CB1}"/>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523478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9D2F7-BEE6-42E8-BD87-929C2FF56A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F493B0-C77A-4B83-A680-9F35EA7DF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307F0F-101F-4FEC-95BC-B80BF2283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7941B5-F6FE-4EE8-95CB-C04675594281}"/>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90E5054A-2009-4E61-9A00-84AAA4C643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B00CE3-0CAF-4C36-BFD9-9C9676272E49}"/>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827515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3D68A-7514-49F7-AA6F-E0DC65D9A5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C989EE-1D83-4438-87F2-68C9E12C5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4528BD-E599-481F-95F0-B80AA8255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DFE89D-0F5B-4B54-A23A-E40E99BBAD39}"/>
              </a:ext>
            </a:extLst>
          </p:cNvPr>
          <p:cNvSpPr>
            <a:spLocks noGrp="1"/>
          </p:cNvSpPr>
          <p:nvPr>
            <p:ph type="dt" sz="half" idx="10"/>
          </p:nvPr>
        </p:nvSpPr>
        <p:spPr/>
        <p:txBody>
          <a:bodyPr/>
          <a:lstStyle/>
          <a:p>
            <a:fld id="{86511631-F803-4719-B299-78A30A8B89E1}" type="datetimeFigureOut">
              <a:rPr lang="zh-CN" altLang="en-US" smtClean="0"/>
              <a:t>2020/12/3</a:t>
            </a:fld>
            <a:endParaRPr lang="zh-CN" altLang="en-US"/>
          </a:p>
        </p:txBody>
      </p:sp>
      <p:sp>
        <p:nvSpPr>
          <p:cNvPr id="6" name="页脚占位符 5">
            <a:extLst>
              <a:ext uri="{FF2B5EF4-FFF2-40B4-BE49-F238E27FC236}">
                <a16:creationId xmlns:a16="http://schemas.microsoft.com/office/drawing/2014/main" id="{FCA73521-5441-4EE9-843E-0D91872AA7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97C9B6-0A97-4E90-B298-949FA71C2576}"/>
              </a:ext>
            </a:extLst>
          </p:cNvPr>
          <p:cNvSpPr>
            <a:spLocks noGrp="1"/>
          </p:cNvSpPr>
          <p:nvPr>
            <p:ph type="sldNum" sz="quarter" idx="12"/>
          </p:nvPr>
        </p:nvSpPr>
        <p:spPr/>
        <p:txBody>
          <a:body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258986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E86EC8-7AFB-4FCB-8214-09F875578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D76C3DF-7F8F-4508-9A9F-B2C5137B8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2044D-FAC8-44E0-A365-C5444D626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11631-F803-4719-B299-78A30A8B89E1}" type="datetimeFigureOut">
              <a:rPr lang="zh-CN" altLang="en-US" smtClean="0"/>
              <a:t>2020/12/3</a:t>
            </a:fld>
            <a:endParaRPr lang="zh-CN" altLang="en-US"/>
          </a:p>
        </p:txBody>
      </p:sp>
      <p:sp>
        <p:nvSpPr>
          <p:cNvPr id="5" name="页脚占位符 4">
            <a:extLst>
              <a:ext uri="{FF2B5EF4-FFF2-40B4-BE49-F238E27FC236}">
                <a16:creationId xmlns:a16="http://schemas.microsoft.com/office/drawing/2014/main" id="{89F9201A-C358-47C7-B9D6-68E30D37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439130-99AA-4810-9B9E-DAC4BA516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A7525-CB40-4D8C-B101-F9B8936426A9}" type="slidenum">
              <a:rPr lang="zh-CN" altLang="en-US" smtClean="0"/>
              <a:t>‹#›</a:t>
            </a:fld>
            <a:endParaRPr lang="zh-CN" altLang="en-US"/>
          </a:p>
        </p:txBody>
      </p:sp>
    </p:spTree>
    <p:extLst>
      <p:ext uri="{BB962C8B-B14F-4D97-AF65-F5344CB8AC3E}">
        <p14:creationId xmlns:p14="http://schemas.microsoft.com/office/powerpoint/2010/main" val="392243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研究生论文形式规范和论文版式半自动辅助工具介绍</a:t>
            </a:r>
          </a:p>
        </p:txBody>
      </p:sp>
    </p:spTree>
    <p:extLst>
      <p:ext uri="{BB962C8B-B14F-4D97-AF65-F5344CB8AC3E}">
        <p14:creationId xmlns:p14="http://schemas.microsoft.com/office/powerpoint/2010/main" val="1456792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85432" y="3429000"/>
            <a:ext cx="9411313"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中文、英文摘要须统一装订在正式论文前，中文在前，英文在后。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摘要打印的字体等规格应与学位论文相同。</a:t>
            </a:r>
          </a:p>
        </p:txBody>
      </p:sp>
    </p:spTree>
    <p:extLst>
      <p:ext uri="{BB962C8B-B14F-4D97-AF65-F5344CB8AC3E}">
        <p14:creationId xmlns:p14="http://schemas.microsoft.com/office/powerpoint/2010/main" val="3094563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69548" y="1711151"/>
            <a:ext cx="8675792" cy="4387291"/>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学位论文中文摘要一般为</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纸一页。</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论文题目为三号黑体字，可以分成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论文题目下空一行居中打印“摘要”二字（小三号黑体），两字间空一格（注： “一格”的标准为一个汉字，以下同）。</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“摘要”二字下空一行，打印摘要内容（小四号宋体）。段落按照“首行缩进” 格式，每段开头空二格，标点符号占一格。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摘要内容后下空一行打印“关键词”三字（四号黑体），其后为关键词（小四号宋体）。关键词数量为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a:t>
            </a:r>
          </a:p>
        </p:txBody>
      </p:sp>
      <p:sp>
        <p:nvSpPr>
          <p:cNvPr id="24" name="文本框 23">
            <a:extLst>
              <a:ext uri="{FF2B5EF4-FFF2-40B4-BE49-F238E27FC236}">
                <a16:creationId xmlns:a16="http://schemas.microsoft.com/office/drawing/2014/main" id="{65BD3D68-3462-40DD-938E-F1D1CC27FD07}"/>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中文摘要</a:t>
            </a:r>
          </a:p>
        </p:txBody>
      </p:sp>
    </p:spTree>
    <p:extLst>
      <p:ext uri="{BB962C8B-B14F-4D97-AF65-F5344CB8AC3E}">
        <p14:creationId xmlns:p14="http://schemas.microsoft.com/office/powerpoint/2010/main" val="983211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118563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166565"/>
            <a:ext cx="8675792" cy="3294684"/>
          </a:xfrm>
          <a:prstGeom prst="rect">
            <a:avLst/>
          </a:prstGeom>
          <a:noFill/>
        </p:spPr>
        <p:txBody>
          <a:bodyPr wrap="square">
            <a:spAutoFit/>
          </a:bodyPr>
          <a:lstStyle/>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论文中的英文一律采用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”Times New Roman”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字体。论文英文题目全部采用大写 字母，可分成</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行居中打印。每行左右两边至少留五个字符空格</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英文题目下空三行居中打印“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ABSTRACT”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，再下空二行打印英文摘要内容， 英文摘要与中文摘要相对应。</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摘要内容每段开头留四个字符空格。</a:t>
            </a:r>
          </a:p>
          <a:p>
            <a:pPr marL="520700" marR="74930" indent="-457200">
              <a:lnSpc>
                <a:spcPct val="140000"/>
              </a:lnSpc>
              <a:spcBef>
                <a:spcPts val="595"/>
              </a:spcBef>
              <a:spcAft>
                <a:spcPts val="0"/>
              </a:spcAft>
              <a:buFont typeface="+mj-lt"/>
              <a:buAutoNum type="arabicPeriod"/>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摘要内容后下空二行打印“</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KEY WORDS”</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其后关键词小写。</a:t>
            </a:r>
          </a:p>
        </p:txBody>
      </p:sp>
      <p:sp>
        <p:nvSpPr>
          <p:cNvPr id="24" name="文本框 23">
            <a:extLst>
              <a:ext uri="{FF2B5EF4-FFF2-40B4-BE49-F238E27FC236}">
                <a16:creationId xmlns:a16="http://schemas.microsoft.com/office/drawing/2014/main" id="{FD8456EA-0C8D-400C-827E-8A0529E8AF54}"/>
              </a:ext>
            </a:extLst>
          </p:cNvPr>
          <p:cNvSpPr txBox="1"/>
          <p:nvPr/>
        </p:nvSpPr>
        <p:spPr>
          <a:xfrm>
            <a:off x="1463040" y="808580"/>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spTree>
    <p:extLst>
      <p:ext uri="{BB962C8B-B14F-4D97-AF65-F5344CB8AC3E}">
        <p14:creationId xmlns:p14="http://schemas.microsoft.com/office/powerpoint/2010/main" val="62847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英文摘要</a:t>
            </a:r>
          </a:p>
        </p:txBody>
      </p:sp>
      <p:pic>
        <p:nvPicPr>
          <p:cNvPr id="3" name="图片 2" descr="文本, 信件&#10;&#10;描述已自动生成">
            <a:extLst>
              <a:ext uri="{FF2B5EF4-FFF2-40B4-BE49-F238E27FC236}">
                <a16:creationId xmlns:a16="http://schemas.microsoft.com/office/drawing/2014/main" id="{563A5A35-EE98-47F9-A49E-1A52CFBBA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395" y="1338309"/>
            <a:ext cx="3776062" cy="533990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90259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493346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论文中内容标题的集合。包括引言（前言）、章节或大标题的序号和名称、 小结、参考文献、注释、索引等，排在序言和前言之后另起页。</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“目录”两字居中打印（三号黑体字），两字间空一格；下空两行为章、节、条、款及其开始 页码。章、节、条、款层次代号可以用阿拉伯数字，例如：</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章的标题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节的标题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条的标题</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也可以用汉字标明，例如：</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第一章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……………………………………………………………1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第一节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……………………………………………………………2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（小四号黑体字）</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XXXX ……………………………………………………………………3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（小四号宋体字）</a:t>
            </a:r>
          </a:p>
        </p:txBody>
      </p:sp>
    </p:spTree>
    <p:extLst>
      <p:ext uri="{BB962C8B-B14F-4D97-AF65-F5344CB8AC3E}">
        <p14:creationId xmlns:p14="http://schemas.microsoft.com/office/powerpoint/2010/main" val="3019713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pic>
        <p:nvPicPr>
          <p:cNvPr id="3" name="图片 2" descr="表格&#10;&#10;描述已自动生成">
            <a:extLst>
              <a:ext uri="{FF2B5EF4-FFF2-40B4-BE49-F238E27FC236}">
                <a16:creationId xmlns:a16="http://schemas.microsoft.com/office/drawing/2014/main" id="{1177F934-5D3A-4752-A419-3ED2DA5D2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222" y="1419085"/>
            <a:ext cx="3646559" cy="5156772"/>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9525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5700" y="2976664"/>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论文中如图表较多，可以分别列出清单置于目次页之后。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图的清单应有序号、图题和页码。表的清单应有序号、表题和页码。</a:t>
            </a:r>
          </a:p>
        </p:txBody>
      </p:sp>
    </p:spTree>
    <p:extLst>
      <p:ext uri="{BB962C8B-B14F-4D97-AF65-F5344CB8AC3E}">
        <p14:creationId xmlns:p14="http://schemas.microsoft.com/office/powerpoint/2010/main" val="113332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9621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2417344"/>
            <a:ext cx="8675792" cy="243291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论文应层次分明、数据可靠、图表规范、文字简炼、 说明透彻、推理严谨、立论正确，避免使用文学性质的带感情色彩的非学术性词语。</a:t>
            </a:r>
            <a:endParaRPr lang="en-US" altLang="zh-CN" sz="24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论文中如出现非通用性的新名词、新术语、新概念，应作相应解释。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正文采用小四号宋体字。</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4189980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82463" y="2217941"/>
            <a:ext cx="8675792" cy="3385350"/>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论文中引用的文献的标注方法可采用顺序编码制，也可采用著者－出版年制，但全文必须统一。如：</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德国学者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克罗斯研究了瑞士巴塞</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尔市附近侏罗山中老第三纪断裂对第三系摺皱的 控制</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[25]</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；之后，他又描述了西里西亚第 </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3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条大型的近南北向构造带，并提出地槽是在不均 一的块体的基底上发展的思想</a:t>
            </a:r>
            <a:r>
              <a:rPr lang="en-US" altLang="zh-CN" baseline="30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[26]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顺序编码制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结构分析的子结构法最早是为解决飞机结构这类大型和复杂结构的有限元分析问题 而发展起来的（</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Przemienicki,1968</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著者－出版年制</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Tree>
    <p:extLst>
      <p:ext uri="{BB962C8B-B14F-4D97-AF65-F5344CB8AC3E}">
        <p14:creationId xmlns:p14="http://schemas.microsoft.com/office/powerpoint/2010/main" val="2413364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226242" y="3631487"/>
            <a:ext cx="11793038"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226242" y="2703293"/>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spTree>
    <p:extLst>
      <p:ext uri="{BB962C8B-B14F-4D97-AF65-F5344CB8AC3E}">
        <p14:creationId xmlns:p14="http://schemas.microsoft.com/office/powerpoint/2010/main" val="2778265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600">
        <p159:morph option="byWord"/>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192507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当论文中的字、词或短语需要进一步加以说明又没有具体的文献来源时， 用注释。</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注释一般在社会科学中用得较多。应控制论文中的注释数量，不宜过多。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注释采用文中编号加“脚注”的方式，置于当页的页脚。</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7193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77119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用阿拉伯数字连续标号；不同层次的数字之间用小圆点“．”相隔， 末位数字后面不加点号，如“</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1.1.1”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等；章、节编号全部顶格排，编号与 标题之间空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个字的间隙。章的标题占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行。正文另起行，前空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个字起排，回行时顶格排。</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3" name="图片 2">
            <a:extLst>
              <a:ext uri="{FF2B5EF4-FFF2-40B4-BE49-F238E27FC236}">
                <a16:creationId xmlns:a16="http://schemas.microsoft.com/office/drawing/2014/main" id="{67F76F4C-C6C4-44C7-945D-A83396020411}"/>
              </a:ext>
            </a:extLst>
          </p:cNvPr>
          <p:cNvPicPr>
            <a:picLocks noChangeAspect="1"/>
          </p:cNvPicPr>
          <p:nvPr/>
        </p:nvPicPr>
        <p:blipFill>
          <a:blip r:embed="rId3"/>
          <a:stretch>
            <a:fillRect/>
          </a:stretch>
        </p:blipFill>
        <p:spPr>
          <a:xfrm>
            <a:off x="2957867" y="3694794"/>
            <a:ext cx="4392107" cy="28398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80306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727197"/>
            <a:ext cx="8675792" cy="1340303"/>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每“章”标题以三号黑体字居中打印；“章”下空两行为“节”的标题</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以小三号黑体字居中打印；“节”下空一行为“条”的标题，以四号黑体字左起空两字打印。“款”的标题以小四号黑体字左起空两字打印。换行后打印论文正文。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pic>
        <p:nvPicPr>
          <p:cNvPr id="6" name="图片 5">
            <a:extLst>
              <a:ext uri="{FF2B5EF4-FFF2-40B4-BE49-F238E27FC236}">
                <a16:creationId xmlns:a16="http://schemas.microsoft.com/office/drawing/2014/main" id="{66046CCE-63B3-4165-B55B-11A09AC5E1E0}"/>
              </a:ext>
            </a:extLst>
          </p:cNvPr>
          <p:cNvPicPr>
            <a:picLocks noChangeAspect="1"/>
          </p:cNvPicPr>
          <p:nvPr/>
        </p:nvPicPr>
        <p:blipFill>
          <a:blip r:embed="rId3"/>
          <a:stretch>
            <a:fillRect/>
          </a:stretch>
        </p:blipFill>
        <p:spPr>
          <a:xfrm>
            <a:off x="1959909" y="3589057"/>
            <a:ext cx="5879844" cy="2945565"/>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5279896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150188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图包括曲线图、构造图、示意图、框图、流程图、记录图、 地图、照片等。照片上应有表示目的物尺寸的标度、图的编号和图题规范， 并应置于图下方。</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图用阿拉伯数字分章依序连续编码，与表相互区别。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pic>
        <p:nvPicPr>
          <p:cNvPr id="3" name="图片 2">
            <a:extLst>
              <a:ext uri="{FF2B5EF4-FFF2-40B4-BE49-F238E27FC236}">
                <a16:creationId xmlns:a16="http://schemas.microsoft.com/office/drawing/2014/main" id="{BDE258EB-2833-4D07-9840-D293D68A0764}"/>
              </a:ext>
            </a:extLst>
          </p:cNvPr>
          <p:cNvPicPr>
            <a:picLocks noChangeAspect="1"/>
          </p:cNvPicPr>
          <p:nvPr/>
        </p:nvPicPr>
        <p:blipFill>
          <a:blip r:embed="rId3"/>
          <a:stretch>
            <a:fillRect/>
          </a:stretch>
        </p:blipFill>
        <p:spPr>
          <a:xfrm>
            <a:off x="2458290" y="3504391"/>
            <a:ext cx="5314950" cy="31813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spTree>
    <p:extLst>
      <p:ext uri="{BB962C8B-B14F-4D97-AF65-F5344CB8AC3E}">
        <p14:creationId xmlns:p14="http://schemas.microsoft.com/office/powerpoint/2010/main" val="1239344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30183" y="1501495"/>
            <a:ext cx="9674571" cy="196355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的编号和表题规范，并置于表上方。表的编排，一般是内容和测试项目由左至右横读，数据依序竖读。如某个表需要转页接排，在随后的各页上应重复表的编号。编号后跟表题（可省略）和“（续）”，置于表上方。续表均应重复表头。</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表用阿拉伯数字分章依序连续编码，与图相互区别。</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pic>
        <p:nvPicPr>
          <p:cNvPr id="6" name="图片 5">
            <a:extLst>
              <a:ext uri="{FF2B5EF4-FFF2-40B4-BE49-F238E27FC236}">
                <a16:creationId xmlns:a16="http://schemas.microsoft.com/office/drawing/2014/main" id="{4529EC17-DBF6-49C6-A18B-0C2BEF9CB517}"/>
              </a:ext>
            </a:extLst>
          </p:cNvPr>
          <p:cNvPicPr>
            <a:picLocks noChangeAspect="1"/>
          </p:cNvPicPr>
          <p:nvPr/>
        </p:nvPicPr>
        <p:blipFill>
          <a:blip r:embed="rId2"/>
          <a:stretch>
            <a:fillRect/>
          </a:stretch>
        </p:blipFill>
        <p:spPr>
          <a:xfrm>
            <a:off x="1430602" y="3910616"/>
            <a:ext cx="7473731" cy="262400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15250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3876061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503135"/>
            <a:ext cx="9674571" cy="511826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附录作为主体部分的补充，并不是必须的。</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下列内容可以作为附录编于论文后：</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endPar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为了整篇论文材料的完整，但编入正文又有损于编排的条理性和逻辑性，这一材料包括比正文更为详尽的信息、研究方法和技术更深入的叙述，对了解正文内容有用的补充信息等；</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由于篇幅过大或取材于复制品而不便于编入正文的材料；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不便于编入正文的罕见珍贵资料； 对一般读者并非必要阅读，但对本专业同行有参考价值的资料；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某些重要的原始数据、数学推导、结构图、统计表、计算机打印输出件等。</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Tree>
    <p:extLst>
      <p:ext uri="{BB962C8B-B14F-4D97-AF65-F5344CB8AC3E}">
        <p14:creationId xmlns:p14="http://schemas.microsoft.com/office/powerpoint/2010/main" val="3185150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250565"/>
            <a:ext cx="9674571" cy="5482719"/>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参考文献表是文中引用的有具体文字来源的文献集合</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其著录项目和著录格式遵照</a:t>
            </a:r>
          </a:p>
          <a:p>
            <a:pPr marL="63500" marR="74930">
              <a:lnSpc>
                <a:spcPct val="15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GB/T7714</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2006</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的规定执行。 参考文献表应置于正文后，并另起页。所有被引用文献均要列入参考文献表中。</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引文采用顺序编码标注时，参考文献表按编码顺序排列，引文采用著作－出版年制标注时，参考文献表应按著者字顺和出版年排序。</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各种主要参考文献按如下格式编排：</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学术期刊：序号 作者 文题 刊名 年 卷号（期号） 起止页码 专（译）著：序号 作者（译者） 书名</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出版地：出版者，出版年，起止页码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学位论文：序号 作者 文题 </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[XX</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a:t>
            </a:r>
            <a:r>
              <a:rPr lang="en-US" altLang="zh-CN"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授予单位所在地 授予单位 授予年份 起止页码</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专利：序号 申请者 专利名 国名 专利文献种类 专利号 出版日期</a:t>
            </a:r>
          </a:p>
          <a:p>
            <a:pPr marL="63500" marR="74930">
              <a:lnSpc>
                <a:spcPct val="150000"/>
              </a:lnSpc>
              <a:spcBef>
                <a:spcPts val="595"/>
              </a:spcBef>
              <a:spcAft>
                <a:spcPts val="0"/>
              </a:spcAft>
            </a:pPr>
            <a:r>
              <a:rPr lang="zh-CN" altLang="en-US" sz="16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技术标准：序号 发布单位 技术标准代号 技术标准名称 出版地：出版者，出版日期 电子文献：序号 作者 出版年 题名 出版地 出版者 ［引用日期］ 获取和访问路径 </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spTree>
    <p:extLst>
      <p:ext uri="{BB962C8B-B14F-4D97-AF65-F5344CB8AC3E}">
        <p14:creationId xmlns:p14="http://schemas.microsoft.com/office/powerpoint/2010/main" val="234273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87299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90727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311082" y="1962943"/>
            <a:ext cx="11880917"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式规</a:t>
            </a:r>
            <a:r>
              <a:rPr lang="zh-CN" altLang="en-US" sz="1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范</a:t>
            </a:r>
          </a:p>
        </p:txBody>
      </p:sp>
      <p:sp>
        <p:nvSpPr>
          <p:cNvPr id="5" name="文本框 4">
            <a:extLst>
              <a:ext uri="{FF2B5EF4-FFF2-40B4-BE49-F238E27FC236}">
                <a16:creationId xmlns:a16="http://schemas.microsoft.com/office/drawing/2014/main" id="{EA6B9112-334C-4A85-ABD2-EBD36F875478}"/>
              </a:ext>
            </a:extLst>
          </p:cNvPr>
          <p:cNvSpPr txBox="1"/>
          <p:nvPr/>
        </p:nvSpPr>
        <p:spPr>
          <a:xfrm>
            <a:off x="311083" y="1034749"/>
            <a:ext cx="8675798"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研究生论文形式规范</a:t>
            </a:r>
          </a:p>
        </p:txBody>
      </p:sp>
      <p:pic>
        <p:nvPicPr>
          <p:cNvPr id="3" name="图片 2">
            <a:extLst>
              <a:ext uri="{FF2B5EF4-FFF2-40B4-BE49-F238E27FC236}">
                <a16:creationId xmlns:a16="http://schemas.microsoft.com/office/drawing/2014/main" id="{4BA3D796-F077-41B8-A2B5-DC7834250589}"/>
              </a:ext>
            </a:extLst>
          </p:cNvPr>
          <p:cNvPicPr>
            <a:picLocks noChangeAspect="1"/>
          </p:cNvPicPr>
          <p:nvPr/>
        </p:nvPicPr>
        <p:blipFill>
          <a:blip r:embed="rId2"/>
          <a:stretch>
            <a:fillRect/>
          </a:stretch>
        </p:blipFill>
        <p:spPr>
          <a:xfrm>
            <a:off x="3427036" y="2904992"/>
            <a:ext cx="5337928" cy="3944419"/>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423147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14:presetBounceEnd="5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375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3">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3911174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Tree>
    <p:extLst>
      <p:ext uri="{BB962C8B-B14F-4D97-AF65-F5344CB8AC3E}">
        <p14:creationId xmlns:p14="http://schemas.microsoft.com/office/powerpoint/2010/main" val="362018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4" y="1572755"/>
            <a:ext cx="9314068" cy="242521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学位论文的页码，前置部分用罗马数字单独编连续码，正文和后置部分用阿拉伯数字编连续码。单面复印时页码排在页脚居中位置，双面复印时页码分别按左右侧排列。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页眉、页脚文字均采用小五号宋体，左侧页眉为“中国传媒大学博（硕）士学位论文”，右侧为一级标题名称；页眉下横线可为单横线也可用上粗下细文武线。</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3"/>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4"/>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209123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128628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0419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199481" y="3105834"/>
            <a:ext cx="11793038" cy="646331"/>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论文版式半自动辅助工具介绍</a:t>
            </a:r>
          </a:p>
        </p:txBody>
      </p:sp>
    </p:spTree>
    <p:extLst>
      <p:ext uri="{BB962C8B-B14F-4D97-AF65-F5344CB8AC3E}">
        <p14:creationId xmlns:p14="http://schemas.microsoft.com/office/powerpoint/2010/main" val="53763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6" name="文本框 35">
            <a:extLst>
              <a:ext uri="{FF2B5EF4-FFF2-40B4-BE49-F238E27FC236}">
                <a16:creationId xmlns:a16="http://schemas.microsoft.com/office/drawing/2014/main" id="{25BDC9AA-ABB7-47D6-9E8C-EF5BEBAA3C58}"/>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567684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609257"/>
            <a:ext cx="9411313" cy="904671"/>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更换了</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2019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新版中国传媒大学校徽和校名</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Logo</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所有需要填空的地方，全部居中，方便直接填写。</a:t>
            </a:r>
          </a:p>
        </p:txBody>
      </p:sp>
      <p:pic>
        <p:nvPicPr>
          <p:cNvPr id="3" name="图片 2" descr="文本&#10;&#10;描述已自动生成">
            <a:extLst>
              <a:ext uri="{FF2B5EF4-FFF2-40B4-BE49-F238E27FC236}">
                <a16:creationId xmlns:a16="http://schemas.microsoft.com/office/drawing/2014/main" id="{57E42AEB-491F-484F-B689-E2143CF5F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470" y="1451044"/>
            <a:ext cx="3787820" cy="5356536"/>
          </a:xfrm>
          <a:prstGeom prst="rect">
            <a:avLst/>
          </a:prstGeom>
        </p:spPr>
      </p:pic>
      <p:sp>
        <p:nvSpPr>
          <p:cNvPr id="23" name="文本框 22">
            <a:extLst>
              <a:ext uri="{FF2B5EF4-FFF2-40B4-BE49-F238E27FC236}">
                <a16:creationId xmlns:a16="http://schemas.microsoft.com/office/drawing/2014/main" id="{6F633529-E7CB-42BC-B350-5F9DDEDB4F0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046916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1C18CA6F-E324-43F5-9DA4-9013B9A097D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6615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pic>
        <p:nvPicPr>
          <p:cNvPr id="3" name="图片 2" descr="文本, 信件&#10;&#10;描述已自动生成">
            <a:extLst>
              <a:ext uri="{FF2B5EF4-FFF2-40B4-BE49-F238E27FC236}">
                <a16:creationId xmlns:a16="http://schemas.microsoft.com/office/drawing/2014/main" id="{C22F05C4-C258-406D-9019-1B41DC80A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308" y="2285851"/>
            <a:ext cx="3144957" cy="4447433"/>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4" name="文本框 23">
            <a:extLst>
              <a:ext uri="{FF2B5EF4-FFF2-40B4-BE49-F238E27FC236}">
                <a16:creationId xmlns:a16="http://schemas.microsoft.com/office/drawing/2014/main" id="{B928EF55-FF5A-4144-A8E8-5356529891FA}"/>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pic>
        <p:nvPicPr>
          <p:cNvPr id="25" name="图片 24">
            <a:extLst>
              <a:ext uri="{FF2B5EF4-FFF2-40B4-BE49-F238E27FC236}">
                <a16:creationId xmlns:a16="http://schemas.microsoft.com/office/drawing/2014/main" id="{A16D8987-66F7-4C26-B767-6C0EC09D49DD}"/>
              </a:ext>
            </a:extLst>
          </p:cNvPr>
          <p:cNvPicPr>
            <a:picLocks noChangeAspect="1"/>
          </p:cNvPicPr>
          <p:nvPr/>
        </p:nvPicPr>
        <p:blipFill>
          <a:blip r:embed="rId4"/>
          <a:stretch>
            <a:fillRect/>
          </a:stretch>
        </p:blipFill>
        <p:spPr>
          <a:xfrm>
            <a:off x="2790826" y="884411"/>
            <a:ext cx="6353175" cy="1381125"/>
          </a:xfrm>
          <a:prstGeom prst="rect">
            <a:avLst/>
          </a:prstGeom>
        </p:spPr>
      </p:pic>
      <p:sp>
        <p:nvSpPr>
          <p:cNvPr id="26" name="文本框 25">
            <a:extLst>
              <a:ext uri="{FF2B5EF4-FFF2-40B4-BE49-F238E27FC236}">
                <a16:creationId xmlns:a16="http://schemas.microsoft.com/office/drawing/2014/main" id="{FCEA35E3-89DB-4059-BAC0-3F9EAFDA41C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97552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Tree>
    <p:extLst>
      <p:ext uri="{BB962C8B-B14F-4D97-AF65-F5344CB8AC3E}">
        <p14:creationId xmlns:p14="http://schemas.microsoft.com/office/powerpoint/2010/main" val="108100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摘要</a:t>
            </a:r>
          </a:p>
        </p:txBody>
      </p:sp>
      <p:pic>
        <p:nvPicPr>
          <p:cNvPr id="3" name="图片 2" descr="文本, 信件&#10;&#10;描述已自动生成">
            <a:extLst>
              <a:ext uri="{FF2B5EF4-FFF2-40B4-BE49-F238E27FC236}">
                <a16:creationId xmlns:a16="http://schemas.microsoft.com/office/drawing/2014/main" id="{D4A95658-BCB9-4C5D-97FE-24852203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906" y="2599781"/>
            <a:ext cx="2824248" cy="3993904"/>
          </a:xfrm>
          <a:prstGeom prst="rect">
            <a:avLst/>
          </a:prstGeom>
        </p:spPr>
      </p:pic>
      <p:pic>
        <p:nvPicPr>
          <p:cNvPr id="15" name="图片 14" descr="文本, 信件&#10;&#10;描述已自动生成">
            <a:extLst>
              <a:ext uri="{FF2B5EF4-FFF2-40B4-BE49-F238E27FC236}">
                <a16:creationId xmlns:a16="http://schemas.microsoft.com/office/drawing/2014/main" id="{BCACBEC4-A2CA-41C8-8093-729B74498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154" y="2599781"/>
            <a:ext cx="2824249" cy="3993904"/>
          </a:xfrm>
          <a:prstGeom prst="rect">
            <a:avLst/>
          </a:prstGeom>
        </p:spPr>
      </p:pic>
      <p:pic>
        <p:nvPicPr>
          <p:cNvPr id="25" name="图片 24">
            <a:extLst>
              <a:ext uri="{FF2B5EF4-FFF2-40B4-BE49-F238E27FC236}">
                <a16:creationId xmlns:a16="http://schemas.microsoft.com/office/drawing/2014/main" id="{27E5F961-F461-4E69-A726-44E8BED4BFBC}"/>
              </a:ext>
            </a:extLst>
          </p:cNvPr>
          <p:cNvPicPr>
            <a:picLocks noChangeAspect="1"/>
          </p:cNvPicPr>
          <p:nvPr/>
        </p:nvPicPr>
        <p:blipFill>
          <a:blip r:embed="rId4"/>
          <a:stretch>
            <a:fillRect/>
          </a:stretch>
        </p:blipFill>
        <p:spPr>
          <a:xfrm>
            <a:off x="3068228" y="1218656"/>
            <a:ext cx="6353175" cy="1381125"/>
          </a:xfrm>
          <a:prstGeom prst="rect">
            <a:avLst/>
          </a:prstGeom>
        </p:spPr>
      </p:pic>
      <p:sp>
        <p:nvSpPr>
          <p:cNvPr id="26" name="文本框 25">
            <a:extLst>
              <a:ext uri="{FF2B5EF4-FFF2-40B4-BE49-F238E27FC236}">
                <a16:creationId xmlns:a16="http://schemas.microsoft.com/office/drawing/2014/main" id="{88D701B6-BFCD-4687-B7A1-02C46C583827}"/>
              </a:ext>
            </a:extLst>
          </p:cNvPr>
          <p:cNvSpPr txBox="1"/>
          <p:nvPr/>
        </p:nvSpPr>
        <p:spPr>
          <a:xfrm>
            <a:off x="277406" y="1609257"/>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464C5F5-968B-483C-8E94-FEA09D577D1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71051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目录</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在目录任意处右键，选择“更新域”，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一键根据正文生成新目录。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B1688BE3-D931-4798-963D-6367D408381C}"/>
              </a:ext>
            </a:extLst>
          </p:cNvPr>
          <p:cNvPicPr>
            <a:picLocks noChangeAspect="1"/>
          </p:cNvPicPr>
          <p:nvPr/>
        </p:nvPicPr>
        <p:blipFill rotWithShape="1">
          <a:blip r:embed="rId2"/>
          <a:srcRect l="61667" t="26819" r="14129" b="15942"/>
          <a:stretch/>
        </p:blipFill>
        <p:spPr>
          <a:xfrm>
            <a:off x="5029960" y="2500367"/>
            <a:ext cx="2950956" cy="3925436"/>
          </a:xfrm>
          <a:prstGeom prst="rect">
            <a:avLst/>
          </a:prstGeom>
        </p:spPr>
      </p:pic>
      <p:sp>
        <p:nvSpPr>
          <p:cNvPr id="24" name="文本框 23">
            <a:extLst>
              <a:ext uri="{FF2B5EF4-FFF2-40B4-BE49-F238E27FC236}">
                <a16:creationId xmlns:a16="http://schemas.microsoft.com/office/drawing/2014/main" id="{7C13C290-B04E-4478-926D-695253ECEC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01361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图表清单</a:t>
            </a:r>
          </a:p>
        </p:txBody>
      </p:sp>
      <p:sp>
        <p:nvSpPr>
          <p:cNvPr id="24" name="文本框 23">
            <a:extLst>
              <a:ext uri="{FF2B5EF4-FFF2-40B4-BE49-F238E27FC236}">
                <a16:creationId xmlns:a16="http://schemas.microsoft.com/office/drawing/2014/main" id="{908AD5F0-93A4-4F37-BFC5-09C43616CE4F}"/>
              </a:ext>
            </a:extLst>
          </p:cNvPr>
          <p:cNvSpPr txBox="1"/>
          <p:nvPr/>
        </p:nvSpPr>
        <p:spPr>
          <a:xfrm>
            <a:off x="472861" y="1505461"/>
            <a:ext cx="9114199" cy="183415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在图、表清单任意处右键，选择“更新域”，</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一键根据正文生成新的图表清单。</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5" name="图片 24">
            <a:extLst>
              <a:ext uri="{FF2B5EF4-FFF2-40B4-BE49-F238E27FC236}">
                <a16:creationId xmlns:a16="http://schemas.microsoft.com/office/drawing/2014/main" id="{F1FFFA97-CC15-4DC7-AE5B-595B994767EA}"/>
              </a:ext>
            </a:extLst>
          </p:cNvPr>
          <p:cNvPicPr>
            <a:picLocks noChangeAspect="1"/>
          </p:cNvPicPr>
          <p:nvPr/>
        </p:nvPicPr>
        <p:blipFill rotWithShape="1">
          <a:blip r:embed="rId2"/>
          <a:srcRect l="61667" t="26819" r="14129" b="15942"/>
          <a:stretch/>
        </p:blipFill>
        <p:spPr>
          <a:xfrm>
            <a:off x="6096000" y="2339626"/>
            <a:ext cx="2950956" cy="3925436"/>
          </a:xfrm>
          <a:prstGeom prst="rect">
            <a:avLst/>
          </a:prstGeom>
        </p:spPr>
      </p:pic>
      <p:sp>
        <p:nvSpPr>
          <p:cNvPr id="26" name="文本框 25">
            <a:extLst>
              <a:ext uri="{FF2B5EF4-FFF2-40B4-BE49-F238E27FC236}">
                <a16:creationId xmlns:a16="http://schemas.microsoft.com/office/drawing/2014/main" id="{FED5157E-E92C-4FA8-A457-ED794E6FAD8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228481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C2282A36-23FB-40A4-81DF-322F19262004}"/>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277693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正文</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918820"/>
            <a:ext cx="8675792" cy="986360"/>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在任何区域选择样式中的“正文文本”开始输入正文。</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或先点击某一处，再点击样式中的“正文文本”，即可把该段落改为正文格式。</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注释</a:t>
            </a:r>
            <a:endParaRPr lang="en-US" altLang="zh-CN" dirty="0">
              <a:solidFill>
                <a:schemeClr val="bg2">
                  <a:lumMod val="50000"/>
                </a:schemeClr>
              </a:solidFill>
            </a:endParaRPr>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57A4895C-1999-4539-A4C8-7D81B9F8DAB7}"/>
              </a:ext>
            </a:extLst>
          </p:cNvPr>
          <p:cNvPicPr>
            <a:picLocks noChangeAspect="1"/>
          </p:cNvPicPr>
          <p:nvPr/>
        </p:nvPicPr>
        <p:blipFill>
          <a:blip r:embed="rId2"/>
          <a:stretch>
            <a:fillRect/>
          </a:stretch>
        </p:blipFill>
        <p:spPr>
          <a:xfrm>
            <a:off x="1960288" y="3761289"/>
            <a:ext cx="6343650" cy="1428750"/>
          </a:xfrm>
          <a:prstGeom prst="rect">
            <a:avLst/>
          </a:prstGeom>
        </p:spPr>
      </p:pic>
      <p:sp>
        <p:nvSpPr>
          <p:cNvPr id="24" name="文本框 23">
            <a:extLst>
              <a:ext uri="{FF2B5EF4-FFF2-40B4-BE49-F238E27FC236}">
                <a16:creationId xmlns:a16="http://schemas.microsoft.com/office/drawing/2014/main" id="{10284B5A-E10A-4BBD-8B2A-476CDDF45A53}"/>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33578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引文标注</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478360" y="1460073"/>
            <a:ext cx="8675792" cy="4468724"/>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配合</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，实现快捷的引文标注。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首次使用，请下载</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nes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文件，复制到 文档</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\Styles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样式选项卡中选择“中国传媒大学论文要求样式”。</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的题录中选择引用到的论文。</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Word</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中找到需要添加因未标注的位置，在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 </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选项卡中点击“选择引用”。</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406400" marR="74930" indent="-342900">
              <a:lnSpc>
                <a:spcPct val="140000"/>
              </a:lnSpc>
              <a:spcBef>
                <a:spcPts val="595"/>
              </a:spcBef>
              <a:spcAft>
                <a:spcPts val="0"/>
              </a:spcAft>
              <a:buAutoNum type="arabicPeriod"/>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中国传媒大学校园版下载地址</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sym typeface="Wingdings" panose="05000000000000000000" pitchFamily="2" charset="2"/>
              </a:rPr>
              <a:t>：（免费）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http://www.inoteexpress.com/download_chs.htm</a:t>
            </a: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9965A485-92BC-4B24-92A9-58C64E045417}"/>
              </a:ext>
            </a:extLst>
          </p:cNvPr>
          <p:cNvPicPr>
            <a:picLocks noChangeAspect="1"/>
          </p:cNvPicPr>
          <p:nvPr/>
        </p:nvPicPr>
        <p:blipFill>
          <a:blip r:embed="rId2"/>
          <a:stretch>
            <a:fillRect/>
          </a:stretch>
        </p:blipFill>
        <p:spPr>
          <a:xfrm>
            <a:off x="322593" y="5017406"/>
            <a:ext cx="8987326" cy="1586529"/>
          </a:xfrm>
          <a:prstGeom prst="rect">
            <a:avLst/>
          </a:prstGeom>
        </p:spPr>
      </p:pic>
      <p:sp>
        <p:nvSpPr>
          <p:cNvPr id="24" name="文本框 23">
            <a:extLst>
              <a:ext uri="{FF2B5EF4-FFF2-40B4-BE49-F238E27FC236}">
                <a16:creationId xmlns:a16="http://schemas.microsoft.com/office/drawing/2014/main" id="{4E8B75C5-586F-4D8B-BB7F-911873FEC706}"/>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866469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注释</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5" y="1505461"/>
            <a:ext cx="8675792"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点击需要添加脚注的地方，选择“引用”选项卡中的“插入脚注”。</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pic>
        <p:nvPicPr>
          <p:cNvPr id="3" name="图片 2">
            <a:extLst>
              <a:ext uri="{FF2B5EF4-FFF2-40B4-BE49-F238E27FC236}">
                <a16:creationId xmlns:a16="http://schemas.microsoft.com/office/drawing/2014/main" id="{4D5700E7-F5AD-41E3-8CF2-5DEF3B4A6309}"/>
              </a:ext>
            </a:extLst>
          </p:cNvPr>
          <p:cNvPicPr>
            <a:picLocks noChangeAspect="1"/>
          </p:cNvPicPr>
          <p:nvPr/>
        </p:nvPicPr>
        <p:blipFill>
          <a:blip r:embed="rId2"/>
          <a:stretch>
            <a:fillRect/>
          </a:stretch>
        </p:blipFill>
        <p:spPr>
          <a:xfrm>
            <a:off x="1294618" y="3902981"/>
            <a:ext cx="7210425" cy="22288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6" name="图片 5">
            <a:extLst>
              <a:ext uri="{FF2B5EF4-FFF2-40B4-BE49-F238E27FC236}">
                <a16:creationId xmlns:a16="http://schemas.microsoft.com/office/drawing/2014/main" id="{5689FE9F-958E-4BEA-A0C4-5874CC916027}"/>
              </a:ext>
            </a:extLst>
          </p:cNvPr>
          <p:cNvPicPr>
            <a:picLocks noChangeAspect="1"/>
          </p:cNvPicPr>
          <p:nvPr/>
        </p:nvPicPr>
        <p:blipFill>
          <a:blip r:embed="rId3"/>
          <a:stretch>
            <a:fillRect/>
          </a:stretch>
        </p:blipFill>
        <p:spPr>
          <a:xfrm>
            <a:off x="1266454" y="2245631"/>
            <a:ext cx="5867400" cy="1657350"/>
          </a:xfrm>
          <a:prstGeom prst="rect">
            <a:avLst/>
          </a:prstGeom>
        </p:spPr>
      </p:pic>
      <p:sp>
        <p:nvSpPr>
          <p:cNvPr id="24" name="文本框 23">
            <a:extLst>
              <a:ext uri="{FF2B5EF4-FFF2-40B4-BE49-F238E27FC236}">
                <a16:creationId xmlns:a16="http://schemas.microsoft.com/office/drawing/2014/main" id="{BFD05461-933B-4DCE-B7D2-55B23948ABDF}"/>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628557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模板使用数字标号。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数字标号</a:t>
            </a:r>
          </a:p>
        </p:txBody>
      </p:sp>
      <p:pic>
        <p:nvPicPr>
          <p:cNvPr id="6" name="图片 5">
            <a:extLst>
              <a:ext uri="{FF2B5EF4-FFF2-40B4-BE49-F238E27FC236}">
                <a16:creationId xmlns:a16="http://schemas.microsoft.com/office/drawing/2014/main" id="{8E3AC635-A1ED-480B-8D56-C56EC0E70543}"/>
              </a:ext>
            </a:extLst>
          </p:cNvPr>
          <p:cNvPicPr>
            <a:picLocks noChangeAspect="1"/>
          </p:cNvPicPr>
          <p:nvPr/>
        </p:nvPicPr>
        <p:blipFill>
          <a:blip r:embed="rId2"/>
          <a:stretch>
            <a:fillRect/>
          </a:stretch>
        </p:blipFill>
        <p:spPr>
          <a:xfrm>
            <a:off x="1099399" y="3978697"/>
            <a:ext cx="6477000" cy="1476375"/>
          </a:xfrm>
          <a:prstGeom prst="rect">
            <a:avLst/>
          </a:prstGeom>
        </p:spPr>
      </p:pic>
      <p:sp>
        <p:nvSpPr>
          <p:cNvPr id="25" name="文本框 24">
            <a:extLst>
              <a:ext uri="{FF2B5EF4-FFF2-40B4-BE49-F238E27FC236}">
                <a16:creationId xmlns:a16="http://schemas.microsoft.com/office/drawing/2014/main" id="{F7A96FC2-71C1-4EC1-BF8C-375C91C5779E}"/>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1490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09614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章节标号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图表标号</a:t>
            </a:r>
            <a:endParaRPr lang="en-US" altLang="zh-CN" dirty="0">
              <a:solidFill>
                <a:schemeClr val="bg2">
                  <a:lumMod val="50000"/>
                </a:schemeClr>
              </a:solidFill>
            </a:endParaRPr>
          </a:p>
        </p:txBody>
      </p:sp>
      <p:sp>
        <p:nvSpPr>
          <p:cNvPr id="24" name="文本框 23">
            <a:extLst>
              <a:ext uri="{FF2B5EF4-FFF2-40B4-BE49-F238E27FC236}">
                <a16:creationId xmlns:a16="http://schemas.microsoft.com/office/drawing/2014/main" id="{EC623D8B-F5D4-4138-B225-CA1DFC80ED50}"/>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汉字标题</a:t>
            </a:r>
          </a:p>
        </p:txBody>
      </p:sp>
      <p:sp>
        <p:nvSpPr>
          <p:cNvPr id="25" name="文本框 24">
            <a:extLst>
              <a:ext uri="{FF2B5EF4-FFF2-40B4-BE49-F238E27FC236}">
                <a16:creationId xmlns:a16="http://schemas.microsoft.com/office/drawing/2014/main" id="{6C9FF83F-9C77-464A-8FF0-CAED9E695A43}"/>
              </a:ext>
            </a:extLst>
          </p:cNvPr>
          <p:cNvSpPr txBox="1"/>
          <p:nvPr/>
        </p:nvSpPr>
        <p:spPr>
          <a:xfrm>
            <a:off x="561934" y="1657809"/>
            <a:ext cx="8959135" cy="149419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40000"/>
              </a:lnSpc>
              <a:spcBef>
                <a:spcPts val="595"/>
              </a:spcBef>
              <a:spcAft>
                <a:spcPts val="0"/>
              </a:spcAft>
            </a:pP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V3.0 – 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模板使用汉字标号。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在需要添加标题的地方选择样式中对应级别的标题，然后输入文字。</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或点击想要成为标题的文本，然后选择对应级别的标题。</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6E1E5A2D-BCAD-4A36-84FD-D3100AF609AF}"/>
              </a:ext>
            </a:extLst>
          </p:cNvPr>
          <p:cNvPicPr>
            <a:picLocks noChangeAspect="1"/>
          </p:cNvPicPr>
          <p:nvPr/>
        </p:nvPicPr>
        <p:blipFill>
          <a:blip r:embed="rId2"/>
          <a:stretch>
            <a:fillRect/>
          </a:stretch>
        </p:blipFill>
        <p:spPr>
          <a:xfrm>
            <a:off x="742874" y="4254941"/>
            <a:ext cx="6410325" cy="1190625"/>
          </a:xfrm>
          <a:prstGeom prst="rect">
            <a:avLst/>
          </a:prstGeom>
        </p:spPr>
      </p:pic>
      <p:sp>
        <p:nvSpPr>
          <p:cNvPr id="27" name="文本框 26">
            <a:extLst>
              <a:ext uri="{FF2B5EF4-FFF2-40B4-BE49-F238E27FC236}">
                <a16:creationId xmlns:a16="http://schemas.microsoft.com/office/drawing/2014/main" id="{FD7C3DDF-EEF0-495D-AC67-B2948053FD6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991948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选择“图”标签，在题注一栏中输入图名称并确定。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图标号</a:t>
            </a:r>
          </a:p>
        </p:txBody>
      </p:sp>
      <p:pic>
        <p:nvPicPr>
          <p:cNvPr id="6" name="图片 5">
            <a:extLst>
              <a:ext uri="{FF2B5EF4-FFF2-40B4-BE49-F238E27FC236}">
                <a16:creationId xmlns:a16="http://schemas.microsoft.com/office/drawing/2014/main" id="{2D414980-A5C1-4883-807A-7BE6F4132A15}"/>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10" name="图片 9">
            <a:extLst>
              <a:ext uri="{FF2B5EF4-FFF2-40B4-BE49-F238E27FC236}">
                <a16:creationId xmlns:a16="http://schemas.microsoft.com/office/drawing/2014/main" id="{410D8531-D930-43EF-9E57-42CA46846824}"/>
              </a:ext>
            </a:extLst>
          </p:cNvPr>
          <p:cNvPicPr>
            <a:picLocks noChangeAspect="1"/>
          </p:cNvPicPr>
          <p:nvPr/>
        </p:nvPicPr>
        <p:blipFill>
          <a:blip r:embed="rId3"/>
          <a:stretch>
            <a:fillRect/>
          </a:stretch>
        </p:blipFill>
        <p:spPr>
          <a:xfrm>
            <a:off x="6000615" y="3262073"/>
            <a:ext cx="3800475" cy="3333750"/>
          </a:xfrm>
          <a:prstGeom prst="rect">
            <a:avLst/>
          </a:prstGeom>
        </p:spPr>
      </p:pic>
      <p:sp>
        <p:nvSpPr>
          <p:cNvPr id="25" name="文本框 24">
            <a:extLst>
              <a:ext uri="{FF2B5EF4-FFF2-40B4-BE49-F238E27FC236}">
                <a16:creationId xmlns:a16="http://schemas.microsoft.com/office/drawing/2014/main" id="{11894887-76BE-46AF-A452-82F251CC96DD}"/>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799661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lumMod val="75000"/>
                    <a:lumOff val="25000"/>
                  </a:schemeClr>
                </a:solidFill>
              </a:ln>
              <a:solidFill>
                <a:schemeClr val="bg2">
                  <a:lumMod val="25000"/>
                </a:schemeClr>
              </a:solidFill>
            </a:endParaRPr>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正文</a:t>
            </a:r>
            <a:endParaRPr lang="en-US" altLang="zh-CN" dirty="0">
              <a:ln>
                <a:solidFill>
                  <a:schemeClr val="tx1">
                    <a:lumMod val="75000"/>
                    <a:lumOff val="25000"/>
                  </a:schemeClr>
                </a:solidFill>
              </a:ln>
              <a:solidFill>
                <a:schemeClr val="bg2">
                  <a:lumMod val="25000"/>
                </a:schemeClr>
              </a:solidFill>
            </a:endParaRPr>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注释</a:t>
            </a:r>
            <a:endParaRPr lang="en-US" altLang="zh-CN" dirty="0">
              <a:ln>
                <a:solidFill>
                  <a:schemeClr val="tx1">
                    <a:lumMod val="75000"/>
                    <a:lumOff val="25000"/>
                  </a:schemeClr>
                </a:solidFill>
              </a:ln>
              <a:solidFill>
                <a:schemeClr val="bg2">
                  <a:lumMod val="25000"/>
                </a:schemeClr>
              </a:solidFill>
            </a:endParaRPr>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章节标号</a:t>
            </a:r>
            <a:endParaRPr lang="en-US" altLang="zh-CN" dirty="0">
              <a:ln>
                <a:solidFill>
                  <a:schemeClr val="tx1">
                    <a:lumMod val="75000"/>
                    <a:lumOff val="25000"/>
                  </a:schemeClr>
                </a:solidFill>
              </a:ln>
              <a:solidFill>
                <a:schemeClr val="bg2">
                  <a:lumMod val="25000"/>
                </a:schemeClr>
              </a:solidFill>
            </a:endParaRPr>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图表标号</a:t>
            </a:r>
            <a:endParaRPr lang="en-US" altLang="zh-CN" dirty="0">
              <a:ln>
                <a:solidFill>
                  <a:schemeClr val="tx1">
                    <a:lumMod val="75000"/>
                    <a:lumOff val="25000"/>
                  </a:schemeClr>
                </a:solidFill>
              </a:ln>
              <a:solidFill>
                <a:schemeClr val="bg2">
                  <a:lumMod val="25000"/>
                </a:schemeClr>
              </a:solidFill>
            </a:endParaRPr>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附录（可选）</a:t>
            </a:r>
            <a:endParaRPr lang="en-US" altLang="zh-CN" dirty="0">
              <a:ln>
                <a:solidFill>
                  <a:schemeClr val="tx1">
                    <a:lumMod val="75000"/>
                    <a:lumOff val="25000"/>
                  </a:schemeClr>
                </a:solidFill>
              </a:ln>
              <a:solidFill>
                <a:schemeClr val="bg2">
                  <a:lumMod val="25000"/>
                </a:schemeClr>
              </a:solidFill>
            </a:endParaRPr>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书脊</a:t>
            </a:r>
            <a:endParaRPr lang="en-US" altLang="zh-CN" dirty="0">
              <a:ln>
                <a:solidFill>
                  <a:schemeClr val="tx1">
                    <a:lumMod val="75000"/>
                    <a:lumOff val="25000"/>
                  </a:schemeClr>
                </a:solidFill>
              </a:ln>
              <a:solidFill>
                <a:schemeClr val="bg2">
                  <a:lumMod val="25000"/>
                </a:schemeClr>
              </a:solidFill>
            </a:endParaRPr>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ln>
                  <a:solidFill>
                    <a:schemeClr val="tx1">
                      <a:lumMod val="75000"/>
                      <a:lumOff val="25000"/>
                    </a:schemeClr>
                  </a:solidFill>
                </a:ln>
                <a:solidFill>
                  <a:schemeClr val="bg2">
                    <a:lumMod val="25000"/>
                  </a:schemeClr>
                </a:solidFill>
              </a:rPr>
              <a:t>公式</a:t>
            </a:r>
            <a:endParaRPr lang="en-US" altLang="zh-CN" dirty="0">
              <a:ln>
                <a:solidFill>
                  <a:schemeClr val="tx1">
                    <a:lumMod val="75000"/>
                    <a:lumOff val="25000"/>
                  </a:schemeClr>
                </a:solidFill>
              </a:ln>
              <a:solidFill>
                <a:schemeClr val="bg2">
                  <a:lumMod val="25000"/>
                </a:schemeClr>
              </a:solidFill>
            </a:endParaRPr>
          </a:p>
        </p:txBody>
      </p:sp>
    </p:spTree>
    <p:extLst>
      <p:ext uri="{BB962C8B-B14F-4D97-AF65-F5344CB8AC3E}">
        <p14:creationId xmlns:p14="http://schemas.microsoft.com/office/powerpoint/2010/main" val="309708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167397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50735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485025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68363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图表标号</a:t>
            </a:r>
          </a:p>
        </p:txBody>
      </p:sp>
      <p:sp>
        <p:nvSpPr>
          <p:cNvPr id="29" name="文本框 28">
            <a:extLst>
              <a:ext uri="{FF2B5EF4-FFF2-40B4-BE49-F238E27FC236}">
                <a16:creationId xmlns:a16="http://schemas.microsoft.com/office/drawing/2014/main" id="{349E9EC4-D7F9-4B6C-80B0-5E13EF274852}"/>
              </a:ext>
            </a:extLst>
          </p:cNvPr>
          <p:cNvSpPr txBox="1"/>
          <p:nvPr/>
        </p:nvSpPr>
        <p:spPr>
          <a:xfrm>
            <a:off x="9958936" y="2181168"/>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30" name="文本框 29">
            <a:extLst>
              <a:ext uri="{FF2B5EF4-FFF2-40B4-BE49-F238E27FC236}">
                <a16:creationId xmlns:a16="http://schemas.microsoft.com/office/drawing/2014/main" id="{267E61A9-F3AC-4E72-8B27-2BEF7498ACA8}"/>
              </a:ext>
            </a:extLst>
          </p:cNvPr>
          <p:cNvSpPr txBox="1"/>
          <p:nvPr/>
        </p:nvSpPr>
        <p:spPr>
          <a:xfrm>
            <a:off x="9958936" y="2613530"/>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31" name="文本框 30">
            <a:extLst>
              <a:ext uri="{FF2B5EF4-FFF2-40B4-BE49-F238E27FC236}">
                <a16:creationId xmlns:a16="http://schemas.microsoft.com/office/drawing/2014/main" id="{77FC7558-B9F7-45A9-A993-D17D7797A448}"/>
              </a:ext>
            </a:extLst>
          </p:cNvPr>
          <p:cNvSpPr txBox="1"/>
          <p:nvPr/>
        </p:nvSpPr>
        <p:spPr>
          <a:xfrm>
            <a:off x="9958936" y="3045892"/>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32" name="文本框 31">
            <a:extLst>
              <a:ext uri="{FF2B5EF4-FFF2-40B4-BE49-F238E27FC236}">
                <a16:creationId xmlns:a16="http://schemas.microsoft.com/office/drawing/2014/main" id="{D5D28EA2-58FA-4CAF-819E-2B6E211EBC5D}"/>
              </a:ext>
            </a:extLst>
          </p:cNvPr>
          <p:cNvSpPr txBox="1"/>
          <p:nvPr/>
        </p:nvSpPr>
        <p:spPr>
          <a:xfrm>
            <a:off x="9958936" y="347825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solidFill>
                  <a:schemeClr val="bg2">
                    <a:lumMod val="50000"/>
                  </a:schemeClr>
                </a:solidFill>
              </a:rPr>
              <a:t>章节标号</a:t>
            </a:r>
            <a:endParaRPr lang="en-US" altLang="zh-CN" dirty="0">
              <a:solidFill>
                <a:schemeClr val="bg2">
                  <a:lumMod val="50000"/>
                </a:schemeClr>
              </a:solidFill>
            </a:endParaRPr>
          </a:p>
        </p:txBody>
      </p:sp>
      <p:sp>
        <p:nvSpPr>
          <p:cNvPr id="33" name="文本框 32">
            <a:extLst>
              <a:ext uri="{FF2B5EF4-FFF2-40B4-BE49-F238E27FC236}">
                <a16:creationId xmlns:a16="http://schemas.microsoft.com/office/drawing/2014/main" id="{D47C15F9-2406-4752-B8F3-AEA63AF3F530}"/>
              </a:ext>
            </a:extLst>
          </p:cNvPr>
          <p:cNvSpPr txBox="1"/>
          <p:nvPr/>
        </p:nvSpPr>
        <p:spPr>
          <a:xfrm>
            <a:off x="9958936" y="3910616"/>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24" name="文本框 23">
            <a:extLst>
              <a:ext uri="{FF2B5EF4-FFF2-40B4-BE49-F238E27FC236}">
                <a16:creationId xmlns:a16="http://schemas.microsoft.com/office/drawing/2014/main" id="{48285C31-2B37-4A46-A773-CAF9EFCAA661}"/>
              </a:ext>
            </a:extLst>
          </p:cNvPr>
          <p:cNvSpPr txBox="1"/>
          <p:nvPr/>
        </p:nvSpPr>
        <p:spPr>
          <a:xfrm>
            <a:off x="2272522" y="815089"/>
            <a:ext cx="3058157" cy="523220"/>
          </a:xfrm>
          <a:prstGeom prst="rect">
            <a:avLst/>
          </a:prstGeom>
          <a:noFill/>
        </p:spPr>
        <p:txBody>
          <a:bodyPr wrap="square" rtlCol="0">
            <a:spAutoFit/>
          </a:bodyPr>
          <a:lstStyle/>
          <a:p>
            <a:r>
              <a:rPr lang="zh-CN" altLang="en-US" sz="2800" b="1" dirty="0">
                <a:solidFill>
                  <a:schemeClr val="bg1">
                    <a:lumMod val="95000"/>
                  </a:schemeClr>
                </a:solidFill>
                <a:latin typeface="微软雅黑 Light" panose="020B0502040204020203" pitchFamily="34" charset="-122"/>
                <a:ea typeface="微软雅黑 Light" panose="020B0502040204020203" pitchFamily="34" charset="-122"/>
              </a:rPr>
              <a:t>表标号</a:t>
            </a:r>
          </a:p>
        </p:txBody>
      </p:sp>
      <p:sp>
        <p:nvSpPr>
          <p:cNvPr id="25" name="文本框 24">
            <a:extLst>
              <a:ext uri="{FF2B5EF4-FFF2-40B4-BE49-F238E27FC236}">
                <a16:creationId xmlns:a16="http://schemas.microsoft.com/office/drawing/2014/main" id="{0C2EB05B-6980-4CB5-B802-4A81B60596A3}"/>
              </a:ext>
            </a:extLst>
          </p:cNvPr>
          <p:cNvSpPr txBox="1"/>
          <p:nvPr/>
        </p:nvSpPr>
        <p:spPr>
          <a:xfrm>
            <a:off x="392260" y="1697099"/>
            <a:ext cx="9006257"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在图下方选择引用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插入题注选项卡，</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选择“表”标签，在题注一栏中输入表名称并确定。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pic>
        <p:nvPicPr>
          <p:cNvPr id="26" name="图片 25">
            <a:extLst>
              <a:ext uri="{FF2B5EF4-FFF2-40B4-BE49-F238E27FC236}">
                <a16:creationId xmlns:a16="http://schemas.microsoft.com/office/drawing/2014/main" id="{1A19B830-C5B4-494D-9FBD-8BFC32491986}"/>
              </a:ext>
            </a:extLst>
          </p:cNvPr>
          <p:cNvPicPr>
            <a:picLocks noChangeAspect="1"/>
          </p:cNvPicPr>
          <p:nvPr/>
        </p:nvPicPr>
        <p:blipFill>
          <a:blip r:embed="rId2"/>
          <a:stretch>
            <a:fillRect/>
          </a:stretch>
        </p:blipFill>
        <p:spPr>
          <a:xfrm>
            <a:off x="482888" y="3434072"/>
            <a:ext cx="5486390" cy="1330532"/>
          </a:xfrm>
          <a:prstGeom prst="rect">
            <a:avLst/>
          </a:prstGeom>
        </p:spPr>
      </p:pic>
      <p:pic>
        <p:nvPicPr>
          <p:cNvPr id="3" name="图片 2">
            <a:extLst>
              <a:ext uri="{FF2B5EF4-FFF2-40B4-BE49-F238E27FC236}">
                <a16:creationId xmlns:a16="http://schemas.microsoft.com/office/drawing/2014/main" id="{041CE1FD-947B-457E-87A6-FBFAB27246AB}"/>
              </a:ext>
            </a:extLst>
          </p:cNvPr>
          <p:cNvPicPr>
            <a:picLocks noChangeAspect="1"/>
          </p:cNvPicPr>
          <p:nvPr/>
        </p:nvPicPr>
        <p:blipFill>
          <a:blip r:embed="rId3"/>
          <a:stretch>
            <a:fillRect/>
          </a:stretch>
        </p:blipFill>
        <p:spPr>
          <a:xfrm>
            <a:off x="5973798" y="3322281"/>
            <a:ext cx="3943350" cy="3429000"/>
          </a:xfrm>
          <a:prstGeom prst="rect">
            <a:avLst/>
          </a:prstGeom>
        </p:spPr>
      </p:pic>
      <p:sp>
        <p:nvSpPr>
          <p:cNvPr id="27" name="文本框 26">
            <a:extLst>
              <a:ext uri="{FF2B5EF4-FFF2-40B4-BE49-F238E27FC236}">
                <a16:creationId xmlns:a16="http://schemas.microsoft.com/office/drawing/2014/main" id="{CA97BC1B-E437-46E8-B87C-E2B09D9560B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83050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58B6FEAB-D2B0-4A19-9C4B-E2F0B1322227}"/>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403437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附录</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289925" y="4105116"/>
            <a:ext cx="2198690"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24" name="文本框 23">
            <a:extLst>
              <a:ext uri="{FF2B5EF4-FFF2-40B4-BE49-F238E27FC236}">
                <a16:creationId xmlns:a16="http://schemas.microsoft.com/office/drawing/2014/main" id="{4D1FC450-0007-4E5D-8B60-AA173B207810}"/>
              </a:ext>
            </a:extLst>
          </p:cNvPr>
          <p:cNvSpPr txBox="1"/>
          <p:nvPr/>
        </p:nvSpPr>
        <p:spPr>
          <a:xfrm>
            <a:off x="277405" y="3377635"/>
            <a:ext cx="9411313" cy="439929"/>
          </a:xfrm>
          <a:prstGeom prst="rect">
            <a:avLst/>
          </a:prstGeom>
          <a:noFill/>
        </p:spPr>
        <p:txBody>
          <a:bodyPr wrap="square">
            <a:spAutoFit/>
          </a:bodyPr>
          <a:lstStyle/>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选择“正文文本”样式</a:t>
            </a:r>
          </a:p>
        </p:txBody>
      </p:sp>
      <p:sp>
        <p:nvSpPr>
          <p:cNvPr id="27" name="文本框 26">
            <a:extLst>
              <a:ext uri="{FF2B5EF4-FFF2-40B4-BE49-F238E27FC236}">
                <a16:creationId xmlns:a16="http://schemas.microsoft.com/office/drawing/2014/main" id="{6711C0B9-0A2B-4371-B023-4607D9624FAB}"/>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324811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3" name="文本框 22">
            <a:extLst>
              <a:ext uri="{FF2B5EF4-FFF2-40B4-BE49-F238E27FC236}">
                <a16:creationId xmlns:a16="http://schemas.microsoft.com/office/drawing/2014/main" id="{A3588AA4-9543-406A-976C-8785128E365F}"/>
              </a:ext>
            </a:extLst>
          </p:cNvPr>
          <p:cNvSpPr txBox="1"/>
          <p:nvPr/>
        </p:nvSpPr>
        <p:spPr>
          <a:xfrm>
            <a:off x="284365" y="1334874"/>
            <a:ext cx="9674571" cy="953146"/>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正文插入了所有的引用标记后，在“</a:t>
            </a:r>
            <a:r>
              <a:rPr lang="en-US" altLang="zh-CN"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NoteExpress</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选项卡中选择“格式化参考文献”</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“确定”，</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即可在论文最后插入按年份排序的参考文献。参考文献的位置可手动调整。</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a:extLst>
              <a:ext uri="{FF2B5EF4-FFF2-40B4-BE49-F238E27FC236}">
                <a16:creationId xmlns:a16="http://schemas.microsoft.com/office/drawing/2014/main" id="{B492FED1-D365-4067-AAF8-2DBF366DDE28}"/>
              </a:ext>
            </a:extLst>
          </p:cNvPr>
          <p:cNvPicPr>
            <a:picLocks noChangeAspect="1"/>
          </p:cNvPicPr>
          <p:nvPr/>
        </p:nvPicPr>
        <p:blipFill>
          <a:blip r:embed="rId2"/>
          <a:stretch>
            <a:fillRect/>
          </a:stretch>
        </p:blipFill>
        <p:spPr>
          <a:xfrm>
            <a:off x="284365" y="3314905"/>
            <a:ext cx="6305550" cy="1495425"/>
          </a:xfrm>
          <a:prstGeom prst="rect">
            <a:avLst/>
          </a:prstGeom>
        </p:spPr>
      </p:pic>
      <p:sp>
        <p:nvSpPr>
          <p:cNvPr id="24" name="文本框 23">
            <a:extLst>
              <a:ext uri="{FF2B5EF4-FFF2-40B4-BE49-F238E27FC236}">
                <a16:creationId xmlns:a16="http://schemas.microsoft.com/office/drawing/2014/main" id="{E14D2F79-ACFC-4AC0-9FAD-156A9BBE7DE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32611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201049"/>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2034428"/>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5114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3448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58931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42269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参考文献</a:t>
            </a:r>
          </a:p>
        </p:txBody>
      </p:sp>
      <p:sp>
        <p:nvSpPr>
          <p:cNvPr id="25" name="文本框 24">
            <a:extLst>
              <a:ext uri="{FF2B5EF4-FFF2-40B4-BE49-F238E27FC236}">
                <a16:creationId xmlns:a16="http://schemas.microsoft.com/office/drawing/2014/main" id="{AF1DF408-189A-49DB-9B21-20B031BB28B2}"/>
              </a:ext>
            </a:extLst>
          </p:cNvPr>
          <p:cNvSpPr txBox="1"/>
          <p:nvPr/>
        </p:nvSpPr>
        <p:spPr>
          <a:xfrm>
            <a:off x="9958936" y="4105116"/>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a:t>
            </a:r>
            <a:endParaRPr lang="en-US" altLang="zh-CN" dirty="0"/>
          </a:p>
        </p:txBody>
      </p:sp>
      <p:sp>
        <p:nvSpPr>
          <p:cNvPr id="26" name="文本框 25">
            <a:extLst>
              <a:ext uri="{FF2B5EF4-FFF2-40B4-BE49-F238E27FC236}">
                <a16:creationId xmlns:a16="http://schemas.microsoft.com/office/drawing/2014/main" id="{0938E101-6019-41D5-A790-357B6CFABF28}"/>
              </a:ext>
            </a:extLst>
          </p:cNvPr>
          <p:cNvSpPr txBox="1"/>
          <p:nvPr/>
        </p:nvSpPr>
        <p:spPr>
          <a:xfrm>
            <a:off x="9958936" y="4594149"/>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参考文献←</a:t>
            </a:r>
            <a:endParaRPr lang="en-US" altLang="zh-CN" dirty="0"/>
          </a:p>
        </p:txBody>
      </p:sp>
      <p:pic>
        <p:nvPicPr>
          <p:cNvPr id="3" name="图片 2" descr="文本, 信件&#10;&#10;描述已自动生成">
            <a:extLst>
              <a:ext uri="{FF2B5EF4-FFF2-40B4-BE49-F238E27FC236}">
                <a16:creationId xmlns:a16="http://schemas.microsoft.com/office/drawing/2014/main" id="{A5FB9FD1-E497-4D58-8D2B-8DF66772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829" y="673870"/>
            <a:ext cx="4249577" cy="6009528"/>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3" name="文本框 22">
            <a:extLst>
              <a:ext uri="{FF2B5EF4-FFF2-40B4-BE49-F238E27FC236}">
                <a16:creationId xmlns:a16="http://schemas.microsoft.com/office/drawing/2014/main" id="{1EFC63AF-FBBD-48C2-B901-C67343195910}"/>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215258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前置部分</a:t>
            </a:r>
            <a:endParaRPr lang="en-US" altLang="zh-CN" dirty="0"/>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独创性声明</a:t>
            </a:r>
            <a:endParaRPr lang="en-US" altLang="zh-CN" dirty="0"/>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主体部分</a:t>
            </a:r>
            <a:endParaRPr lang="en-US" altLang="zh-CN" dirty="0"/>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引文标注</a:t>
            </a:r>
            <a:endParaRPr lang="en-US" altLang="zh-CN" dirty="0"/>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defPPr>
              <a:defRPr lang="zh-CN"/>
            </a:defPPr>
            <a:lvl1pPr algn="ctr">
              <a:lnSpc>
                <a:spcPct val="120000"/>
              </a:lnSpc>
              <a:defRPr sz="2400" b="1">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结尾部分</a:t>
            </a:r>
            <a:endParaRPr lang="en-US" altLang="zh-CN" dirty="0"/>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defPPr>
              <a:defRPr lang="zh-CN"/>
            </a:defPPr>
            <a:lvl1pPr>
              <a:lnSpc>
                <a:spcPct val="120000"/>
              </a:lnSpc>
              <a:defRPr sz="2000">
                <a:ln>
                  <a:solidFill>
                    <a:schemeClr val="tx1">
                      <a:lumMod val="75000"/>
                      <a:lumOff val="25000"/>
                    </a:schemeClr>
                  </a:solidFill>
                </a:ln>
                <a:solidFill>
                  <a:schemeClr val="bg2">
                    <a:lumMod val="2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参考文献</a:t>
            </a:r>
            <a:endParaRPr lang="en-US" altLang="zh-CN" dirty="0"/>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defPPr>
              <a:defRPr lang="zh-CN"/>
            </a:defPPr>
            <a:lvl1pPr algn="ctr">
              <a:lnSpc>
                <a:spcPct val="120000"/>
              </a:lnSpc>
              <a:defRPr sz="24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其他要求</a:t>
            </a:r>
            <a:endParaRPr lang="en-US" altLang="zh-CN" dirty="0"/>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A7B7CDAD-768B-4416-AC8E-2D241D957EAC}"/>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31510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书脊</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pPr algn="r"/>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pic>
        <p:nvPicPr>
          <p:cNvPr id="6" name="图片 5" descr="图片包含 图示&#10;&#10;描述已自动生成">
            <a:extLst>
              <a:ext uri="{FF2B5EF4-FFF2-40B4-BE49-F238E27FC236}">
                <a16:creationId xmlns:a16="http://schemas.microsoft.com/office/drawing/2014/main" id="{E93E346B-B8C8-486C-8916-836D4C41FB10}"/>
              </a:ext>
            </a:extLst>
          </p:cNvPr>
          <p:cNvPicPr>
            <a:picLocks noChangeAspect="1"/>
          </p:cNvPicPr>
          <p:nvPr/>
        </p:nvPicPr>
        <p:blipFill rotWithShape="1">
          <a:blip r:embed="rId2">
            <a:extLst>
              <a:ext uri="{28A0092B-C50C-407E-A947-70E740481C1C}">
                <a14:useLocalDpi xmlns:a14="http://schemas.microsoft.com/office/drawing/2010/main" val="0"/>
              </a:ext>
            </a:extLst>
          </a:blip>
          <a:srcRect l="34047" t="11062" r="29458" b="16788"/>
          <a:stretch/>
        </p:blipFill>
        <p:spPr>
          <a:xfrm>
            <a:off x="4405731" y="923450"/>
            <a:ext cx="2074971" cy="580115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5" name="文本框 24">
            <a:extLst>
              <a:ext uri="{FF2B5EF4-FFF2-40B4-BE49-F238E27FC236}">
                <a16:creationId xmlns:a16="http://schemas.microsoft.com/office/drawing/2014/main" id="{C2F6CFDF-0B14-45D2-B29D-D482E557632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42998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公式</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958936" y="5661401"/>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64953" y="1899387"/>
            <a:ext cx="8954139" cy="3579378"/>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论文中的公式应另行起，并缩格书写，与周围文字留足够的空间区分开。</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如有两个以上的公式，应用从“</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开始的阿拉伯数字进行编号，并将编号置于括号内。</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公式的编号右端对齐，公式与编号之间可用“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连接。</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公式较多时，应分章编号。</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较长的公式需要转行时，应尽可能在“＝”处回行，或者在“</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等记号处回行。</a:t>
            </a:r>
          </a:p>
        </p:txBody>
      </p:sp>
      <p:sp>
        <p:nvSpPr>
          <p:cNvPr id="26" name="文本框 25">
            <a:extLst>
              <a:ext uri="{FF2B5EF4-FFF2-40B4-BE49-F238E27FC236}">
                <a16:creationId xmlns:a16="http://schemas.microsoft.com/office/drawing/2014/main" id="{4657B5FB-6FC9-48FB-875D-DB5F3BF85891}"/>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37442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50462" y="890608"/>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62910" y="723987"/>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46488" y="2117472"/>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58936" y="1950851"/>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335530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318868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442598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4259363"/>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页眉和页码</a:t>
            </a:r>
          </a:p>
        </p:txBody>
      </p:sp>
      <p:sp>
        <p:nvSpPr>
          <p:cNvPr id="23" name="文本框 22">
            <a:extLst>
              <a:ext uri="{FF2B5EF4-FFF2-40B4-BE49-F238E27FC236}">
                <a16:creationId xmlns:a16="http://schemas.microsoft.com/office/drawing/2014/main" id="{05A0FF25-8C3C-4221-AA74-124D899E3BFB}"/>
              </a:ext>
            </a:extLst>
          </p:cNvPr>
          <p:cNvSpPr txBox="1"/>
          <p:nvPr/>
        </p:nvSpPr>
        <p:spPr>
          <a:xfrm>
            <a:off x="9679022" y="5661401"/>
            <a:ext cx="1809592" cy="432362"/>
          </a:xfrm>
          <a:prstGeom prst="rect">
            <a:avLst/>
          </a:prstGeom>
          <a:noFill/>
        </p:spPr>
        <p:txBody>
          <a:bodyPr wrap="square" rtlCol="0">
            <a:spAutoFit/>
          </a:bodyPr>
          <a:lstStyle>
            <a:defPPr>
              <a:defRPr lang="zh-CN"/>
            </a:defPPr>
            <a:lvl1pPr algn="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页眉和页码←</a:t>
            </a:r>
            <a:endParaRPr lang="en-US" altLang="zh-CN" dirty="0"/>
          </a:p>
        </p:txBody>
      </p:sp>
      <p:sp>
        <p:nvSpPr>
          <p:cNvPr id="24" name="文本框 23">
            <a:extLst>
              <a:ext uri="{FF2B5EF4-FFF2-40B4-BE49-F238E27FC236}">
                <a16:creationId xmlns:a16="http://schemas.microsoft.com/office/drawing/2014/main" id="{04A6EED8-0E1B-4128-A365-133333C0422A}"/>
              </a:ext>
            </a:extLst>
          </p:cNvPr>
          <p:cNvSpPr txBox="1"/>
          <p:nvPr/>
        </p:nvSpPr>
        <p:spPr>
          <a:xfrm>
            <a:off x="9958936" y="4796677"/>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27" name="文本框 26">
            <a:extLst>
              <a:ext uri="{FF2B5EF4-FFF2-40B4-BE49-F238E27FC236}">
                <a16:creationId xmlns:a16="http://schemas.microsoft.com/office/drawing/2014/main" id="{9B195D7F-FE1D-480C-834D-79E3DA19EC4E}"/>
              </a:ext>
            </a:extLst>
          </p:cNvPr>
          <p:cNvSpPr txBox="1"/>
          <p:nvPr/>
        </p:nvSpPr>
        <p:spPr>
          <a:xfrm>
            <a:off x="9958936" y="5229039"/>
            <a:ext cx="1529678" cy="432362"/>
          </a:xfrm>
          <a:prstGeom prst="rect">
            <a:avLst/>
          </a:prstGeom>
          <a:noFill/>
        </p:spPr>
        <p:txBody>
          <a:bodyPr wrap="square" rtlCol="0">
            <a:spAutoFit/>
          </a:bodyPr>
          <a:lstStyle>
            <a:defPPr>
              <a:defRPr lang="zh-CN"/>
            </a:defPPr>
            <a:lvl1pPr algn="r">
              <a:lnSpc>
                <a:spcPct val="120000"/>
              </a:lnSpc>
              <a:defRPr sz="200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25" name="文本框 24">
            <a:extLst>
              <a:ext uri="{FF2B5EF4-FFF2-40B4-BE49-F238E27FC236}">
                <a16:creationId xmlns:a16="http://schemas.microsoft.com/office/drawing/2014/main" id="{AEE1F64D-1967-437D-894A-5B4447EF2572}"/>
              </a:ext>
            </a:extLst>
          </p:cNvPr>
          <p:cNvSpPr txBox="1"/>
          <p:nvPr/>
        </p:nvSpPr>
        <p:spPr>
          <a:xfrm>
            <a:off x="348426" y="2472788"/>
            <a:ext cx="9314068" cy="501612"/>
          </a:xfrm>
          <a:prstGeom prst="rect">
            <a:avLst/>
          </a:prstGeom>
          <a:effectLst>
            <a:glow rad="228600">
              <a:schemeClr val="accent3">
                <a:satMod val="175000"/>
                <a:alpha val="40000"/>
              </a:schemeClr>
            </a:glow>
            <a:outerShdw blurRad="50800" dist="38100" dir="16200000" rotWithShape="0">
              <a:prstClr val="black">
                <a:alpha val="40000"/>
              </a:prstClr>
            </a:outerShdw>
          </a:effectLst>
        </p:spPr>
        <p:txBody>
          <a:bodyPr wrap="square">
            <a:spAutoFit/>
          </a:bodyPr>
          <a:lstStyle/>
          <a:p>
            <a:pPr marL="63500" marR="74930">
              <a:lnSpc>
                <a:spcPct val="15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已经使用</a:t>
            </a:r>
            <a:r>
              <a:rPr lang="en-US" altLang="zh-CN" sz="2000" dirty="0" err="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StyleRef</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工具自动生成，无需自己管理。</a:t>
            </a:r>
          </a:p>
        </p:txBody>
      </p:sp>
      <p:pic>
        <p:nvPicPr>
          <p:cNvPr id="3" name="图片 2">
            <a:extLst>
              <a:ext uri="{FF2B5EF4-FFF2-40B4-BE49-F238E27FC236}">
                <a16:creationId xmlns:a16="http://schemas.microsoft.com/office/drawing/2014/main" id="{C639ECCB-E717-4CEF-A1AB-A0CF134D669D}"/>
              </a:ext>
            </a:extLst>
          </p:cNvPr>
          <p:cNvPicPr>
            <a:picLocks noChangeAspect="1"/>
          </p:cNvPicPr>
          <p:nvPr/>
        </p:nvPicPr>
        <p:blipFill rotWithShape="1">
          <a:blip r:embed="rId2"/>
          <a:srcRect t="-1313" b="58588"/>
          <a:stretch/>
        </p:blipFill>
        <p:spPr>
          <a:xfrm>
            <a:off x="2572614" y="5685104"/>
            <a:ext cx="5629275" cy="50462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pic>
        <p:nvPicPr>
          <p:cNvPr id="9" name="图片 8">
            <a:extLst>
              <a:ext uri="{FF2B5EF4-FFF2-40B4-BE49-F238E27FC236}">
                <a16:creationId xmlns:a16="http://schemas.microsoft.com/office/drawing/2014/main" id="{537A767D-4106-4033-8220-09F4AF0626F5}"/>
              </a:ext>
            </a:extLst>
          </p:cNvPr>
          <p:cNvPicPr>
            <a:picLocks noChangeAspect="1"/>
          </p:cNvPicPr>
          <p:nvPr/>
        </p:nvPicPr>
        <p:blipFill>
          <a:blip r:embed="rId3"/>
          <a:stretch>
            <a:fillRect/>
          </a:stretch>
        </p:blipFill>
        <p:spPr>
          <a:xfrm>
            <a:off x="2377351" y="4440575"/>
            <a:ext cx="6019800" cy="800100"/>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
        <p:nvSpPr>
          <p:cNvPr id="26" name="文本框 25">
            <a:extLst>
              <a:ext uri="{FF2B5EF4-FFF2-40B4-BE49-F238E27FC236}">
                <a16:creationId xmlns:a16="http://schemas.microsoft.com/office/drawing/2014/main" id="{081167C7-F6DD-46EF-B321-96EDF47935A2}"/>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101822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726913" y="3429000"/>
            <a:ext cx="10738173" cy="0"/>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F5FF46FF-303A-4C68-9012-B34BB22C0E15}"/>
              </a:ext>
            </a:extLst>
          </p:cNvPr>
          <p:cNvSpPr/>
          <p:nvPr/>
        </p:nvSpPr>
        <p:spPr>
          <a:xfrm>
            <a:off x="1686051"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2424F0EF-4451-4131-AD34-C9FA4544FB98}"/>
              </a:ext>
            </a:extLst>
          </p:cNvPr>
          <p:cNvSpPr/>
          <p:nvPr/>
        </p:nvSpPr>
        <p:spPr>
          <a:xfrm>
            <a:off x="4558717"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40AC6DA0-261F-45C5-B4EF-95EF99D4F018}"/>
              </a:ext>
            </a:extLst>
          </p:cNvPr>
          <p:cNvSpPr/>
          <p:nvPr/>
        </p:nvSpPr>
        <p:spPr>
          <a:xfrm>
            <a:off x="7431383"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7FFB0AE-8F67-454C-8B51-0E116A4AEACA}"/>
              </a:ext>
            </a:extLst>
          </p:cNvPr>
          <p:cNvSpPr/>
          <p:nvPr/>
        </p:nvSpPr>
        <p:spPr>
          <a:xfrm>
            <a:off x="10304049" y="3345424"/>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A0F64FC-7644-4FB9-ABC2-B1D03A2BE89C}"/>
              </a:ext>
            </a:extLst>
          </p:cNvPr>
          <p:cNvSpPr txBox="1"/>
          <p:nvPr/>
        </p:nvSpPr>
        <p:spPr>
          <a:xfrm>
            <a:off x="1004788" y="274991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8A2FEA26-987D-48EB-84EE-363FA6B71DC1}"/>
              </a:ext>
            </a:extLst>
          </p:cNvPr>
          <p:cNvSpPr txBox="1"/>
          <p:nvPr/>
        </p:nvSpPr>
        <p:spPr>
          <a:xfrm>
            <a:off x="1686051"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封面</a:t>
            </a:r>
            <a:endParaRPr lang="en-US" altLang="zh-CN" dirty="0"/>
          </a:p>
        </p:txBody>
      </p:sp>
      <p:sp>
        <p:nvSpPr>
          <p:cNvPr id="28" name="文本框 27">
            <a:extLst>
              <a:ext uri="{FF2B5EF4-FFF2-40B4-BE49-F238E27FC236}">
                <a16:creationId xmlns:a16="http://schemas.microsoft.com/office/drawing/2014/main" id="{9701EA30-04C1-4E0A-9AE3-C68CFAFE502D}"/>
              </a:ext>
            </a:extLst>
          </p:cNvPr>
          <p:cNvSpPr txBox="1"/>
          <p:nvPr/>
        </p:nvSpPr>
        <p:spPr>
          <a:xfrm>
            <a:off x="1686051"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文本框 28">
            <a:extLst>
              <a:ext uri="{FF2B5EF4-FFF2-40B4-BE49-F238E27FC236}">
                <a16:creationId xmlns:a16="http://schemas.microsoft.com/office/drawing/2014/main" id="{18CF5054-38A3-49C5-88F5-164D450C0B00}"/>
              </a:ext>
            </a:extLst>
          </p:cNvPr>
          <p:cNvSpPr txBox="1"/>
          <p:nvPr/>
        </p:nvSpPr>
        <p:spPr>
          <a:xfrm>
            <a:off x="1686051" y="4472412"/>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endParaRPr lang="en-US" altLang="zh-CN" dirty="0"/>
          </a:p>
        </p:txBody>
      </p:sp>
      <p:sp>
        <p:nvSpPr>
          <p:cNvPr id="30" name="文本框 29">
            <a:extLst>
              <a:ext uri="{FF2B5EF4-FFF2-40B4-BE49-F238E27FC236}">
                <a16:creationId xmlns:a16="http://schemas.microsoft.com/office/drawing/2014/main" id="{DD230339-5974-4B23-8D9E-231A3DB5984F}"/>
              </a:ext>
            </a:extLst>
          </p:cNvPr>
          <p:cNvSpPr txBox="1"/>
          <p:nvPr/>
        </p:nvSpPr>
        <p:spPr>
          <a:xfrm>
            <a:off x="1686051" y="4904774"/>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摘要</a:t>
            </a:r>
            <a:endParaRPr lang="en-US" altLang="zh-CN" dirty="0"/>
          </a:p>
        </p:txBody>
      </p:sp>
      <p:sp>
        <p:nvSpPr>
          <p:cNvPr id="31" name="文本框 30">
            <a:extLst>
              <a:ext uri="{FF2B5EF4-FFF2-40B4-BE49-F238E27FC236}">
                <a16:creationId xmlns:a16="http://schemas.microsoft.com/office/drawing/2014/main" id="{C3E01A4B-D268-40A2-8646-4924C303234E}"/>
              </a:ext>
            </a:extLst>
          </p:cNvPr>
          <p:cNvSpPr txBox="1"/>
          <p:nvPr/>
        </p:nvSpPr>
        <p:spPr>
          <a:xfrm>
            <a:off x="1686051" y="5337136"/>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目录</a:t>
            </a:r>
            <a:endParaRPr lang="en-US" altLang="zh-CN" dirty="0"/>
          </a:p>
        </p:txBody>
      </p:sp>
      <p:sp>
        <p:nvSpPr>
          <p:cNvPr id="32" name="文本框 31">
            <a:extLst>
              <a:ext uri="{FF2B5EF4-FFF2-40B4-BE49-F238E27FC236}">
                <a16:creationId xmlns:a16="http://schemas.microsoft.com/office/drawing/2014/main" id="{27B2DFA0-F647-47AA-9BD3-4B5B4400AF7D}"/>
              </a:ext>
            </a:extLst>
          </p:cNvPr>
          <p:cNvSpPr txBox="1"/>
          <p:nvPr/>
        </p:nvSpPr>
        <p:spPr>
          <a:xfrm>
            <a:off x="1686051" y="5769498"/>
            <a:ext cx="1858427"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图表清单</a:t>
            </a:r>
            <a:endParaRPr lang="en-US" altLang="zh-CN" dirty="0"/>
          </a:p>
        </p:txBody>
      </p:sp>
      <p:sp>
        <p:nvSpPr>
          <p:cNvPr id="38" name="文本框 37">
            <a:extLst>
              <a:ext uri="{FF2B5EF4-FFF2-40B4-BE49-F238E27FC236}">
                <a16:creationId xmlns:a16="http://schemas.microsoft.com/office/drawing/2014/main" id="{22F55833-7121-43F5-BDE4-7416C24B1FA2}"/>
              </a:ext>
            </a:extLst>
          </p:cNvPr>
          <p:cNvSpPr txBox="1"/>
          <p:nvPr/>
        </p:nvSpPr>
        <p:spPr>
          <a:xfrm>
            <a:off x="3877454"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0" name="文本框 39">
            <a:extLst>
              <a:ext uri="{FF2B5EF4-FFF2-40B4-BE49-F238E27FC236}">
                <a16:creationId xmlns:a16="http://schemas.microsoft.com/office/drawing/2014/main" id="{DB1D3582-7536-4FB3-AAF8-21084ABAB6FC}"/>
              </a:ext>
            </a:extLst>
          </p:cNvPr>
          <p:cNvSpPr txBox="1"/>
          <p:nvPr/>
        </p:nvSpPr>
        <p:spPr>
          <a:xfrm>
            <a:off x="4566322" y="1021327"/>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正文</a:t>
            </a:r>
            <a:endParaRPr lang="en-US" altLang="zh-CN" dirty="0"/>
          </a:p>
        </p:txBody>
      </p:sp>
      <p:sp>
        <p:nvSpPr>
          <p:cNvPr id="41" name="文本框 40">
            <a:extLst>
              <a:ext uri="{FF2B5EF4-FFF2-40B4-BE49-F238E27FC236}">
                <a16:creationId xmlns:a16="http://schemas.microsoft.com/office/drawing/2014/main" id="{7373AC1F-8450-45E7-B731-590984A36AA7}"/>
              </a:ext>
            </a:extLst>
          </p:cNvPr>
          <p:cNvSpPr txBox="1"/>
          <p:nvPr/>
        </p:nvSpPr>
        <p:spPr>
          <a:xfrm>
            <a:off x="4566322" y="1453689"/>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引文标注</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2" name="文本框 41">
            <a:extLst>
              <a:ext uri="{FF2B5EF4-FFF2-40B4-BE49-F238E27FC236}">
                <a16:creationId xmlns:a16="http://schemas.microsoft.com/office/drawing/2014/main" id="{C8A547B4-E2D1-41A0-9990-FBA601DC6969}"/>
              </a:ext>
            </a:extLst>
          </p:cNvPr>
          <p:cNvSpPr txBox="1"/>
          <p:nvPr/>
        </p:nvSpPr>
        <p:spPr>
          <a:xfrm>
            <a:off x="4566322"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注释</a:t>
            </a:r>
            <a:endParaRPr lang="en-US" altLang="zh-CN" dirty="0"/>
          </a:p>
        </p:txBody>
      </p:sp>
      <p:sp>
        <p:nvSpPr>
          <p:cNvPr id="43" name="文本框 42">
            <a:extLst>
              <a:ext uri="{FF2B5EF4-FFF2-40B4-BE49-F238E27FC236}">
                <a16:creationId xmlns:a16="http://schemas.microsoft.com/office/drawing/2014/main" id="{53D47E2E-CB55-49D7-A989-168AF2079E86}"/>
              </a:ext>
            </a:extLst>
          </p:cNvPr>
          <p:cNvSpPr txBox="1"/>
          <p:nvPr/>
        </p:nvSpPr>
        <p:spPr>
          <a:xfrm>
            <a:off x="4566322"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章节标号</a:t>
            </a:r>
            <a:endParaRPr lang="en-US" altLang="zh-CN" dirty="0"/>
          </a:p>
        </p:txBody>
      </p:sp>
      <p:sp>
        <p:nvSpPr>
          <p:cNvPr id="44" name="文本框 43">
            <a:extLst>
              <a:ext uri="{FF2B5EF4-FFF2-40B4-BE49-F238E27FC236}">
                <a16:creationId xmlns:a16="http://schemas.microsoft.com/office/drawing/2014/main" id="{48BCE12A-1457-4F5D-B4BE-B851970F1865}"/>
              </a:ext>
            </a:extLst>
          </p:cNvPr>
          <p:cNvSpPr txBox="1"/>
          <p:nvPr/>
        </p:nvSpPr>
        <p:spPr>
          <a:xfrm>
            <a:off x="4566322" y="2750775"/>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图表标号</a:t>
            </a:r>
            <a:endParaRPr lang="en-US" altLang="zh-CN" dirty="0"/>
          </a:p>
        </p:txBody>
      </p:sp>
      <p:sp>
        <p:nvSpPr>
          <p:cNvPr id="45" name="文本框 44">
            <a:extLst>
              <a:ext uri="{FF2B5EF4-FFF2-40B4-BE49-F238E27FC236}">
                <a16:creationId xmlns:a16="http://schemas.microsoft.com/office/drawing/2014/main" id="{03646426-1F4F-4202-911D-93EDA2386C85}"/>
              </a:ext>
            </a:extLst>
          </p:cNvPr>
          <p:cNvSpPr txBox="1"/>
          <p:nvPr/>
        </p:nvSpPr>
        <p:spPr>
          <a:xfrm>
            <a:off x="6750120" y="2745585"/>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7C9E5D8F-520F-4B51-9FE7-8C29C8BB71BA}"/>
              </a:ext>
            </a:extLst>
          </p:cNvPr>
          <p:cNvSpPr txBox="1"/>
          <p:nvPr/>
        </p:nvSpPr>
        <p:spPr>
          <a:xfrm>
            <a:off x="7514959" y="3607688"/>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附录（可选）</a:t>
            </a:r>
            <a:endParaRPr lang="en-US" altLang="zh-CN" dirty="0"/>
          </a:p>
        </p:txBody>
      </p:sp>
      <p:sp>
        <p:nvSpPr>
          <p:cNvPr id="47" name="文本框 46">
            <a:extLst>
              <a:ext uri="{FF2B5EF4-FFF2-40B4-BE49-F238E27FC236}">
                <a16:creationId xmlns:a16="http://schemas.microsoft.com/office/drawing/2014/main" id="{BC6F2990-D560-4008-8EA5-3F9E01F59E6C}"/>
              </a:ext>
            </a:extLst>
          </p:cNvPr>
          <p:cNvSpPr txBox="1"/>
          <p:nvPr/>
        </p:nvSpPr>
        <p:spPr>
          <a:xfrm>
            <a:off x="7514959" y="4040050"/>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参考文献</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4C84749-3178-4021-B5B5-4AD301159DDB}"/>
              </a:ext>
            </a:extLst>
          </p:cNvPr>
          <p:cNvSpPr txBox="1"/>
          <p:nvPr/>
        </p:nvSpPr>
        <p:spPr>
          <a:xfrm>
            <a:off x="9622786" y="3591288"/>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50" name="文本框 49">
            <a:extLst>
              <a:ext uri="{FF2B5EF4-FFF2-40B4-BE49-F238E27FC236}">
                <a16:creationId xmlns:a16="http://schemas.microsoft.com/office/drawing/2014/main" id="{1E7D5D35-97D2-4F59-AF3A-F491158E7E9F}"/>
              </a:ext>
            </a:extLst>
          </p:cNvPr>
          <p:cNvSpPr txBox="1"/>
          <p:nvPr/>
        </p:nvSpPr>
        <p:spPr>
          <a:xfrm>
            <a:off x="10311654" y="2750775"/>
            <a:ext cx="1529678" cy="432362"/>
          </a:xfrm>
          <a:prstGeom prst="rect">
            <a:avLst/>
          </a:prstGeom>
          <a:noFill/>
        </p:spPr>
        <p:txBody>
          <a:bodyPr wrap="square" rtlCol="0">
            <a:spAutoFit/>
          </a:bodyPr>
          <a:lstStyle/>
          <a:p>
            <a:pPr>
              <a:lnSpc>
                <a:spcPct val="120000"/>
              </a:lnSpc>
            </a:pPr>
            <a:r>
              <a:rPr lang="zh-CN" altLang="en-US"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页眉和页码</a:t>
            </a:r>
            <a:endParaRPr lang="en-US" altLang="zh-CN" sz="2000" dirty="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A831D0D5-4022-45FE-B3BE-58F6A7F8F657}"/>
              </a:ext>
            </a:extLst>
          </p:cNvPr>
          <p:cNvSpPr txBox="1"/>
          <p:nvPr/>
        </p:nvSpPr>
        <p:spPr>
          <a:xfrm>
            <a:off x="10311654" y="1886051"/>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书脊</a:t>
            </a:r>
            <a:endParaRPr lang="en-US" altLang="zh-CN" dirty="0"/>
          </a:p>
        </p:txBody>
      </p:sp>
      <p:sp>
        <p:nvSpPr>
          <p:cNvPr id="34" name="文本框 33">
            <a:extLst>
              <a:ext uri="{FF2B5EF4-FFF2-40B4-BE49-F238E27FC236}">
                <a16:creationId xmlns:a16="http://schemas.microsoft.com/office/drawing/2014/main" id="{2613895A-7C6A-4D3C-9944-0653851C8EB6}"/>
              </a:ext>
            </a:extLst>
          </p:cNvPr>
          <p:cNvSpPr txBox="1"/>
          <p:nvPr/>
        </p:nvSpPr>
        <p:spPr>
          <a:xfrm>
            <a:off x="10311654" y="2318413"/>
            <a:ext cx="1529678" cy="432362"/>
          </a:xfrm>
          <a:prstGeom prst="rect">
            <a:avLst/>
          </a:prstGeom>
          <a:noFill/>
        </p:spPr>
        <p:txBody>
          <a:bodyPr wrap="square" rtlCol="0">
            <a:spAutoFit/>
          </a:bodyPr>
          <a:lstStyle>
            <a:defPPr>
              <a:defRPr lang="zh-CN"/>
            </a:defPPr>
            <a:lvl1pPr>
              <a:lnSpc>
                <a:spcPct val="120000"/>
              </a:lnSpc>
              <a:defRPr sz="2000">
                <a:solidFill>
                  <a:schemeClr val="bg1">
                    <a:lumMod val="9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公式</a:t>
            </a:r>
            <a:endParaRPr lang="en-US" altLang="zh-CN" dirty="0"/>
          </a:p>
        </p:txBody>
      </p:sp>
      <p:sp>
        <p:nvSpPr>
          <p:cNvPr id="35" name="文本框 34">
            <a:extLst>
              <a:ext uri="{FF2B5EF4-FFF2-40B4-BE49-F238E27FC236}">
                <a16:creationId xmlns:a16="http://schemas.microsoft.com/office/drawing/2014/main" id="{D6419BD3-C4FC-49B7-A651-474C4535EC6A}"/>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spTree>
    <p:extLst>
      <p:ext uri="{BB962C8B-B14F-4D97-AF65-F5344CB8AC3E}">
        <p14:creationId xmlns:p14="http://schemas.microsoft.com/office/powerpoint/2010/main" val="63824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
                                        <p:tgtEl>
                                          <p:spTgt spid="5"/>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
                                        <p:tgtEl>
                                          <p:spTgt spid="22"/>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
                                        <p:tgtEl>
                                          <p:spTgt spid="23"/>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
                                        <p:tgtEl>
                                          <p:spTgt spid="24"/>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
                                        <p:tgtEl>
                                          <p:spTgt spid="25"/>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
                                        <p:tgtEl>
                                          <p:spTgt spid="26"/>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
                                        <p:tgtEl>
                                          <p:spTgt spid="38"/>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100"/>
                                        <p:tgtEl>
                                          <p:spTgt spid="45"/>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
                                        <p:tgtEl>
                                          <p:spTgt spid="48"/>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
                                        <p:tgtEl>
                                          <p:spTgt spid="2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
                                        <p:tgtEl>
                                          <p:spTgt spid="28"/>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
                                        <p:tgtEl>
                                          <p:spTgt spid="29"/>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
                                        <p:tgtEl>
                                          <p:spTgt spid="30"/>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
                                        <p:tgtEl>
                                          <p:spTgt spid="31"/>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
                                        <p:tgtEl>
                                          <p:spTgt spid="32"/>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
                                        <p:tgtEl>
                                          <p:spTgt spid="40"/>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
                                        <p:tgtEl>
                                          <p:spTgt spid="41"/>
                                        </p:tgtEl>
                                      </p:cBhvr>
                                    </p:animEffect>
                                  </p:childTnLst>
                                </p:cTn>
                              </p:par>
                            </p:childTnLst>
                          </p:cTn>
                        </p:par>
                        <p:par>
                          <p:cTn id="72" fill="hold">
                            <p:stCondLst>
                              <p:cond delay="17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100"/>
                                        <p:tgtEl>
                                          <p:spTgt spid="42"/>
                                        </p:tgtEl>
                                      </p:cBhvr>
                                    </p:animEffect>
                                  </p:childTnLst>
                                </p:cTn>
                              </p:par>
                            </p:childTnLst>
                          </p:cTn>
                        </p:par>
                        <p:par>
                          <p:cTn id="76" fill="hold">
                            <p:stCondLst>
                              <p:cond delay="1800"/>
                            </p:stCondLst>
                            <p:childTnLst>
                              <p:par>
                                <p:cTn id="77" presetID="10" presetClass="entr" presetSubtype="0"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
                                        <p:tgtEl>
                                          <p:spTgt spid="43"/>
                                        </p:tgtEl>
                                      </p:cBhvr>
                                    </p:animEffect>
                                  </p:childTnLst>
                                </p:cTn>
                              </p:par>
                            </p:childTnLst>
                          </p:cTn>
                        </p:par>
                        <p:par>
                          <p:cTn id="80" fill="hold">
                            <p:stCondLst>
                              <p:cond delay="1900"/>
                            </p:stCondLst>
                            <p:childTnLst>
                              <p:par>
                                <p:cTn id="81" presetID="10" presetClass="entr" presetSubtype="0" fill="hold" grpId="0" nodeType="after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100"/>
                                        <p:tgtEl>
                                          <p:spTgt spid="44"/>
                                        </p:tgtEl>
                                      </p:cBhvr>
                                    </p:animEffect>
                                  </p:childTnLst>
                                </p:cTn>
                              </p:par>
                            </p:childTnLst>
                          </p:cTn>
                        </p:par>
                        <p:par>
                          <p:cTn id="84" fill="hold">
                            <p:stCondLst>
                              <p:cond delay="2000"/>
                            </p:stCondLst>
                            <p:childTnLst>
                              <p:par>
                                <p:cTn id="85" presetID="10" presetClass="entr" presetSubtype="0" fill="hold" grpId="0" nodeType="after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
                                        <p:tgtEl>
                                          <p:spTgt spid="46"/>
                                        </p:tgtEl>
                                      </p:cBhvr>
                                    </p:animEffect>
                                  </p:childTnLst>
                                </p:cTn>
                              </p:par>
                            </p:childTnLst>
                          </p:cTn>
                        </p:par>
                        <p:par>
                          <p:cTn id="88" fill="hold">
                            <p:stCondLst>
                              <p:cond delay="21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100"/>
                                        <p:tgtEl>
                                          <p:spTgt spid="47"/>
                                        </p:tgtEl>
                                      </p:cBhvr>
                                    </p:animEffect>
                                  </p:childTnLst>
                                </p:cTn>
                              </p:par>
                            </p:childTnLst>
                          </p:cTn>
                        </p:par>
                        <p:par>
                          <p:cTn id="92" fill="hold">
                            <p:stCondLst>
                              <p:cond delay="2200"/>
                            </p:stCondLst>
                            <p:childTnLst>
                              <p:par>
                                <p:cTn id="93" presetID="10" presetClass="entr" presetSubtype="0" fill="hold" grpId="0" nodeType="after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100"/>
                                        <p:tgtEl>
                                          <p:spTgt spid="50"/>
                                        </p:tgtEl>
                                      </p:cBhvr>
                                    </p:animEffect>
                                  </p:childTnLst>
                                </p:cTn>
                              </p:par>
                            </p:childTnLst>
                          </p:cTn>
                        </p:par>
                        <p:par>
                          <p:cTn id="96" fill="hold">
                            <p:stCondLst>
                              <p:cond delay="23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
                                        <p:tgtEl>
                                          <p:spTgt spid="33"/>
                                        </p:tgtEl>
                                      </p:cBhvr>
                                    </p:animEffect>
                                  </p:childTnLst>
                                </p:cTn>
                              </p:par>
                            </p:childTnLst>
                          </p:cTn>
                        </p:par>
                        <p:par>
                          <p:cTn id="100" fill="hold">
                            <p:stCondLst>
                              <p:cond delay="2400"/>
                            </p:stCondLst>
                            <p:childTnLst>
                              <p:par>
                                <p:cTn id="101" presetID="10"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p:bldP spid="32" grpId="0"/>
      <p:bldP spid="38" grpId="0"/>
      <p:bldP spid="40" grpId="0"/>
      <p:bldP spid="41" grpId="0"/>
      <p:bldP spid="42" grpId="0"/>
      <p:bldP spid="43" grpId="0"/>
      <p:bldP spid="44" grpId="0"/>
      <p:bldP spid="45" grpId="0"/>
      <p:bldP spid="46" grpId="0"/>
      <p:bldP spid="47" grpId="0"/>
      <p:bldP spid="48" grpId="0"/>
      <p:bldP spid="50"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521078" y="3358679"/>
            <a:ext cx="1967536"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sp>
        <p:nvSpPr>
          <p:cNvPr id="24" name="文本框 23">
            <a:extLst>
              <a:ext uri="{FF2B5EF4-FFF2-40B4-BE49-F238E27FC236}">
                <a16:creationId xmlns:a16="http://schemas.microsoft.com/office/drawing/2014/main" id="{63F682E9-BADC-4424-91BD-7A1489BBD024}"/>
              </a:ext>
            </a:extLst>
          </p:cNvPr>
          <p:cNvSpPr txBox="1"/>
          <p:nvPr/>
        </p:nvSpPr>
        <p:spPr>
          <a:xfrm>
            <a:off x="277406" y="1827522"/>
            <a:ext cx="9411313" cy="3927037"/>
          </a:xfrm>
          <a:prstGeom prst="rect">
            <a:avLst/>
          </a:prstGeom>
          <a:noFill/>
        </p:spPr>
        <p:txBody>
          <a:bodyPr wrap="square">
            <a:spAutoFit/>
          </a:bodyPr>
          <a:lstStyle/>
          <a:p>
            <a:pPr marL="63500" marR="74930">
              <a:lnSpc>
                <a:spcPct val="140000"/>
              </a:lnSpc>
              <a:spcBef>
                <a:spcPts val="595"/>
              </a:spcBef>
              <a:spcAft>
                <a:spcPts val="0"/>
              </a:spcAft>
            </a:pPr>
            <a:r>
              <a:rPr lang="zh-CN"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封面包括分类号、密级、单位代码、作者学号、校名、学校徽标、学位论文中文题目、英文题目、作者姓名、导师姓名、学科和专业名称、提交时间等内容。</a:t>
            </a: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endPar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论文封面颜色：博士学位论文为浅绿色，全日制硕士学位论文为牛皮纸色，非全日制 硕士学位论文为浅蓝色。</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论文题目用三号宋体加粗，其他信息用四号宋体加粗打印在封面合适的位置上。题目可严格按照封面模板格式控制各部分的字体、字号。</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学位论文的封面及需要添加文字的部分，必须用计算机打印，不得手写。</a:t>
            </a:r>
          </a:p>
          <a:p>
            <a:pPr marL="63500" marR="74930">
              <a:lnSpc>
                <a:spcPct val="140000"/>
              </a:lnSpc>
              <a:spcBef>
                <a:spcPts val="595"/>
              </a:spcBef>
              <a:spcAft>
                <a:spcPts val="0"/>
              </a:spcAft>
            </a:pP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论文封面的中文题目用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号宋体黑字，副标题用</a:t>
            </a:r>
            <a:r>
              <a:rPr lang="en-US" altLang="zh-CN"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4</a:t>
            </a:r>
            <a:r>
              <a:rPr lang="zh-CN" altLang="en-US"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号楷体字。</a:t>
            </a:r>
          </a:p>
        </p:txBody>
      </p:sp>
    </p:spTree>
    <p:extLst>
      <p:ext uri="{BB962C8B-B14F-4D97-AF65-F5344CB8AC3E}">
        <p14:creationId xmlns:p14="http://schemas.microsoft.com/office/powerpoint/2010/main" val="1863566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下载地址</a:t>
            </a:r>
          </a:p>
        </p:txBody>
      </p:sp>
      <p:sp>
        <p:nvSpPr>
          <p:cNvPr id="26" name="文本框 25">
            <a:extLst>
              <a:ext uri="{FF2B5EF4-FFF2-40B4-BE49-F238E27FC236}">
                <a16:creationId xmlns:a16="http://schemas.microsoft.com/office/drawing/2014/main" id="{51830B95-E306-462D-8617-374618777A55}"/>
              </a:ext>
            </a:extLst>
          </p:cNvPr>
          <p:cNvSpPr txBox="1"/>
          <p:nvPr/>
        </p:nvSpPr>
        <p:spPr>
          <a:xfrm>
            <a:off x="291949" y="143179"/>
            <a:ext cx="11793038" cy="400110"/>
          </a:xfrm>
          <a:prstGeom prst="rect">
            <a:avLst/>
          </a:prstGeom>
          <a:noFill/>
        </p:spPr>
        <p:txBody>
          <a:bodyPr wrap="square" rtlCol="0">
            <a:spAutoFit/>
          </a:bodyPr>
          <a:lstStyle>
            <a:defPPr>
              <a:defRPr lang="zh-CN"/>
            </a:defPPr>
            <a:lvl1pPr>
              <a:defRPr sz="2000" b="1">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论文版式半自动辅助工具介绍</a:t>
            </a:r>
          </a:p>
        </p:txBody>
      </p:sp>
      <p:pic>
        <p:nvPicPr>
          <p:cNvPr id="6" name="图片 5" descr="形状, 圆圈&#10;&#10;描述已自动生成">
            <a:extLst>
              <a:ext uri="{FF2B5EF4-FFF2-40B4-BE49-F238E27FC236}">
                <a16:creationId xmlns:a16="http://schemas.microsoft.com/office/drawing/2014/main" id="{A01EDC73-5C30-4E68-A084-5F2027F91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407" y="0"/>
            <a:ext cx="5568593" cy="5595991"/>
          </a:xfrm>
          <a:prstGeom prst="rect">
            <a:avLst/>
          </a:prstGeom>
        </p:spPr>
      </p:pic>
      <p:sp>
        <p:nvSpPr>
          <p:cNvPr id="10" name="矩形 9">
            <a:extLst>
              <a:ext uri="{FF2B5EF4-FFF2-40B4-BE49-F238E27FC236}">
                <a16:creationId xmlns:a16="http://schemas.microsoft.com/office/drawing/2014/main" id="{11A5ABE2-EC86-4967-B1FA-D0A8A0F702E5}"/>
              </a:ext>
            </a:extLst>
          </p:cNvPr>
          <p:cNvSpPr/>
          <p:nvPr/>
        </p:nvSpPr>
        <p:spPr>
          <a:xfrm>
            <a:off x="6623407" y="0"/>
            <a:ext cx="5568593" cy="6858000"/>
          </a:xfrm>
          <a:prstGeom prst="rect">
            <a:avLst/>
          </a:prstGeom>
          <a:noFill/>
          <a:ln w="19050">
            <a:solidFill>
              <a:srgbClr val="7DF0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018EF6AC-C396-4C91-90EC-F68F0CC0DE7A}"/>
              </a:ext>
            </a:extLst>
          </p:cNvPr>
          <p:cNvSpPr txBox="1"/>
          <p:nvPr/>
        </p:nvSpPr>
        <p:spPr>
          <a:xfrm>
            <a:off x="8642864" y="5976799"/>
            <a:ext cx="1529678" cy="500393"/>
          </a:xfrm>
          <a:prstGeom prst="rect">
            <a:avLst/>
          </a:prstGeom>
          <a:noFill/>
        </p:spPr>
        <p:txBody>
          <a:bodyPr wrap="square" rtlCol="0">
            <a:spAutoFit/>
          </a:bodyPr>
          <a:lstStyle/>
          <a:p>
            <a:pPr algn="ct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百度云盘</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9" name="矩形 28">
            <a:extLst>
              <a:ext uri="{FF2B5EF4-FFF2-40B4-BE49-F238E27FC236}">
                <a16:creationId xmlns:a16="http://schemas.microsoft.com/office/drawing/2014/main" id="{0CA2E5B4-61E8-4490-B19E-EC1A8FC3D6A8}"/>
              </a:ext>
            </a:extLst>
          </p:cNvPr>
          <p:cNvSpPr/>
          <p:nvPr/>
        </p:nvSpPr>
        <p:spPr>
          <a:xfrm>
            <a:off x="527407" y="4025565"/>
            <a:ext cx="5568593" cy="1951234"/>
          </a:xfrm>
          <a:prstGeom prst="rect">
            <a:avLst/>
          </a:prstGeom>
          <a:noFill/>
          <a:ln w="19050">
            <a:solidFill>
              <a:srgbClr val="7DF0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Segoe UI Light" panose="020B0502040204020203" pitchFamily="34" charset="0"/>
                <a:cs typeface="Segoe UI Light" panose="020B0502040204020203" pitchFamily="34" charset="0"/>
              </a:rPr>
              <a:t>OneDrive</a:t>
            </a:r>
            <a:r>
              <a:rPr lang="zh-CN" altLang="en-US" sz="2800" dirty="0">
                <a:latin typeface="Segoe UI Light" panose="020B0502040204020203" pitchFamily="34" charset="0"/>
                <a:cs typeface="Segoe UI Light" panose="020B0502040204020203" pitchFamily="34" charset="0"/>
              </a:rPr>
              <a:t>：</a:t>
            </a:r>
            <a:endParaRPr lang="en-US" altLang="zh-CN" sz="2800" dirty="0">
              <a:latin typeface="Segoe UI Light" panose="020B0502040204020203" pitchFamily="34" charset="0"/>
              <a:cs typeface="Segoe UI Light" panose="020B0502040204020203" pitchFamily="34" charset="0"/>
            </a:endParaRP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https://cuceducn-my.sharepoint.com/:f:/g/personal/terence_chu_cuc_edu_cn/EgSJcDctvVxFrRpff3V-n3gBc3iVtWF1n8rAZ10LfZMj5A?e=bOZLOv</a:t>
            </a:r>
            <a:endParaRPr lang="zh-CN" altLang="en-US" dirty="0">
              <a:latin typeface="Segoe UI Light" panose="020B0502040204020203" pitchFamily="34" charset="0"/>
              <a:cs typeface="Segoe UI Light" panose="020B0502040204020203" pitchFamily="34" charset="0"/>
            </a:endParaRPr>
          </a:p>
        </p:txBody>
      </p:sp>
      <p:sp>
        <p:nvSpPr>
          <p:cNvPr id="8" name="文本框 7">
            <a:extLst>
              <a:ext uri="{FF2B5EF4-FFF2-40B4-BE49-F238E27FC236}">
                <a16:creationId xmlns:a16="http://schemas.microsoft.com/office/drawing/2014/main" id="{CC978E85-CF21-49B7-B48E-84A59149CFE7}"/>
              </a:ext>
            </a:extLst>
          </p:cNvPr>
          <p:cNvSpPr txBox="1"/>
          <p:nvPr/>
        </p:nvSpPr>
        <p:spPr>
          <a:xfrm>
            <a:off x="291949" y="2035605"/>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a:t>
            </a:r>
          </a:p>
        </p:txBody>
      </p:sp>
    </p:spTree>
    <p:extLst>
      <p:ext uri="{BB962C8B-B14F-4D97-AF65-F5344CB8AC3E}">
        <p14:creationId xmlns:p14="http://schemas.microsoft.com/office/powerpoint/2010/main" val="3571640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7424294"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永久免费，欢迎打赏！</a:t>
            </a:r>
          </a:p>
        </p:txBody>
      </p:sp>
      <p:pic>
        <p:nvPicPr>
          <p:cNvPr id="3" name="图片 2" descr="QR 代码&#10;&#10;描述已自动生成">
            <a:extLst>
              <a:ext uri="{FF2B5EF4-FFF2-40B4-BE49-F238E27FC236}">
                <a16:creationId xmlns:a16="http://schemas.microsoft.com/office/drawing/2014/main" id="{999DF460-6B9D-4880-925A-3D61649F1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187" y="1486998"/>
            <a:ext cx="3265742" cy="4956243"/>
          </a:xfrm>
          <a:prstGeom prst="rect">
            <a:avLst/>
          </a:prstGeom>
        </p:spPr>
      </p:pic>
      <p:pic>
        <p:nvPicPr>
          <p:cNvPr id="5" name="图片 4" descr="QR 代码&#10;&#10;描述已自动生成">
            <a:extLst>
              <a:ext uri="{FF2B5EF4-FFF2-40B4-BE49-F238E27FC236}">
                <a16:creationId xmlns:a16="http://schemas.microsoft.com/office/drawing/2014/main" id="{366028B6-1903-4278-8D41-BAACA3CA9D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149" y="1486998"/>
            <a:ext cx="3689024" cy="4976767"/>
          </a:xfrm>
          <a:prstGeom prst="rect">
            <a:avLst/>
          </a:prstGeom>
        </p:spPr>
      </p:pic>
    </p:spTree>
    <p:extLst>
      <p:ext uri="{BB962C8B-B14F-4D97-AF65-F5344CB8AC3E}">
        <p14:creationId xmlns:p14="http://schemas.microsoft.com/office/powerpoint/2010/main" val="323654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与我联系</a:t>
            </a:r>
          </a:p>
        </p:txBody>
      </p:sp>
      <p:pic>
        <p:nvPicPr>
          <p:cNvPr id="13" name="图片 12" descr="图标&#10;&#10;描述已自动生成">
            <a:extLst>
              <a:ext uri="{FF2B5EF4-FFF2-40B4-BE49-F238E27FC236}">
                <a16:creationId xmlns:a16="http://schemas.microsoft.com/office/drawing/2014/main" id="{5724FAC5-3355-4A53-982B-7B4005333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316" y="1631247"/>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文本框 13">
            <a:extLst>
              <a:ext uri="{FF2B5EF4-FFF2-40B4-BE49-F238E27FC236}">
                <a16:creationId xmlns:a16="http://schemas.microsoft.com/office/drawing/2014/main" id="{72FC596A-752A-476E-BF28-283459BC49BE}"/>
              </a:ext>
            </a:extLst>
          </p:cNvPr>
          <p:cNvSpPr txBox="1"/>
          <p:nvPr/>
        </p:nvSpPr>
        <p:spPr>
          <a:xfrm>
            <a:off x="4467358" y="1486998"/>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15" name="文本框 14">
            <a:extLst>
              <a:ext uri="{FF2B5EF4-FFF2-40B4-BE49-F238E27FC236}">
                <a16:creationId xmlns:a16="http://schemas.microsoft.com/office/drawing/2014/main" id="{7908FAD4-F56C-46A8-B923-901999029FD1}"/>
              </a:ext>
            </a:extLst>
          </p:cNvPr>
          <p:cNvSpPr txBox="1"/>
          <p:nvPr/>
        </p:nvSpPr>
        <p:spPr>
          <a:xfrm>
            <a:off x="4467359" y="2279162"/>
            <a:ext cx="5200624" cy="2279022"/>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电子邮件：</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terence_chu@outlook.com</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微       信：</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Terence_chu_22</a:t>
            </a: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联系电话：</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185 1815 2272</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16" name="直接连接符 15">
            <a:extLst>
              <a:ext uri="{FF2B5EF4-FFF2-40B4-BE49-F238E27FC236}">
                <a16:creationId xmlns:a16="http://schemas.microsoft.com/office/drawing/2014/main" id="{DD24C042-0403-4135-BA38-5DE389776A79}"/>
              </a:ext>
            </a:extLst>
          </p:cNvPr>
          <p:cNvCxnSpPr>
            <a:cxnSpLocks/>
          </p:cNvCxnSpPr>
          <p:nvPr/>
        </p:nvCxnSpPr>
        <p:spPr>
          <a:xfrm>
            <a:off x="4205943" y="1612329"/>
            <a:ext cx="0" cy="509669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C0C2C2E-7362-4470-BAFA-223D4E0DB446}"/>
              </a:ext>
            </a:extLst>
          </p:cNvPr>
          <p:cNvCxnSpPr>
            <a:cxnSpLocks/>
          </p:cNvCxnSpPr>
          <p:nvPr/>
        </p:nvCxnSpPr>
        <p:spPr>
          <a:xfrm>
            <a:off x="4205943" y="2175467"/>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pic>
        <p:nvPicPr>
          <p:cNvPr id="19" name="图片 18" descr="QR 代码&#10;&#10;描述已自动生成">
            <a:extLst>
              <a:ext uri="{FF2B5EF4-FFF2-40B4-BE49-F238E27FC236}">
                <a16:creationId xmlns:a16="http://schemas.microsoft.com/office/drawing/2014/main" id="{2A911D24-F503-444B-92D4-E9411ECFC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741" y="4661878"/>
            <a:ext cx="1695127" cy="1695127"/>
          </a:xfrm>
          <a:prstGeom prst="rect">
            <a:avLst/>
          </a:prstGeom>
        </p:spPr>
      </p:pic>
    </p:spTree>
    <p:extLst>
      <p:ext uri="{BB962C8B-B14F-4D97-AF65-F5344CB8AC3E}">
        <p14:creationId xmlns:p14="http://schemas.microsoft.com/office/powerpoint/2010/main" val="2683158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0" y="1647320"/>
            <a:ext cx="12191996" cy="646331"/>
          </a:xfrm>
          <a:prstGeom prst="rect">
            <a:avLst/>
          </a:prstGeom>
          <a:noFill/>
        </p:spPr>
        <p:txBody>
          <a:bodyPr wrap="square" rtlCol="0">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研究生论</a:t>
            </a:r>
            <a:r>
              <a:rPr lang="en-US" altLang="zh-CN" sz="8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文形式规范和论文版式半自动辅助工具介绍</a:t>
            </a:r>
          </a:p>
        </p:txBody>
      </p:sp>
    </p:spTree>
    <p:extLst>
      <p:ext uri="{BB962C8B-B14F-4D97-AF65-F5344CB8AC3E}">
        <p14:creationId xmlns:p14="http://schemas.microsoft.com/office/powerpoint/2010/main" val="153302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标&#10;&#10;描述已自动生成">
            <a:extLst>
              <a:ext uri="{FF2B5EF4-FFF2-40B4-BE49-F238E27FC236}">
                <a16:creationId xmlns:a16="http://schemas.microsoft.com/office/drawing/2014/main" id="{F5CCFF81-6F5B-45D5-B495-DC35A7F0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52" y="4770154"/>
            <a:ext cx="1295830" cy="1295830"/>
          </a:xfrm>
          <a:prstGeom prst="ellipse">
            <a:avLst/>
          </a:prstGeom>
          <a:ln w="952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文本框 5">
            <a:extLst>
              <a:ext uri="{FF2B5EF4-FFF2-40B4-BE49-F238E27FC236}">
                <a16:creationId xmlns:a16="http://schemas.microsoft.com/office/drawing/2014/main" id="{3AF4532C-66A3-472C-B516-3ACBFD29FC2D}"/>
              </a:ext>
            </a:extLst>
          </p:cNvPr>
          <p:cNvSpPr txBox="1"/>
          <p:nvPr/>
        </p:nvSpPr>
        <p:spPr>
          <a:xfrm>
            <a:off x="2504994" y="4625905"/>
            <a:ext cx="2564090" cy="584775"/>
          </a:xfrm>
          <a:prstGeom prst="rect">
            <a:avLst/>
          </a:prstGeom>
          <a:noFill/>
        </p:spPr>
        <p:txBody>
          <a:bodyPr wrap="square" rtlCol="0">
            <a:spAutoFit/>
          </a:bodyPr>
          <a:lstStyle/>
          <a:p>
            <a:r>
              <a:rPr lang="zh-CN" altLang="en-US" sz="32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朱 政光</a:t>
            </a:r>
          </a:p>
        </p:txBody>
      </p:sp>
      <p:sp>
        <p:nvSpPr>
          <p:cNvPr id="8" name="文本框 7">
            <a:extLst>
              <a:ext uri="{FF2B5EF4-FFF2-40B4-BE49-F238E27FC236}">
                <a16:creationId xmlns:a16="http://schemas.microsoft.com/office/drawing/2014/main" id="{5C8DD9D4-6E4F-4A15-A2DC-5C8FAB195528}"/>
              </a:ext>
            </a:extLst>
          </p:cNvPr>
          <p:cNvSpPr txBox="1"/>
          <p:nvPr/>
        </p:nvSpPr>
        <p:spPr>
          <a:xfrm>
            <a:off x="2504994" y="5418069"/>
            <a:ext cx="8407139" cy="801694"/>
          </a:xfrm>
          <a:prstGeom prst="rect">
            <a:avLst/>
          </a:prstGeom>
          <a:noFill/>
        </p:spPr>
        <p:txBody>
          <a:bodyPr wrap="square" rtlCol="0">
            <a:spAutoFit/>
          </a:bodyPr>
          <a:lstStyle/>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    </a:t>
            </a:r>
            <a:r>
              <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2018 </a:t>
            </a: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级硕士研究生</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nSpc>
                <a:spcPct val="120000"/>
              </a:lnSpc>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语言学及应用语言学（语言信息处理）</a:t>
            </a:r>
            <a:endParaRPr lang="en-US" altLang="zh-CN"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cxnSp>
        <p:nvCxnSpPr>
          <p:cNvPr id="9" name="直接连接符 8">
            <a:extLst>
              <a:ext uri="{FF2B5EF4-FFF2-40B4-BE49-F238E27FC236}">
                <a16:creationId xmlns:a16="http://schemas.microsoft.com/office/drawing/2014/main" id="{F7D203D9-F8B7-4551-AEF4-CEE10351A62E}"/>
              </a:ext>
            </a:extLst>
          </p:cNvPr>
          <p:cNvCxnSpPr>
            <a:cxnSpLocks/>
          </p:cNvCxnSpPr>
          <p:nvPr/>
        </p:nvCxnSpPr>
        <p:spPr>
          <a:xfrm>
            <a:off x="2243579" y="4751236"/>
            <a:ext cx="0" cy="1333666"/>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4501DFA-F8E5-45C9-AE91-1F9C9465D90C}"/>
              </a:ext>
            </a:extLst>
          </p:cNvPr>
          <p:cNvCxnSpPr>
            <a:cxnSpLocks/>
          </p:cNvCxnSpPr>
          <p:nvPr/>
        </p:nvCxnSpPr>
        <p:spPr>
          <a:xfrm>
            <a:off x="2243579" y="5314374"/>
            <a:ext cx="4722829" cy="0"/>
          </a:xfrm>
          <a:prstGeom prst="line">
            <a:avLst/>
          </a:prstGeom>
          <a:ln>
            <a:solidFill>
              <a:srgbClr val="7DF08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A668EE5-33F1-4BB9-B22C-8144B6A58BFF}"/>
              </a:ext>
            </a:extLst>
          </p:cNvPr>
          <p:cNvSpPr txBox="1"/>
          <p:nvPr/>
        </p:nvSpPr>
        <p:spPr>
          <a:xfrm>
            <a:off x="82004" y="642761"/>
            <a:ext cx="12191996"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欢迎来长沙！来者我必请喝茶颜悦色！</a:t>
            </a:r>
          </a:p>
        </p:txBody>
      </p:sp>
      <p:pic>
        <p:nvPicPr>
          <p:cNvPr id="3" name="图片 2" descr="图片包含 人, 冰箱, 瓶子, 打开&#10;&#10;描述已自动生成">
            <a:extLst>
              <a:ext uri="{FF2B5EF4-FFF2-40B4-BE49-F238E27FC236}">
                <a16:creationId xmlns:a16="http://schemas.microsoft.com/office/drawing/2014/main" id="{7898E3EA-5D00-4E3A-B219-E6096ED3D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826" y="1893826"/>
            <a:ext cx="4964174" cy="4964174"/>
          </a:xfrm>
          <a:prstGeom prst="rect">
            <a:avLst/>
          </a:prstGeom>
        </p:spPr>
      </p:pic>
    </p:spTree>
    <p:extLst>
      <p:ext uri="{BB962C8B-B14F-4D97-AF65-F5344CB8AC3E}">
        <p14:creationId xmlns:p14="http://schemas.microsoft.com/office/powerpoint/2010/main" val="1524410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58936" y="1629231"/>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6" y="691978"/>
            <a:ext cx="2306318"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封面</a:t>
            </a:r>
          </a:p>
        </p:txBody>
      </p:sp>
      <p:pic>
        <p:nvPicPr>
          <p:cNvPr id="3" name="图片 2" descr="图示&#10;&#10;描述已自动生成">
            <a:extLst>
              <a:ext uri="{FF2B5EF4-FFF2-40B4-BE49-F238E27FC236}">
                <a16:creationId xmlns:a16="http://schemas.microsoft.com/office/drawing/2014/main" id="{9512167C-A35B-4674-9883-C347888D7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485" y="1411386"/>
            <a:ext cx="3724833" cy="5268396"/>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1731319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5000"/>
              </a:schemeClr>
            </a:gs>
            <a:gs pos="100000">
              <a:schemeClr val="tx1"/>
            </a:gs>
          </a:gsLst>
          <a:lin ang="16200000" scaled="1"/>
          <a:tileRect/>
        </a:gra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580888" y="1629231"/>
            <a:ext cx="1907726" cy="432362"/>
          </a:xfrm>
          <a:prstGeom prst="rect">
            <a:avLst/>
          </a:prstGeom>
          <a:noFill/>
        </p:spPr>
        <p:txBody>
          <a:bodyPr wrap="square" rtlCol="0">
            <a:spAutoFit/>
          </a:bodyPr>
          <a:lstStyle/>
          <a:p>
            <a:pPr algn="r">
              <a:lnSpc>
                <a:spcPct val="120000"/>
              </a:lnSpc>
            </a:pP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独创性声明</a:t>
            </a:r>
          </a:p>
        </p:txBody>
      </p:sp>
      <p:pic>
        <p:nvPicPr>
          <p:cNvPr id="6" name="图片 5" descr="文本, 信件&#10;&#10;描述已自动生成">
            <a:extLst>
              <a:ext uri="{FF2B5EF4-FFF2-40B4-BE49-F238E27FC236}">
                <a16:creationId xmlns:a16="http://schemas.microsoft.com/office/drawing/2014/main" id="{FED31CFE-A470-4950-B276-798229B6E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39" y="1413050"/>
            <a:ext cx="3737779" cy="5285771"/>
          </a:xfrm>
          <a:prstGeom prst="rect">
            <a:avLst/>
          </a:prstGeom>
          <a:effectLst>
            <a:glow rad="228600">
              <a:schemeClr val="accent3">
                <a:satMod val="175000"/>
                <a:alpha val="40000"/>
              </a:schemeClr>
            </a:glow>
            <a:outerShdw blurRad="50800" dist="38100" dir="16200000" rotWithShape="0">
              <a:prstClr val="black">
                <a:alpha val="40000"/>
              </a:prstClr>
            </a:outerShdw>
          </a:effectLst>
        </p:spPr>
      </p:pic>
    </p:spTree>
    <p:extLst>
      <p:ext uri="{BB962C8B-B14F-4D97-AF65-F5344CB8AC3E}">
        <p14:creationId xmlns:p14="http://schemas.microsoft.com/office/powerpoint/2010/main" val="2220821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167BAF-918B-45AC-A51E-FD8F36A9D4E4}"/>
              </a:ext>
            </a:extLst>
          </p:cNvPr>
          <p:cNvSpPr txBox="1"/>
          <p:nvPr/>
        </p:nvSpPr>
        <p:spPr>
          <a:xfrm>
            <a:off x="0" y="124716"/>
            <a:ext cx="8675798" cy="400110"/>
          </a:xfrm>
          <a:prstGeom prst="rect">
            <a:avLst/>
          </a:prstGeom>
          <a:noFill/>
        </p:spPr>
        <p:txBody>
          <a:bodyPr wrap="square" rtlCol="0">
            <a:spAutoFit/>
          </a:bodyPr>
          <a:lstStyle/>
          <a:p>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中国传媒大学研究生学位论文编写规则</a:t>
            </a:r>
            <a:r>
              <a:rPr lang="en-US" altLang="zh-CN"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2000" b="1" dirty="0">
                <a:solidFill>
                  <a:schemeClr val="bg1">
                    <a:lumMod val="85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中的版式规范</a:t>
            </a:r>
          </a:p>
        </p:txBody>
      </p:sp>
      <p:cxnSp>
        <p:nvCxnSpPr>
          <p:cNvPr id="5" name="直接连接符 4">
            <a:extLst>
              <a:ext uri="{FF2B5EF4-FFF2-40B4-BE49-F238E27FC236}">
                <a16:creationId xmlns:a16="http://schemas.microsoft.com/office/drawing/2014/main" id="{315C12B4-E727-4F91-9F68-B1A3350FB547}"/>
              </a:ext>
            </a:extLst>
          </p:cNvPr>
          <p:cNvCxnSpPr>
            <a:cxnSpLocks/>
          </p:cNvCxnSpPr>
          <p:nvPr/>
        </p:nvCxnSpPr>
        <p:spPr>
          <a:xfrm>
            <a:off x="11630064" y="199810"/>
            <a:ext cx="0" cy="6334812"/>
          </a:xfrm>
          <a:prstGeom prst="line">
            <a:avLst/>
          </a:prstGeom>
          <a:ln w="28575">
            <a:solidFill>
              <a:srgbClr val="7DF082"/>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33C052F4-59C3-4A5D-A4BA-10D3A8DC81F4}"/>
              </a:ext>
            </a:extLst>
          </p:cNvPr>
          <p:cNvSpPr/>
          <p:nvPr/>
        </p:nvSpPr>
        <p:spPr>
          <a:xfrm>
            <a:off x="11546488" y="524826"/>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E7D9070-8DCE-4735-A783-E6402C3383AA}"/>
              </a:ext>
            </a:extLst>
          </p:cNvPr>
          <p:cNvSpPr txBox="1"/>
          <p:nvPr/>
        </p:nvSpPr>
        <p:spPr>
          <a:xfrm>
            <a:off x="9958936" y="358205"/>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前置部分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9" name="文本框 8">
            <a:extLst>
              <a:ext uri="{FF2B5EF4-FFF2-40B4-BE49-F238E27FC236}">
                <a16:creationId xmlns:a16="http://schemas.microsoft.com/office/drawing/2014/main" id="{310828E5-ADAF-48AA-AB41-FB9307B67BA4}"/>
              </a:ext>
            </a:extLst>
          </p:cNvPr>
          <p:cNvSpPr txBox="1"/>
          <p:nvPr/>
        </p:nvSpPr>
        <p:spPr>
          <a:xfrm>
            <a:off x="9958936" y="119686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封面</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3612E128-8B0B-440D-AA74-F1606826E210}"/>
              </a:ext>
            </a:extLst>
          </p:cNvPr>
          <p:cNvSpPr txBox="1"/>
          <p:nvPr/>
        </p:nvSpPr>
        <p:spPr>
          <a:xfrm>
            <a:off x="9987280" y="1629231"/>
            <a:ext cx="1501334"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独创性声明</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2BDF7A18-0F52-4887-B7B7-FC73C9FF8DC7}"/>
              </a:ext>
            </a:extLst>
          </p:cNvPr>
          <p:cNvSpPr txBox="1"/>
          <p:nvPr/>
        </p:nvSpPr>
        <p:spPr>
          <a:xfrm>
            <a:off x="9958936" y="2061593"/>
            <a:ext cx="1529678" cy="432362"/>
          </a:xfrm>
          <a:prstGeom prst="rect">
            <a:avLst/>
          </a:prstGeom>
          <a:noFill/>
        </p:spPr>
        <p:txBody>
          <a:bodyPr wrap="square" rtlCol="0">
            <a:spAutoFit/>
          </a:bodyPr>
          <a:lstStyle>
            <a:defPPr>
              <a:defRPr lang="zh-CN"/>
            </a:defPPr>
            <a:lvl1pPr algn="r">
              <a:lnSpc>
                <a:spcPct val="120000"/>
              </a:lnSpc>
              <a:defRPr sz="2000" b="1">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defRPr>
            </a:lvl1pPr>
          </a:lstStyle>
          <a:p>
            <a:r>
              <a:rPr lang="zh-CN" altLang="en-US" dirty="0"/>
              <a:t>致谢</a:t>
            </a:r>
            <a:r>
              <a:rPr lang="zh-CN" altLang="en-US" sz="20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en-US" altLang="zh-CN" dirty="0"/>
          </a:p>
        </p:txBody>
      </p:sp>
      <p:sp>
        <p:nvSpPr>
          <p:cNvPr id="12" name="文本框 11">
            <a:extLst>
              <a:ext uri="{FF2B5EF4-FFF2-40B4-BE49-F238E27FC236}">
                <a16:creationId xmlns:a16="http://schemas.microsoft.com/office/drawing/2014/main" id="{F038AEF7-B69A-47C4-B479-C9D8D9AE1E25}"/>
              </a:ext>
            </a:extLst>
          </p:cNvPr>
          <p:cNvSpPr txBox="1"/>
          <p:nvPr/>
        </p:nvSpPr>
        <p:spPr>
          <a:xfrm>
            <a:off x="9958936" y="2493955"/>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摘要</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3" name="文本框 12">
            <a:extLst>
              <a:ext uri="{FF2B5EF4-FFF2-40B4-BE49-F238E27FC236}">
                <a16:creationId xmlns:a16="http://schemas.microsoft.com/office/drawing/2014/main" id="{E15459DB-49C4-4360-876A-D4D56BC28CDE}"/>
              </a:ext>
            </a:extLst>
          </p:cNvPr>
          <p:cNvSpPr txBox="1"/>
          <p:nvPr/>
        </p:nvSpPr>
        <p:spPr>
          <a:xfrm>
            <a:off x="9958936" y="2926317"/>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目录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A5A5D268-67C2-468B-9117-1F24670814AB}"/>
              </a:ext>
            </a:extLst>
          </p:cNvPr>
          <p:cNvSpPr txBox="1"/>
          <p:nvPr/>
        </p:nvSpPr>
        <p:spPr>
          <a:xfrm>
            <a:off x="9958936" y="3358679"/>
            <a:ext cx="1529678" cy="432362"/>
          </a:xfrm>
          <a:prstGeom prst="rect">
            <a:avLst/>
          </a:prstGeom>
          <a:noFill/>
        </p:spPr>
        <p:txBody>
          <a:bodyPr wrap="square" rtlCol="0">
            <a:spAutoFit/>
          </a:bodyPr>
          <a:lstStyle/>
          <a:p>
            <a:pPr algn="r">
              <a:lnSpc>
                <a:spcPct val="120000"/>
              </a:lnSpc>
            </a:pPr>
            <a:r>
              <a:rPr lang="zh-CN" altLang="en-US"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图表清单</a:t>
            </a:r>
            <a:endParaRPr lang="en-US" altLang="zh-CN" sz="2000" dirty="0">
              <a:solidFill>
                <a:schemeClr val="bg2">
                  <a:lumMod val="5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6" name="椭圆 15">
            <a:extLst>
              <a:ext uri="{FF2B5EF4-FFF2-40B4-BE49-F238E27FC236}">
                <a16:creationId xmlns:a16="http://schemas.microsoft.com/office/drawing/2014/main" id="{DA374F00-6E7E-4BCF-A3F9-C0292972AC4C}"/>
              </a:ext>
            </a:extLst>
          </p:cNvPr>
          <p:cNvSpPr/>
          <p:nvPr/>
        </p:nvSpPr>
        <p:spPr>
          <a:xfrm>
            <a:off x="11551987" y="429593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010E7F8-74C7-4B17-83FC-B793694C8C48}"/>
              </a:ext>
            </a:extLst>
          </p:cNvPr>
          <p:cNvSpPr txBox="1"/>
          <p:nvPr/>
        </p:nvSpPr>
        <p:spPr>
          <a:xfrm>
            <a:off x="9964435" y="412931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主体部分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18" name="椭圆 17">
            <a:extLst>
              <a:ext uri="{FF2B5EF4-FFF2-40B4-BE49-F238E27FC236}">
                <a16:creationId xmlns:a16="http://schemas.microsoft.com/office/drawing/2014/main" id="{BC6E62E5-177A-4B2B-AD9B-D01A9623E471}"/>
              </a:ext>
            </a:extLst>
          </p:cNvPr>
          <p:cNvSpPr/>
          <p:nvPr/>
        </p:nvSpPr>
        <p:spPr>
          <a:xfrm>
            <a:off x="11546488" y="5115383"/>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A3D8EC10-F9D0-47D4-92CA-7BA45A66190B}"/>
              </a:ext>
            </a:extLst>
          </p:cNvPr>
          <p:cNvSpPr txBox="1"/>
          <p:nvPr/>
        </p:nvSpPr>
        <p:spPr>
          <a:xfrm>
            <a:off x="9958936" y="4948762"/>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结尾部分</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0" name="椭圆 19">
            <a:extLst>
              <a:ext uri="{FF2B5EF4-FFF2-40B4-BE49-F238E27FC236}">
                <a16:creationId xmlns:a16="http://schemas.microsoft.com/office/drawing/2014/main" id="{95BEDA36-CDD1-4AA3-8374-07208112428A}"/>
              </a:ext>
            </a:extLst>
          </p:cNvPr>
          <p:cNvSpPr/>
          <p:nvPr/>
        </p:nvSpPr>
        <p:spPr>
          <a:xfrm>
            <a:off x="11546488" y="5931290"/>
            <a:ext cx="167152" cy="167152"/>
          </a:xfrm>
          <a:prstGeom prst="ellipse">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3043DDB-1A89-42F9-BFDC-EBC3723744CD}"/>
              </a:ext>
            </a:extLst>
          </p:cNvPr>
          <p:cNvSpPr txBox="1"/>
          <p:nvPr/>
        </p:nvSpPr>
        <p:spPr>
          <a:xfrm>
            <a:off x="9958936" y="5764669"/>
            <a:ext cx="1529678" cy="500393"/>
          </a:xfrm>
          <a:prstGeom prst="rect">
            <a:avLst/>
          </a:prstGeom>
          <a:noFill/>
        </p:spPr>
        <p:txBody>
          <a:bodyPr wrap="square" rtlCol="0">
            <a:spAutoFit/>
          </a:bodyPr>
          <a:lstStyle/>
          <a:p>
            <a:pPr algn="r">
              <a:lnSpc>
                <a:spcPct val="120000"/>
              </a:lnSpc>
            </a:pPr>
            <a:r>
              <a:rPr lang="zh-CN" altLang="en-US"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其他要求</a:t>
            </a:r>
            <a:endParaRPr lang="en-US" altLang="zh-CN" sz="2400" b="1"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AB03FD25-CF2E-4556-9987-EB9A091EE20E}"/>
              </a:ext>
            </a:extLst>
          </p:cNvPr>
          <p:cNvSpPr txBox="1"/>
          <p:nvPr/>
        </p:nvSpPr>
        <p:spPr>
          <a:xfrm>
            <a:off x="277405" y="691978"/>
            <a:ext cx="4396191" cy="646331"/>
          </a:xfrm>
          <a:prstGeom prst="rect">
            <a:avLst/>
          </a:prstGeom>
          <a:noFill/>
        </p:spPr>
        <p:txBody>
          <a:bodyPr wrap="square" rtlCol="0">
            <a:spAutoFit/>
          </a:bodyPr>
          <a:lstStyle/>
          <a:p>
            <a:r>
              <a:rPr lang="zh-CN" altLang="en-US" sz="3600" b="1" dirty="0">
                <a:solidFill>
                  <a:schemeClr val="bg1">
                    <a:lumMod val="95000"/>
                  </a:schemeClr>
                </a:solidFill>
                <a:latin typeface="微软雅黑 Light" panose="020B0502040204020203" pitchFamily="34" charset="-122"/>
                <a:ea typeface="微软雅黑 Light" panose="020B0502040204020203" pitchFamily="34" charset="-122"/>
              </a:rPr>
              <a:t>致谢</a:t>
            </a:r>
          </a:p>
        </p:txBody>
      </p:sp>
      <p:sp>
        <p:nvSpPr>
          <p:cNvPr id="23" name="文本框 22">
            <a:extLst>
              <a:ext uri="{FF2B5EF4-FFF2-40B4-BE49-F238E27FC236}">
                <a16:creationId xmlns:a16="http://schemas.microsoft.com/office/drawing/2014/main" id="{A428FF34-FCC1-4A0C-8DC5-6A23701FB3BA}"/>
              </a:ext>
            </a:extLst>
          </p:cNvPr>
          <p:cNvSpPr txBox="1"/>
          <p:nvPr/>
        </p:nvSpPr>
        <p:spPr>
          <a:xfrm>
            <a:off x="547623" y="3288550"/>
            <a:ext cx="9411313" cy="478529"/>
          </a:xfrm>
          <a:prstGeom prst="rect">
            <a:avLst/>
          </a:prstGeom>
          <a:noFill/>
        </p:spPr>
        <p:txBody>
          <a:bodyPr wrap="square">
            <a:spAutoFit/>
          </a:bodyPr>
          <a:lstStyle/>
          <a:p>
            <a:pPr marL="63500" marR="74930">
              <a:lnSpc>
                <a:spcPct val="140000"/>
              </a:lnSpc>
              <a:spcBef>
                <a:spcPts val="595"/>
              </a:spcBef>
              <a:spcAft>
                <a:spcPts val="0"/>
              </a:spcAft>
            </a:pPr>
            <a:r>
              <a:rPr lang="zh-CN" altLang="en-US" sz="200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致谢对象限于对课题研究、学位论文完成等方面有较重要帮助的人员。</a:t>
            </a:r>
          </a:p>
        </p:txBody>
      </p:sp>
    </p:spTree>
    <p:extLst>
      <p:ext uri="{BB962C8B-B14F-4D97-AF65-F5344CB8AC3E}">
        <p14:creationId xmlns:p14="http://schemas.microsoft.com/office/powerpoint/2010/main" val="408748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2e3ddce0-eaec-487b-86e8-3be4e542b426&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2D2A33C2F2FA574196A34255A177C15D" ma:contentTypeVersion="10" ma:contentTypeDescription="新建文档。" ma:contentTypeScope="" ma:versionID="818cd4abfa9f517cfa8ceaa4f275accc">
  <xsd:schema xmlns:xsd="http://www.w3.org/2001/XMLSchema" xmlns:xs="http://www.w3.org/2001/XMLSchema" xmlns:p="http://schemas.microsoft.com/office/2006/metadata/properties" xmlns:ns3="ec5842d1-25fa-4854-af76-e84c50cbcaf9" targetNamespace="http://schemas.microsoft.com/office/2006/metadata/properties" ma:root="true" ma:fieldsID="f00cd16550243155e6cf37e2e762ec99" ns3:_="">
    <xsd:import namespace="ec5842d1-25fa-4854-af76-e84c50cbcaf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5842d1-25fa-4854-af76-e84c50cbca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120269-507D-4040-9895-9621931C5FA6}">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 ds:uri="http://schemas.microsoft.com/office/infopath/2007/PartnerControls"/>
    <ds:schemaRef ds:uri="ec5842d1-25fa-4854-af76-e84c50cbcaf9"/>
    <ds:schemaRef ds:uri="http://purl.org/dc/elements/1.1/"/>
  </ds:schemaRefs>
</ds:datastoreItem>
</file>

<file path=customXml/itemProps2.xml><?xml version="1.0" encoding="utf-8"?>
<ds:datastoreItem xmlns:ds="http://schemas.openxmlformats.org/officeDocument/2006/customXml" ds:itemID="{0789E7BD-FE41-4ED8-B38F-711358E5C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5842d1-25fa-4854-af76-e84c50cbca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4FAA79-81F6-430B-BB4A-450227DBD8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1603</TotalTime>
  <Words>4048</Words>
  <Application>Microsoft Office PowerPoint</Application>
  <PresentationFormat>宽屏</PresentationFormat>
  <Paragraphs>848</Paragraphs>
  <Slides>64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Segoe UI Light</vt:lpstr>
      <vt:lpstr>等线</vt:lpstr>
      <vt:lpstr>等线 Light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Chu Terence</dc:creator>
  <cp:lastModifiedBy>Chu Terence</cp:lastModifiedBy>
  <cp:revision>53</cp:revision>
  <dcterms:created xsi:type="dcterms:W3CDTF">2020-11-25T08:55:13Z</dcterms:created>
  <dcterms:modified xsi:type="dcterms:W3CDTF">2020-12-03T07:08:36Z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0x0101002D2A33C2F2FA574196A34255A177C15D</vt:lpwstr>
  </property>
</Properties>
</file>