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 id="258" r:id="rId6"/>
    <p:sldId id="262" r:id="rId7"/>
    <p:sldId id="261" r:id="rId8"/>
    <p:sldId id="274" r:id="rId9"/>
    <p:sldId id="260" r:id="rId10"/>
    <p:sldId id="263" r:id="rId11"/>
    <p:sldId id="264" r:id="rId12"/>
    <p:sldId id="265" r:id="rId13"/>
    <p:sldId id="266" r:id="rId14"/>
    <p:sldId id="267" r:id="rId15"/>
    <p:sldId id="268" r:id="rId16"/>
    <p:sldId id="269" r:id="rId17"/>
    <p:sldId id="270" r:id="rId18"/>
    <p:sldId id="272" r:id="rId19"/>
    <p:sldId id="271" r:id="rId20"/>
    <p:sldId id="273" r:id="rId21"/>
    <p:sldId id="275" r:id="rId22"/>
    <p:sldId id="276" r:id="rId23"/>
    <p:sldId id="277"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20" r:id="rId64"/>
    <p:sldId id="324" r:id="rId65"/>
    <p:sldId id="322" r:id="rId66"/>
    <p:sldId id="321" r:id="rId67"/>
    <p:sldId id="319" r:id="rId68"/>
    <p:sldId id="323" r:id="rId69"/>
  </p:sldIdLst>
  <p:sldSz cx="12192000" cy="6858000"/>
  <p:notesSz cx="6858000" cy="9144000"/>
  <p:custDataLst>
    <p:tags r:id="rId7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DF0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B4AC08-AE2A-47CD-A9BD-5A5F690EAE65}" v="55" dt="2020-11-25T09:48:55.1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85" autoAdjust="0"/>
    <p:restoredTop sz="94660"/>
  </p:normalViewPr>
  <p:slideViewPr>
    <p:cSldViewPr snapToGrid="0">
      <p:cViewPr varScale="1">
        <p:scale>
          <a:sx n="82" d="100"/>
          <a:sy n="82" d="100"/>
        </p:scale>
        <p:origin x="131" y="6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ags" Target="tags/tag1.xml"/><Relationship Id="rId75"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7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D2307E-3678-43D5-843F-7D30BA1D639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77952CD-F97A-4182-8924-CB6F68B3B5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0679046-99C7-4598-A747-7CEF9413D461}"/>
              </a:ext>
            </a:extLst>
          </p:cNvPr>
          <p:cNvSpPr>
            <a:spLocks noGrp="1"/>
          </p:cNvSpPr>
          <p:nvPr>
            <p:ph type="dt" sz="half" idx="10"/>
          </p:nvPr>
        </p:nvSpPr>
        <p:spPr/>
        <p:txBody>
          <a:bodyPr/>
          <a:lstStyle/>
          <a:p>
            <a:fld id="{86511631-F803-4719-B299-78A30A8B89E1}" type="datetimeFigureOut">
              <a:rPr lang="zh-CN" altLang="en-US" smtClean="0"/>
              <a:t>2020/12/3</a:t>
            </a:fld>
            <a:endParaRPr lang="zh-CN" altLang="en-US"/>
          </a:p>
        </p:txBody>
      </p:sp>
      <p:sp>
        <p:nvSpPr>
          <p:cNvPr id="5" name="页脚占位符 4">
            <a:extLst>
              <a:ext uri="{FF2B5EF4-FFF2-40B4-BE49-F238E27FC236}">
                <a16:creationId xmlns:a16="http://schemas.microsoft.com/office/drawing/2014/main" id="{F21C4913-D112-48BA-B380-2A514333F45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E61696D-549B-4106-833A-8A0548E37B5F}"/>
              </a:ext>
            </a:extLst>
          </p:cNvPr>
          <p:cNvSpPr>
            <a:spLocks noGrp="1"/>
          </p:cNvSpPr>
          <p:nvPr>
            <p:ph type="sldNum" sz="quarter" idx="12"/>
          </p:nvPr>
        </p:nvSpPr>
        <p:spPr/>
        <p:txBody>
          <a:bodyPr/>
          <a:lstStyle/>
          <a:p>
            <a:fld id="{C08A7525-CB40-4D8C-B101-F9B8936426A9}" type="slidenum">
              <a:rPr lang="zh-CN" altLang="en-US" smtClean="0"/>
              <a:t>‹#›</a:t>
            </a:fld>
            <a:endParaRPr lang="zh-CN" altLang="en-US"/>
          </a:p>
        </p:txBody>
      </p:sp>
    </p:spTree>
    <p:extLst>
      <p:ext uri="{BB962C8B-B14F-4D97-AF65-F5344CB8AC3E}">
        <p14:creationId xmlns:p14="http://schemas.microsoft.com/office/powerpoint/2010/main" val="12335469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AAD6E4-FB8F-453B-8959-0FCA0825ADD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C0A2F4A-A475-4EDA-9851-9A2C8F25042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2E3CDEC-D524-4D7F-A5C1-9E5BF7C1A54E}"/>
              </a:ext>
            </a:extLst>
          </p:cNvPr>
          <p:cNvSpPr>
            <a:spLocks noGrp="1"/>
          </p:cNvSpPr>
          <p:nvPr>
            <p:ph type="dt" sz="half" idx="10"/>
          </p:nvPr>
        </p:nvSpPr>
        <p:spPr/>
        <p:txBody>
          <a:bodyPr/>
          <a:lstStyle/>
          <a:p>
            <a:fld id="{86511631-F803-4719-B299-78A30A8B89E1}" type="datetimeFigureOut">
              <a:rPr lang="zh-CN" altLang="en-US" smtClean="0"/>
              <a:t>2020/12/3</a:t>
            </a:fld>
            <a:endParaRPr lang="zh-CN" altLang="en-US"/>
          </a:p>
        </p:txBody>
      </p:sp>
      <p:sp>
        <p:nvSpPr>
          <p:cNvPr id="5" name="页脚占位符 4">
            <a:extLst>
              <a:ext uri="{FF2B5EF4-FFF2-40B4-BE49-F238E27FC236}">
                <a16:creationId xmlns:a16="http://schemas.microsoft.com/office/drawing/2014/main" id="{D420445A-7BEF-4D2B-94C8-C1BD0E85123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4CAF6B5-9C7A-43F1-9F8F-D81C8DF6CAB4}"/>
              </a:ext>
            </a:extLst>
          </p:cNvPr>
          <p:cNvSpPr>
            <a:spLocks noGrp="1"/>
          </p:cNvSpPr>
          <p:nvPr>
            <p:ph type="sldNum" sz="quarter" idx="12"/>
          </p:nvPr>
        </p:nvSpPr>
        <p:spPr/>
        <p:txBody>
          <a:bodyPr/>
          <a:lstStyle/>
          <a:p>
            <a:fld id="{C08A7525-CB40-4D8C-B101-F9B8936426A9}" type="slidenum">
              <a:rPr lang="zh-CN" altLang="en-US" smtClean="0"/>
              <a:t>‹#›</a:t>
            </a:fld>
            <a:endParaRPr lang="zh-CN" altLang="en-US"/>
          </a:p>
        </p:txBody>
      </p:sp>
    </p:spTree>
    <p:extLst>
      <p:ext uri="{BB962C8B-B14F-4D97-AF65-F5344CB8AC3E}">
        <p14:creationId xmlns:p14="http://schemas.microsoft.com/office/powerpoint/2010/main" val="5900346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4ADD16F-AF28-460F-90F0-511ACC110CA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C8E70BF-050F-4811-9F86-B57B97ED3A5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84C24D3-9EF8-47B5-8D66-8FC20075BB49}"/>
              </a:ext>
            </a:extLst>
          </p:cNvPr>
          <p:cNvSpPr>
            <a:spLocks noGrp="1"/>
          </p:cNvSpPr>
          <p:nvPr>
            <p:ph type="dt" sz="half" idx="10"/>
          </p:nvPr>
        </p:nvSpPr>
        <p:spPr/>
        <p:txBody>
          <a:bodyPr/>
          <a:lstStyle/>
          <a:p>
            <a:fld id="{86511631-F803-4719-B299-78A30A8B89E1}" type="datetimeFigureOut">
              <a:rPr lang="zh-CN" altLang="en-US" smtClean="0"/>
              <a:t>2020/12/3</a:t>
            </a:fld>
            <a:endParaRPr lang="zh-CN" altLang="en-US"/>
          </a:p>
        </p:txBody>
      </p:sp>
      <p:sp>
        <p:nvSpPr>
          <p:cNvPr id="5" name="页脚占位符 4">
            <a:extLst>
              <a:ext uri="{FF2B5EF4-FFF2-40B4-BE49-F238E27FC236}">
                <a16:creationId xmlns:a16="http://schemas.microsoft.com/office/drawing/2014/main" id="{2D2B7AEF-0312-4338-B7B6-9FDF925E993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C4CAA6C-857E-4A73-BC19-7F4AAFFC300D}"/>
              </a:ext>
            </a:extLst>
          </p:cNvPr>
          <p:cNvSpPr>
            <a:spLocks noGrp="1"/>
          </p:cNvSpPr>
          <p:nvPr>
            <p:ph type="sldNum" sz="quarter" idx="12"/>
          </p:nvPr>
        </p:nvSpPr>
        <p:spPr/>
        <p:txBody>
          <a:bodyPr/>
          <a:lstStyle/>
          <a:p>
            <a:fld id="{C08A7525-CB40-4D8C-B101-F9B8936426A9}" type="slidenum">
              <a:rPr lang="zh-CN" altLang="en-US" smtClean="0"/>
              <a:t>‹#›</a:t>
            </a:fld>
            <a:endParaRPr lang="zh-CN" altLang="en-US"/>
          </a:p>
        </p:txBody>
      </p:sp>
    </p:spTree>
    <p:extLst>
      <p:ext uri="{BB962C8B-B14F-4D97-AF65-F5344CB8AC3E}">
        <p14:creationId xmlns:p14="http://schemas.microsoft.com/office/powerpoint/2010/main" val="28798252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DFE5A8-B908-4FEC-97CD-48611B227E9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6555ADB-11A1-4E67-A7E8-3F7F1F1C92F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5DC977A-9D85-4CD5-8BDB-B83BA2EA43F4}"/>
              </a:ext>
            </a:extLst>
          </p:cNvPr>
          <p:cNvSpPr>
            <a:spLocks noGrp="1"/>
          </p:cNvSpPr>
          <p:nvPr>
            <p:ph type="dt" sz="half" idx="10"/>
          </p:nvPr>
        </p:nvSpPr>
        <p:spPr/>
        <p:txBody>
          <a:bodyPr/>
          <a:lstStyle/>
          <a:p>
            <a:fld id="{86511631-F803-4719-B299-78A30A8B89E1}" type="datetimeFigureOut">
              <a:rPr lang="zh-CN" altLang="en-US" smtClean="0"/>
              <a:t>2020/12/3</a:t>
            </a:fld>
            <a:endParaRPr lang="zh-CN" altLang="en-US"/>
          </a:p>
        </p:txBody>
      </p:sp>
      <p:sp>
        <p:nvSpPr>
          <p:cNvPr id="5" name="页脚占位符 4">
            <a:extLst>
              <a:ext uri="{FF2B5EF4-FFF2-40B4-BE49-F238E27FC236}">
                <a16:creationId xmlns:a16="http://schemas.microsoft.com/office/drawing/2014/main" id="{122A7869-0374-4C6E-8162-A6FAF73FD9B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974464C-66F2-439B-9CE5-F0E1FD10E0B0}"/>
              </a:ext>
            </a:extLst>
          </p:cNvPr>
          <p:cNvSpPr>
            <a:spLocks noGrp="1"/>
          </p:cNvSpPr>
          <p:nvPr>
            <p:ph type="sldNum" sz="quarter" idx="12"/>
          </p:nvPr>
        </p:nvSpPr>
        <p:spPr/>
        <p:txBody>
          <a:bodyPr/>
          <a:lstStyle/>
          <a:p>
            <a:fld id="{C08A7525-CB40-4D8C-B101-F9B8936426A9}" type="slidenum">
              <a:rPr lang="zh-CN" altLang="en-US" smtClean="0"/>
              <a:t>‹#›</a:t>
            </a:fld>
            <a:endParaRPr lang="zh-CN" altLang="en-US"/>
          </a:p>
        </p:txBody>
      </p:sp>
    </p:spTree>
    <p:extLst>
      <p:ext uri="{BB962C8B-B14F-4D97-AF65-F5344CB8AC3E}">
        <p14:creationId xmlns:p14="http://schemas.microsoft.com/office/powerpoint/2010/main" val="40180056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6FA3CE-763D-4B40-AE72-125D6148E86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8ADB122-BF85-42E6-BC2C-35C2A7DD4A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0689165-0ACE-4E98-82DE-955BDB439B52}"/>
              </a:ext>
            </a:extLst>
          </p:cNvPr>
          <p:cNvSpPr>
            <a:spLocks noGrp="1"/>
          </p:cNvSpPr>
          <p:nvPr>
            <p:ph type="dt" sz="half" idx="10"/>
          </p:nvPr>
        </p:nvSpPr>
        <p:spPr/>
        <p:txBody>
          <a:bodyPr/>
          <a:lstStyle/>
          <a:p>
            <a:fld id="{86511631-F803-4719-B299-78A30A8B89E1}" type="datetimeFigureOut">
              <a:rPr lang="zh-CN" altLang="en-US" smtClean="0"/>
              <a:t>2020/12/3</a:t>
            </a:fld>
            <a:endParaRPr lang="zh-CN" altLang="en-US"/>
          </a:p>
        </p:txBody>
      </p:sp>
      <p:sp>
        <p:nvSpPr>
          <p:cNvPr id="5" name="页脚占位符 4">
            <a:extLst>
              <a:ext uri="{FF2B5EF4-FFF2-40B4-BE49-F238E27FC236}">
                <a16:creationId xmlns:a16="http://schemas.microsoft.com/office/drawing/2014/main" id="{17FEA826-9997-4701-B98F-52E4F871964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072E64C-3E95-4B93-93BB-B2667240F57C}"/>
              </a:ext>
            </a:extLst>
          </p:cNvPr>
          <p:cNvSpPr>
            <a:spLocks noGrp="1"/>
          </p:cNvSpPr>
          <p:nvPr>
            <p:ph type="sldNum" sz="quarter" idx="12"/>
          </p:nvPr>
        </p:nvSpPr>
        <p:spPr/>
        <p:txBody>
          <a:bodyPr/>
          <a:lstStyle/>
          <a:p>
            <a:fld id="{C08A7525-CB40-4D8C-B101-F9B8936426A9}" type="slidenum">
              <a:rPr lang="zh-CN" altLang="en-US" smtClean="0"/>
              <a:t>‹#›</a:t>
            </a:fld>
            <a:endParaRPr lang="zh-CN" altLang="en-US"/>
          </a:p>
        </p:txBody>
      </p:sp>
    </p:spTree>
    <p:extLst>
      <p:ext uri="{BB962C8B-B14F-4D97-AF65-F5344CB8AC3E}">
        <p14:creationId xmlns:p14="http://schemas.microsoft.com/office/powerpoint/2010/main" val="41162644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059591-5722-4A28-A0F1-D385F75C214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CE06709-26A7-4694-85A1-268EB6C2399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B71B405-74F8-4679-928F-C976DB08385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2E057B8-65E5-40E6-A4DA-98B9E5B5AE67}"/>
              </a:ext>
            </a:extLst>
          </p:cNvPr>
          <p:cNvSpPr>
            <a:spLocks noGrp="1"/>
          </p:cNvSpPr>
          <p:nvPr>
            <p:ph type="dt" sz="half" idx="10"/>
          </p:nvPr>
        </p:nvSpPr>
        <p:spPr/>
        <p:txBody>
          <a:bodyPr/>
          <a:lstStyle/>
          <a:p>
            <a:fld id="{86511631-F803-4719-B299-78A30A8B89E1}" type="datetimeFigureOut">
              <a:rPr lang="zh-CN" altLang="en-US" smtClean="0"/>
              <a:t>2020/12/3</a:t>
            </a:fld>
            <a:endParaRPr lang="zh-CN" altLang="en-US"/>
          </a:p>
        </p:txBody>
      </p:sp>
      <p:sp>
        <p:nvSpPr>
          <p:cNvPr id="6" name="页脚占位符 5">
            <a:extLst>
              <a:ext uri="{FF2B5EF4-FFF2-40B4-BE49-F238E27FC236}">
                <a16:creationId xmlns:a16="http://schemas.microsoft.com/office/drawing/2014/main" id="{85F04C28-C482-4FF0-8B26-543DB642FC7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B192782-3472-4C34-B9F6-DDED7D71B0D3}"/>
              </a:ext>
            </a:extLst>
          </p:cNvPr>
          <p:cNvSpPr>
            <a:spLocks noGrp="1"/>
          </p:cNvSpPr>
          <p:nvPr>
            <p:ph type="sldNum" sz="quarter" idx="12"/>
          </p:nvPr>
        </p:nvSpPr>
        <p:spPr/>
        <p:txBody>
          <a:bodyPr/>
          <a:lstStyle/>
          <a:p>
            <a:fld id="{C08A7525-CB40-4D8C-B101-F9B8936426A9}" type="slidenum">
              <a:rPr lang="zh-CN" altLang="en-US" smtClean="0"/>
              <a:t>‹#›</a:t>
            </a:fld>
            <a:endParaRPr lang="zh-CN" altLang="en-US"/>
          </a:p>
        </p:txBody>
      </p:sp>
    </p:spTree>
    <p:extLst>
      <p:ext uri="{BB962C8B-B14F-4D97-AF65-F5344CB8AC3E}">
        <p14:creationId xmlns:p14="http://schemas.microsoft.com/office/powerpoint/2010/main" val="11178411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F15D8D-2175-4383-9ED1-F5514DA2ECE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1BEC014-7727-48D8-8AF1-BA2902BE3E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03B36BC-6BC5-4DB4-BA57-A13E9FC006A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D1FF5C8-9840-4BC1-ABB7-014350818B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9BFF76B-2213-4430-937A-591226D7E1B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55A9CC1-FBFA-48F3-959D-CAE47334F139}"/>
              </a:ext>
            </a:extLst>
          </p:cNvPr>
          <p:cNvSpPr>
            <a:spLocks noGrp="1"/>
          </p:cNvSpPr>
          <p:nvPr>
            <p:ph type="dt" sz="half" idx="10"/>
          </p:nvPr>
        </p:nvSpPr>
        <p:spPr/>
        <p:txBody>
          <a:bodyPr/>
          <a:lstStyle/>
          <a:p>
            <a:fld id="{86511631-F803-4719-B299-78A30A8B89E1}" type="datetimeFigureOut">
              <a:rPr lang="zh-CN" altLang="en-US" smtClean="0"/>
              <a:t>2020/12/3</a:t>
            </a:fld>
            <a:endParaRPr lang="zh-CN" altLang="en-US"/>
          </a:p>
        </p:txBody>
      </p:sp>
      <p:sp>
        <p:nvSpPr>
          <p:cNvPr id="8" name="页脚占位符 7">
            <a:extLst>
              <a:ext uri="{FF2B5EF4-FFF2-40B4-BE49-F238E27FC236}">
                <a16:creationId xmlns:a16="http://schemas.microsoft.com/office/drawing/2014/main" id="{EE361DF0-B5BE-49E7-A030-668F7F9E0CF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C0E6587-0870-43D7-AE64-8434A11BCBAD}"/>
              </a:ext>
            </a:extLst>
          </p:cNvPr>
          <p:cNvSpPr>
            <a:spLocks noGrp="1"/>
          </p:cNvSpPr>
          <p:nvPr>
            <p:ph type="sldNum" sz="quarter" idx="12"/>
          </p:nvPr>
        </p:nvSpPr>
        <p:spPr/>
        <p:txBody>
          <a:bodyPr/>
          <a:lstStyle/>
          <a:p>
            <a:fld id="{C08A7525-CB40-4D8C-B101-F9B8936426A9}" type="slidenum">
              <a:rPr lang="zh-CN" altLang="en-US" smtClean="0"/>
              <a:t>‹#›</a:t>
            </a:fld>
            <a:endParaRPr lang="zh-CN" altLang="en-US"/>
          </a:p>
        </p:txBody>
      </p:sp>
    </p:spTree>
    <p:extLst>
      <p:ext uri="{BB962C8B-B14F-4D97-AF65-F5344CB8AC3E}">
        <p14:creationId xmlns:p14="http://schemas.microsoft.com/office/powerpoint/2010/main" val="14681963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4F85EE-79B7-4194-902D-25D22B29CDB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5DBFF23-2AD6-4C57-A51C-75E590257CF6}"/>
              </a:ext>
            </a:extLst>
          </p:cNvPr>
          <p:cNvSpPr>
            <a:spLocks noGrp="1"/>
          </p:cNvSpPr>
          <p:nvPr>
            <p:ph type="dt" sz="half" idx="10"/>
          </p:nvPr>
        </p:nvSpPr>
        <p:spPr/>
        <p:txBody>
          <a:bodyPr/>
          <a:lstStyle/>
          <a:p>
            <a:fld id="{86511631-F803-4719-B299-78A30A8B89E1}" type="datetimeFigureOut">
              <a:rPr lang="zh-CN" altLang="en-US" smtClean="0"/>
              <a:t>2020/12/3</a:t>
            </a:fld>
            <a:endParaRPr lang="zh-CN" altLang="en-US"/>
          </a:p>
        </p:txBody>
      </p:sp>
      <p:sp>
        <p:nvSpPr>
          <p:cNvPr id="4" name="页脚占位符 3">
            <a:extLst>
              <a:ext uri="{FF2B5EF4-FFF2-40B4-BE49-F238E27FC236}">
                <a16:creationId xmlns:a16="http://schemas.microsoft.com/office/drawing/2014/main" id="{2D060AB0-EA97-49A2-B294-BFAEAB9E26F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6DF3DF6-CA9C-4BC1-AE9B-9A6F7D51A2B4}"/>
              </a:ext>
            </a:extLst>
          </p:cNvPr>
          <p:cNvSpPr>
            <a:spLocks noGrp="1"/>
          </p:cNvSpPr>
          <p:nvPr>
            <p:ph type="sldNum" sz="quarter" idx="12"/>
          </p:nvPr>
        </p:nvSpPr>
        <p:spPr/>
        <p:txBody>
          <a:bodyPr/>
          <a:lstStyle/>
          <a:p>
            <a:fld id="{C08A7525-CB40-4D8C-B101-F9B8936426A9}" type="slidenum">
              <a:rPr lang="zh-CN" altLang="en-US" smtClean="0"/>
              <a:t>‹#›</a:t>
            </a:fld>
            <a:endParaRPr lang="zh-CN" altLang="en-US"/>
          </a:p>
        </p:txBody>
      </p:sp>
    </p:spTree>
    <p:extLst>
      <p:ext uri="{BB962C8B-B14F-4D97-AF65-F5344CB8AC3E}">
        <p14:creationId xmlns:p14="http://schemas.microsoft.com/office/powerpoint/2010/main" val="30803497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2BBC7DA-8F3F-4055-9375-CBBDE5D95B9A}"/>
              </a:ext>
            </a:extLst>
          </p:cNvPr>
          <p:cNvSpPr>
            <a:spLocks noGrp="1"/>
          </p:cNvSpPr>
          <p:nvPr>
            <p:ph type="dt" sz="half" idx="10"/>
          </p:nvPr>
        </p:nvSpPr>
        <p:spPr/>
        <p:txBody>
          <a:bodyPr/>
          <a:lstStyle/>
          <a:p>
            <a:fld id="{86511631-F803-4719-B299-78A30A8B89E1}" type="datetimeFigureOut">
              <a:rPr lang="zh-CN" altLang="en-US" smtClean="0"/>
              <a:t>2020/12/3</a:t>
            </a:fld>
            <a:endParaRPr lang="zh-CN" altLang="en-US"/>
          </a:p>
        </p:txBody>
      </p:sp>
      <p:sp>
        <p:nvSpPr>
          <p:cNvPr id="3" name="页脚占位符 2">
            <a:extLst>
              <a:ext uri="{FF2B5EF4-FFF2-40B4-BE49-F238E27FC236}">
                <a16:creationId xmlns:a16="http://schemas.microsoft.com/office/drawing/2014/main" id="{EE3E818B-B612-4888-BA8B-0E201263EC3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5E80F55-5852-4190-9513-A73338EB7CB1}"/>
              </a:ext>
            </a:extLst>
          </p:cNvPr>
          <p:cNvSpPr>
            <a:spLocks noGrp="1"/>
          </p:cNvSpPr>
          <p:nvPr>
            <p:ph type="sldNum" sz="quarter" idx="12"/>
          </p:nvPr>
        </p:nvSpPr>
        <p:spPr/>
        <p:txBody>
          <a:bodyPr/>
          <a:lstStyle/>
          <a:p>
            <a:fld id="{C08A7525-CB40-4D8C-B101-F9B8936426A9}" type="slidenum">
              <a:rPr lang="zh-CN" altLang="en-US" smtClean="0"/>
              <a:t>‹#›</a:t>
            </a:fld>
            <a:endParaRPr lang="zh-CN" altLang="en-US"/>
          </a:p>
        </p:txBody>
      </p:sp>
    </p:spTree>
    <p:extLst>
      <p:ext uri="{BB962C8B-B14F-4D97-AF65-F5344CB8AC3E}">
        <p14:creationId xmlns:p14="http://schemas.microsoft.com/office/powerpoint/2010/main" val="5234782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E9D2F7-BEE6-42E8-BD87-929C2FF56AB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6F493B0-C77A-4B83-A680-9F35EA7DF9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A307F0F-101F-4FEC-95BC-B80BF22832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67941B5-F6FE-4EE8-95CB-C04675594281}"/>
              </a:ext>
            </a:extLst>
          </p:cNvPr>
          <p:cNvSpPr>
            <a:spLocks noGrp="1"/>
          </p:cNvSpPr>
          <p:nvPr>
            <p:ph type="dt" sz="half" idx="10"/>
          </p:nvPr>
        </p:nvSpPr>
        <p:spPr/>
        <p:txBody>
          <a:bodyPr/>
          <a:lstStyle/>
          <a:p>
            <a:fld id="{86511631-F803-4719-B299-78A30A8B89E1}" type="datetimeFigureOut">
              <a:rPr lang="zh-CN" altLang="en-US" smtClean="0"/>
              <a:t>2020/12/3</a:t>
            </a:fld>
            <a:endParaRPr lang="zh-CN" altLang="en-US"/>
          </a:p>
        </p:txBody>
      </p:sp>
      <p:sp>
        <p:nvSpPr>
          <p:cNvPr id="6" name="页脚占位符 5">
            <a:extLst>
              <a:ext uri="{FF2B5EF4-FFF2-40B4-BE49-F238E27FC236}">
                <a16:creationId xmlns:a16="http://schemas.microsoft.com/office/drawing/2014/main" id="{90E5054A-2009-4E61-9A00-84AAA4C6430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8B00CE3-0CAF-4C36-BFD9-9C9676272E49}"/>
              </a:ext>
            </a:extLst>
          </p:cNvPr>
          <p:cNvSpPr>
            <a:spLocks noGrp="1"/>
          </p:cNvSpPr>
          <p:nvPr>
            <p:ph type="sldNum" sz="quarter" idx="12"/>
          </p:nvPr>
        </p:nvSpPr>
        <p:spPr/>
        <p:txBody>
          <a:bodyPr/>
          <a:lstStyle/>
          <a:p>
            <a:fld id="{C08A7525-CB40-4D8C-B101-F9B8936426A9}" type="slidenum">
              <a:rPr lang="zh-CN" altLang="en-US" smtClean="0"/>
              <a:t>‹#›</a:t>
            </a:fld>
            <a:endParaRPr lang="zh-CN" altLang="en-US"/>
          </a:p>
        </p:txBody>
      </p:sp>
    </p:spTree>
    <p:extLst>
      <p:ext uri="{BB962C8B-B14F-4D97-AF65-F5344CB8AC3E}">
        <p14:creationId xmlns:p14="http://schemas.microsoft.com/office/powerpoint/2010/main" val="8275155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53D68A-7514-49F7-AA6F-E0DC65D9A57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9C989EE-1D83-4438-87F2-68C9E12C58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B4528BD-E599-481F-95F0-B80AA82558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8DFE89D-0F5B-4B54-A23A-E40E99BBAD39}"/>
              </a:ext>
            </a:extLst>
          </p:cNvPr>
          <p:cNvSpPr>
            <a:spLocks noGrp="1"/>
          </p:cNvSpPr>
          <p:nvPr>
            <p:ph type="dt" sz="half" idx="10"/>
          </p:nvPr>
        </p:nvSpPr>
        <p:spPr/>
        <p:txBody>
          <a:bodyPr/>
          <a:lstStyle/>
          <a:p>
            <a:fld id="{86511631-F803-4719-B299-78A30A8B89E1}" type="datetimeFigureOut">
              <a:rPr lang="zh-CN" altLang="en-US" smtClean="0"/>
              <a:t>2020/12/3</a:t>
            </a:fld>
            <a:endParaRPr lang="zh-CN" altLang="en-US"/>
          </a:p>
        </p:txBody>
      </p:sp>
      <p:sp>
        <p:nvSpPr>
          <p:cNvPr id="6" name="页脚占位符 5">
            <a:extLst>
              <a:ext uri="{FF2B5EF4-FFF2-40B4-BE49-F238E27FC236}">
                <a16:creationId xmlns:a16="http://schemas.microsoft.com/office/drawing/2014/main" id="{FCA73521-5441-4EE9-843E-0D91872AA7E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497C9B6-0A97-4E90-B298-949FA71C2576}"/>
              </a:ext>
            </a:extLst>
          </p:cNvPr>
          <p:cNvSpPr>
            <a:spLocks noGrp="1"/>
          </p:cNvSpPr>
          <p:nvPr>
            <p:ph type="sldNum" sz="quarter" idx="12"/>
          </p:nvPr>
        </p:nvSpPr>
        <p:spPr/>
        <p:txBody>
          <a:bodyPr/>
          <a:lstStyle/>
          <a:p>
            <a:fld id="{C08A7525-CB40-4D8C-B101-F9B8936426A9}" type="slidenum">
              <a:rPr lang="zh-CN" altLang="en-US" smtClean="0"/>
              <a:t>‹#›</a:t>
            </a:fld>
            <a:endParaRPr lang="zh-CN" altLang="en-US"/>
          </a:p>
        </p:txBody>
      </p:sp>
    </p:spTree>
    <p:extLst>
      <p:ext uri="{BB962C8B-B14F-4D97-AF65-F5344CB8AC3E}">
        <p14:creationId xmlns:p14="http://schemas.microsoft.com/office/powerpoint/2010/main" val="25898689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lumMod val="25000"/>
              </a:schemeClr>
            </a:gs>
            <a:gs pos="100000">
              <a:schemeClr val="tx1"/>
            </a:gs>
          </a:gsLst>
          <a:lin ang="16200000" scaled="1"/>
          <a:tileRect/>
        </a:gra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EE86EC8-7AFB-4FCB-8214-09F8755783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D76C3DF-7F8F-4508-9A9F-B2C5137B8F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912044D-FAC8-44E0-A365-C5444D6268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511631-F803-4719-B299-78A30A8B89E1}" type="datetimeFigureOut">
              <a:rPr lang="zh-CN" altLang="en-US" smtClean="0"/>
              <a:t>2020/12/3</a:t>
            </a:fld>
            <a:endParaRPr lang="zh-CN" altLang="en-US"/>
          </a:p>
        </p:txBody>
      </p:sp>
      <p:sp>
        <p:nvSpPr>
          <p:cNvPr id="5" name="页脚占位符 4">
            <a:extLst>
              <a:ext uri="{FF2B5EF4-FFF2-40B4-BE49-F238E27FC236}">
                <a16:creationId xmlns:a16="http://schemas.microsoft.com/office/drawing/2014/main" id="{89F9201A-C358-47C7-B9D6-68E30D3726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4439130-99AA-4810-9B9E-DAC4BA516D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8A7525-CB40-4D8C-B101-F9B8936426A9}" type="slidenum">
              <a:rPr lang="zh-CN" altLang="en-US" smtClean="0"/>
              <a:t>‹#›</a:t>
            </a:fld>
            <a:endParaRPr lang="zh-CN" altLang="en-US"/>
          </a:p>
        </p:txBody>
      </p:sp>
    </p:spTree>
    <p:extLst>
      <p:ext uri="{BB962C8B-B14F-4D97-AF65-F5344CB8AC3E}">
        <p14:creationId xmlns:p14="http://schemas.microsoft.com/office/powerpoint/2010/main" val="39224352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hemeOverride" Target="../theme/themeOverride7.xml"/><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3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slideLayout" Target="../slideLayouts/slideLayout2.xml"/><Relationship Id="rId1" Type="http://schemas.openxmlformats.org/officeDocument/2006/relationships/themeOverride" Target="../theme/themeOverride9.xml"/><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标&#10;&#10;描述已自动生成">
            <a:extLst>
              <a:ext uri="{FF2B5EF4-FFF2-40B4-BE49-F238E27FC236}">
                <a16:creationId xmlns:a16="http://schemas.microsoft.com/office/drawing/2014/main" id="{F5CCFF81-6F5B-45D5-B495-DC35A7F020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952" y="4770154"/>
            <a:ext cx="1295830" cy="1295830"/>
          </a:xfrm>
          <a:prstGeom prst="ellipse">
            <a:avLst/>
          </a:prstGeom>
          <a:ln w="952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6" name="文本框 5">
            <a:extLst>
              <a:ext uri="{FF2B5EF4-FFF2-40B4-BE49-F238E27FC236}">
                <a16:creationId xmlns:a16="http://schemas.microsoft.com/office/drawing/2014/main" id="{3AF4532C-66A3-472C-B516-3ACBFD29FC2D}"/>
              </a:ext>
            </a:extLst>
          </p:cNvPr>
          <p:cNvSpPr txBox="1"/>
          <p:nvPr/>
        </p:nvSpPr>
        <p:spPr>
          <a:xfrm>
            <a:off x="2504994" y="4625905"/>
            <a:ext cx="2564090" cy="584775"/>
          </a:xfrm>
          <a:prstGeom prst="rect">
            <a:avLst/>
          </a:prstGeom>
          <a:noFill/>
        </p:spPr>
        <p:txBody>
          <a:bodyPr wrap="square" rtlCol="0">
            <a:spAutoFit/>
          </a:bodyPr>
          <a:lstStyle/>
          <a:p>
            <a:r>
              <a:rPr lang="zh-CN" altLang="en-US" sz="32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朱 政光</a:t>
            </a:r>
          </a:p>
        </p:txBody>
      </p:sp>
      <p:sp>
        <p:nvSpPr>
          <p:cNvPr id="8" name="文本框 7">
            <a:extLst>
              <a:ext uri="{FF2B5EF4-FFF2-40B4-BE49-F238E27FC236}">
                <a16:creationId xmlns:a16="http://schemas.microsoft.com/office/drawing/2014/main" id="{5C8DD9D4-6E4F-4A15-A2DC-5C8FAB195528}"/>
              </a:ext>
            </a:extLst>
          </p:cNvPr>
          <p:cNvSpPr txBox="1"/>
          <p:nvPr/>
        </p:nvSpPr>
        <p:spPr>
          <a:xfrm>
            <a:off x="2504994" y="5418069"/>
            <a:ext cx="8407139" cy="801694"/>
          </a:xfrm>
          <a:prstGeom prst="rect">
            <a:avLst/>
          </a:prstGeom>
          <a:noFill/>
        </p:spPr>
        <p:txBody>
          <a:bodyPr wrap="square" rtlCol="0">
            <a:spAutoFit/>
          </a:bodyPr>
          <a:lstStyle/>
          <a:p>
            <a:pPr>
              <a:lnSpc>
                <a:spcPct val="120000"/>
              </a:lnSpc>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中国传媒大学    </a:t>
            </a:r>
            <a:r>
              <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2018 </a:t>
            </a: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级硕士研究生</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a:lnSpc>
                <a:spcPct val="120000"/>
              </a:lnSpc>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语言学及应用语言学（语言信息处理）</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cxnSp>
        <p:nvCxnSpPr>
          <p:cNvPr id="9" name="直接连接符 8">
            <a:extLst>
              <a:ext uri="{FF2B5EF4-FFF2-40B4-BE49-F238E27FC236}">
                <a16:creationId xmlns:a16="http://schemas.microsoft.com/office/drawing/2014/main" id="{F7D203D9-F8B7-4551-AEF4-CEE10351A62E}"/>
              </a:ext>
            </a:extLst>
          </p:cNvPr>
          <p:cNvCxnSpPr>
            <a:cxnSpLocks/>
          </p:cNvCxnSpPr>
          <p:nvPr/>
        </p:nvCxnSpPr>
        <p:spPr>
          <a:xfrm>
            <a:off x="2243579" y="4751236"/>
            <a:ext cx="0" cy="1333666"/>
          </a:xfrm>
          <a:prstGeom prst="line">
            <a:avLst/>
          </a:prstGeom>
          <a:ln>
            <a:solidFill>
              <a:srgbClr val="7DF082"/>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A4501DFA-F8E5-45C9-AE91-1F9C9465D90C}"/>
              </a:ext>
            </a:extLst>
          </p:cNvPr>
          <p:cNvCxnSpPr>
            <a:cxnSpLocks/>
          </p:cNvCxnSpPr>
          <p:nvPr/>
        </p:nvCxnSpPr>
        <p:spPr>
          <a:xfrm>
            <a:off x="2243579" y="5314374"/>
            <a:ext cx="4722829" cy="0"/>
          </a:xfrm>
          <a:prstGeom prst="line">
            <a:avLst/>
          </a:prstGeom>
          <a:ln>
            <a:solidFill>
              <a:srgbClr val="7DF082"/>
            </a:solidFill>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AA668EE5-33F1-4BB9-B22C-8144B6A58BFF}"/>
              </a:ext>
            </a:extLst>
          </p:cNvPr>
          <p:cNvSpPr txBox="1"/>
          <p:nvPr/>
        </p:nvSpPr>
        <p:spPr>
          <a:xfrm>
            <a:off x="0" y="1647320"/>
            <a:ext cx="12191996" cy="646331"/>
          </a:xfrm>
          <a:prstGeom prst="rect">
            <a:avLst/>
          </a:prstGeom>
          <a:noFill/>
        </p:spPr>
        <p:txBody>
          <a:bodyPr wrap="square" rtlCol="0">
            <a:spAutoFit/>
          </a:bodyPr>
          <a:lstStyle/>
          <a:p>
            <a:pPr algn="ctr"/>
            <a:r>
              <a:rPr lang="zh-CN" altLang="en-US" sz="36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研究生论文形式规范和论文版式半自动辅助工具介绍</a:t>
            </a:r>
          </a:p>
        </p:txBody>
      </p:sp>
    </p:spTree>
    <p:extLst>
      <p:ext uri="{BB962C8B-B14F-4D97-AF65-F5344CB8AC3E}">
        <p14:creationId xmlns:p14="http://schemas.microsoft.com/office/powerpoint/2010/main" val="14567929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A167BAF-918B-45AC-A51E-FD8F36A9D4E4}"/>
              </a:ext>
            </a:extLst>
          </p:cNvPr>
          <p:cNvSpPr txBox="1"/>
          <p:nvPr/>
        </p:nvSpPr>
        <p:spPr>
          <a:xfrm>
            <a:off x="0" y="124716"/>
            <a:ext cx="8675798" cy="400110"/>
          </a:xfrm>
          <a:prstGeom prst="rect">
            <a:avLst/>
          </a:prstGeom>
          <a:noFill/>
        </p:spPr>
        <p:txBody>
          <a:bodyPr wrap="square" rtlCol="0">
            <a:spAutoFit/>
          </a:bodyPr>
          <a:lstStyle/>
          <a:p>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中国传媒大学研究生学位论文编写规则</a:t>
            </a:r>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中的版式规范</a:t>
            </a:r>
          </a:p>
        </p:txBody>
      </p:sp>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11630064" y="199810"/>
            <a:ext cx="0" cy="6334812"/>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3C052F4-59C3-4A5D-A4BA-10D3A8DC81F4}"/>
              </a:ext>
            </a:extLst>
          </p:cNvPr>
          <p:cNvSpPr/>
          <p:nvPr/>
        </p:nvSpPr>
        <p:spPr>
          <a:xfrm>
            <a:off x="11546488" y="524826"/>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7D9070-8DCE-4735-A783-E6402C3383AA}"/>
              </a:ext>
            </a:extLst>
          </p:cNvPr>
          <p:cNvSpPr txBox="1"/>
          <p:nvPr/>
        </p:nvSpPr>
        <p:spPr>
          <a:xfrm>
            <a:off x="9958936" y="358205"/>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9" name="文本框 8">
            <a:extLst>
              <a:ext uri="{FF2B5EF4-FFF2-40B4-BE49-F238E27FC236}">
                <a16:creationId xmlns:a16="http://schemas.microsoft.com/office/drawing/2014/main" id="{310828E5-ADAF-48AA-AB41-FB9307B67BA4}"/>
              </a:ext>
            </a:extLst>
          </p:cNvPr>
          <p:cNvSpPr txBox="1"/>
          <p:nvPr/>
        </p:nvSpPr>
        <p:spPr>
          <a:xfrm>
            <a:off x="9958936" y="1196869"/>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封面</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0" name="文本框 9">
            <a:extLst>
              <a:ext uri="{FF2B5EF4-FFF2-40B4-BE49-F238E27FC236}">
                <a16:creationId xmlns:a16="http://schemas.microsoft.com/office/drawing/2014/main" id="{3612E128-8B0B-440D-AA74-F1606826E210}"/>
              </a:ext>
            </a:extLst>
          </p:cNvPr>
          <p:cNvSpPr txBox="1"/>
          <p:nvPr/>
        </p:nvSpPr>
        <p:spPr>
          <a:xfrm>
            <a:off x="9987280" y="1629231"/>
            <a:ext cx="1501334"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独创性声明</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1" name="文本框 10">
            <a:extLst>
              <a:ext uri="{FF2B5EF4-FFF2-40B4-BE49-F238E27FC236}">
                <a16:creationId xmlns:a16="http://schemas.microsoft.com/office/drawing/2014/main" id="{2BDF7A18-0F52-4887-B7B7-FC73C9FF8DC7}"/>
              </a:ext>
            </a:extLst>
          </p:cNvPr>
          <p:cNvSpPr txBox="1"/>
          <p:nvPr/>
        </p:nvSpPr>
        <p:spPr>
          <a:xfrm>
            <a:off x="9958936" y="2061593"/>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致谢</a:t>
            </a:r>
            <a:endParaRPr lang="en-US" altLang="zh-CN" dirty="0"/>
          </a:p>
        </p:txBody>
      </p:sp>
      <p:sp>
        <p:nvSpPr>
          <p:cNvPr id="12" name="文本框 11">
            <a:extLst>
              <a:ext uri="{FF2B5EF4-FFF2-40B4-BE49-F238E27FC236}">
                <a16:creationId xmlns:a16="http://schemas.microsoft.com/office/drawing/2014/main" id="{F038AEF7-B69A-47C4-B479-C9D8D9AE1E25}"/>
              </a:ext>
            </a:extLst>
          </p:cNvPr>
          <p:cNvSpPr txBox="1"/>
          <p:nvPr/>
        </p:nvSpPr>
        <p:spPr>
          <a:xfrm>
            <a:off x="9958936" y="2493955"/>
            <a:ext cx="1529678" cy="432362"/>
          </a:xfrm>
          <a:prstGeom prst="rect">
            <a:avLst/>
          </a:prstGeom>
          <a:noFill/>
        </p:spPr>
        <p:txBody>
          <a:bodyPr wrap="square" rtlCol="0">
            <a:spAutoFit/>
          </a:bodyPr>
          <a:lstStyle>
            <a:defPPr>
              <a:defRPr lang="zh-CN"/>
            </a:defPPr>
            <a:lvl1pPr algn="r">
              <a:lnSpc>
                <a:spcPct val="120000"/>
              </a:lnSpc>
              <a:defRPr sz="2000" b="1">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摘要</a:t>
            </a:r>
            <a:r>
              <a:rPr lang="zh-CN" altLang="en-US" sz="20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endParaRPr lang="en-US" altLang="zh-CN" dirty="0"/>
          </a:p>
        </p:txBody>
      </p:sp>
      <p:sp>
        <p:nvSpPr>
          <p:cNvPr id="13" name="文本框 12">
            <a:extLst>
              <a:ext uri="{FF2B5EF4-FFF2-40B4-BE49-F238E27FC236}">
                <a16:creationId xmlns:a16="http://schemas.microsoft.com/office/drawing/2014/main" id="{E15459DB-49C4-4360-876A-D4D56BC28CDE}"/>
              </a:ext>
            </a:extLst>
          </p:cNvPr>
          <p:cNvSpPr txBox="1"/>
          <p:nvPr/>
        </p:nvSpPr>
        <p:spPr>
          <a:xfrm>
            <a:off x="9958936" y="2926317"/>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目录</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4" name="文本框 13">
            <a:extLst>
              <a:ext uri="{FF2B5EF4-FFF2-40B4-BE49-F238E27FC236}">
                <a16:creationId xmlns:a16="http://schemas.microsoft.com/office/drawing/2014/main" id="{A5A5D268-67C2-468B-9117-1F24670814AB}"/>
              </a:ext>
            </a:extLst>
          </p:cNvPr>
          <p:cNvSpPr txBox="1"/>
          <p:nvPr/>
        </p:nvSpPr>
        <p:spPr>
          <a:xfrm>
            <a:off x="9958936" y="3358679"/>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图表清单</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6" name="椭圆 15">
            <a:extLst>
              <a:ext uri="{FF2B5EF4-FFF2-40B4-BE49-F238E27FC236}">
                <a16:creationId xmlns:a16="http://schemas.microsoft.com/office/drawing/2014/main" id="{DA374F00-6E7E-4BCF-A3F9-C0292972AC4C}"/>
              </a:ext>
            </a:extLst>
          </p:cNvPr>
          <p:cNvSpPr/>
          <p:nvPr/>
        </p:nvSpPr>
        <p:spPr>
          <a:xfrm>
            <a:off x="11551987" y="4295933"/>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010E7F8-74C7-4B17-83FC-B793694C8C48}"/>
              </a:ext>
            </a:extLst>
          </p:cNvPr>
          <p:cNvSpPr txBox="1"/>
          <p:nvPr/>
        </p:nvSpPr>
        <p:spPr>
          <a:xfrm>
            <a:off x="9964435" y="4129312"/>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BC6E62E5-177A-4B2B-AD9B-D01A9623E471}"/>
              </a:ext>
            </a:extLst>
          </p:cNvPr>
          <p:cNvSpPr/>
          <p:nvPr/>
        </p:nvSpPr>
        <p:spPr>
          <a:xfrm>
            <a:off x="11546488" y="5115383"/>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3D8EC10-F9D0-47D4-92CA-7BA45A66190B}"/>
              </a:ext>
            </a:extLst>
          </p:cNvPr>
          <p:cNvSpPr txBox="1"/>
          <p:nvPr/>
        </p:nvSpPr>
        <p:spPr>
          <a:xfrm>
            <a:off x="9958936" y="4948762"/>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95BEDA36-CDD1-4AA3-8374-07208112428A}"/>
              </a:ext>
            </a:extLst>
          </p:cNvPr>
          <p:cNvSpPr/>
          <p:nvPr/>
        </p:nvSpPr>
        <p:spPr>
          <a:xfrm>
            <a:off x="11546488" y="5931290"/>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3043DDB-1A89-42F9-BFDC-EBC3723744CD}"/>
              </a:ext>
            </a:extLst>
          </p:cNvPr>
          <p:cNvSpPr txBox="1"/>
          <p:nvPr/>
        </p:nvSpPr>
        <p:spPr>
          <a:xfrm>
            <a:off x="9958936" y="5764669"/>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AB03FD25-CF2E-4556-9987-EB9A091EE20E}"/>
              </a:ext>
            </a:extLst>
          </p:cNvPr>
          <p:cNvSpPr txBox="1"/>
          <p:nvPr/>
        </p:nvSpPr>
        <p:spPr>
          <a:xfrm>
            <a:off x="277405" y="691978"/>
            <a:ext cx="4396191"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摘要</a:t>
            </a:r>
          </a:p>
        </p:txBody>
      </p:sp>
      <p:sp>
        <p:nvSpPr>
          <p:cNvPr id="23" name="文本框 22">
            <a:extLst>
              <a:ext uri="{FF2B5EF4-FFF2-40B4-BE49-F238E27FC236}">
                <a16:creationId xmlns:a16="http://schemas.microsoft.com/office/drawing/2014/main" id="{A3588AA4-9543-406A-976C-8785128E365F}"/>
              </a:ext>
            </a:extLst>
          </p:cNvPr>
          <p:cNvSpPr txBox="1"/>
          <p:nvPr/>
        </p:nvSpPr>
        <p:spPr>
          <a:xfrm>
            <a:off x="385432" y="3429000"/>
            <a:ext cx="9411313" cy="986360"/>
          </a:xfrm>
          <a:prstGeom prst="rect">
            <a:avLst/>
          </a:prstGeom>
          <a:noFill/>
        </p:spPr>
        <p:txBody>
          <a:bodyPr wrap="square">
            <a:spAutoFit/>
          </a:bodyPr>
          <a:lstStyle/>
          <a:p>
            <a:pPr marL="63500" marR="74930">
              <a:lnSpc>
                <a:spcPct val="14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中文、英文摘要须统一装订在正式论文前，中文在前，英文在后。</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4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摘要打印的字体等规格应与学位论文相同。</a:t>
            </a:r>
          </a:p>
        </p:txBody>
      </p:sp>
    </p:spTree>
    <p:extLst>
      <p:ext uri="{BB962C8B-B14F-4D97-AF65-F5344CB8AC3E}">
        <p14:creationId xmlns:p14="http://schemas.microsoft.com/office/powerpoint/2010/main" val="30945637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A167BAF-918B-45AC-A51E-FD8F36A9D4E4}"/>
              </a:ext>
            </a:extLst>
          </p:cNvPr>
          <p:cNvSpPr txBox="1"/>
          <p:nvPr/>
        </p:nvSpPr>
        <p:spPr>
          <a:xfrm>
            <a:off x="0" y="124716"/>
            <a:ext cx="8675798" cy="400110"/>
          </a:xfrm>
          <a:prstGeom prst="rect">
            <a:avLst/>
          </a:prstGeom>
          <a:noFill/>
        </p:spPr>
        <p:txBody>
          <a:bodyPr wrap="square" rtlCol="0">
            <a:spAutoFit/>
          </a:bodyPr>
          <a:lstStyle/>
          <a:p>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中国传媒大学研究生学位论文编写规则</a:t>
            </a:r>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中的版式规范</a:t>
            </a:r>
          </a:p>
        </p:txBody>
      </p:sp>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11630064" y="199810"/>
            <a:ext cx="0" cy="6334812"/>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3C052F4-59C3-4A5D-A4BA-10D3A8DC81F4}"/>
              </a:ext>
            </a:extLst>
          </p:cNvPr>
          <p:cNvSpPr/>
          <p:nvPr/>
        </p:nvSpPr>
        <p:spPr>
          <a:xfrm>
            <a:off x="11546488" y="524826"/>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7D9070-8DCE-4735-A783-E6402C3383AA}"/>
              </a:ext>
            </a:extLst>
          </p:cNvPr>
          <p:cNvSpPr txBox="1"/>
          <p:nvPr/>
        </p:nvSpPr>
        <p:spPr>
          <a:xfrm>
            <a:off x="9958936" y="358205"/>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9" name="文本框 8">
            <a:extLst>
              <a:ext uri="{FF2B5EF4-FFF2-40B4-BE49-F238E27FC236}">
                <a16:creationId xmlns:a16="http://schemas.microsoft.com/office/drawing/2014/main" id="{310828E5-ADAF-48AA-AB41-FB9307B67BA4}"/>
              </a:ext>
            </a:extLst>
          </p:cNvPr>
          <p:cNvSpPr txBox="1"/>
          <p:nvPr/>
        </p:nvSpPr>
        <p:spPr>
          <a:xfrm>
            <a:off x="9958936" y="1196869"/>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封面</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0" name="文本框 9">
            <a:extLst>
              <a:ext uri="{FF2B5EF4-FFF2-40B4-BE49-F238E27FC236}">
                <a16:creationId xmlns:a16="http://schemas.microsoft.com/office/drawing/2014/main" id="{3612E128-8B0B-440D-AA74-F1606826E210}"/>
              </a:ext>
            </a:extLst>
          </p:cNvPr>
          <p:cNvSpPr txBox="1"/>
          <p:nvPr/>
        </p:nvSpPr>
        <p:spPr>
          <a:xfrm>
            <a:off x="9987280" y="1629231"/>
            <a:ext cx="1501334"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独创性声明</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1" name="文本框 10">
            <a:extLst>
              <a:ext uri="{FF2B5EF4-FFF2-40B4-BE49-F238E27FC236}">
                <a16:creationId xmlns:a16="http://schemas.microsoft.com/office/drawing/2014/main" id="{2BDF7A18-0F52-4887-B7B7-FC73C9FF8DC7}"/>
              </a:ext>
            </a:extLst>
          </p:cNvPr>
          <p:cNvSpPr txBox="1"/>
          <p:nvPr/>
        </p:nvSpPr>
        <p:spPr>
          <a:xfrm>
            <a:off x="9958936" y="2061593"/>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致谢</a:t>
            </a:r>
            <a:endParaRPr lang="en-US" altLang="zh-CN" dirty="0"/>
          </a:p>
        </p:txBody>
      </p:sp>
      <p:sp>
        <p:nvSpPr>
          <p:cNvPr id="12" name="文本框 11">
            <a:extLst>
              <a:ext uri="{FF2B5EF4-FFF2-40B4-BE49-F238E27FC236}">
                <a16:creationId xmlns:a16="http://schemas.microsoft.com/office/drawing/2014/main" id="{F038AEF7-B69A-47C4-B479-C9D8D9AE1E25}"/>
              </a:ext>
            </a:extLst>
          </p:cNvPr>
          <p:cNvSpPr txBox="1"/>
          <p:nvPr/>
        </p:nvSpPr>
        <p:spPr>
          <a:xfrm>
            <a:off x="9958936" y="2493955"/>
            <a:ext cx="1529678" cy="432362"/>
          </a:xfrm>
          <a:prstGeom prst="rect">
            <a:avLst/>
          </a:prstGeom>
          <a:noFill/>
        </p:spPr>
        <p:txBody>
          <a:bodyPr wrap="square" rtlCol="0">
            <a:spAutoFit/>
          </a:bodyPr>
          <a:lstStyle>
            <a:defPPr>
              <a:defRPr lang="zh-CN"/>
            </a:defPPr>
            <a:lvl1pPr algn="r">
              <a:lnSpc>
                <a:spcPct val="120000"/>
              </a:lnSpc>
              <a:defRPr sz="2000" b="1">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摘要</a:t>
            </a:r>
            <a:r>
              <a:rPr lang="zh-CN" altLang="en-US" sz="20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endParaRPr lang="en-US" altLang="zh-CN" dirty="0"/>
          </a:p>
        </p:txBody>
      </p:sp>
      <p:sp>
        <p:nvSpPr>
          <p:cNvPr id="13" name="文本框 12">
            <a:extLst>
              <a:ext uri="{FF2B5EF4-FFF2-40B4-BE49-F238E27FC236}">
                <a16:creationId xmlns:a16="http://schemas.microsoft.com/office/drawing/2014/main" id="{E15459DB-49C4-4360-876A-D4D56BC28CDE}"/>
              </a:ext>
            </a:extLst>
          </p:cNvPr>
          <p:cNvSpPr txBox="1"/>
          <p:nvPr/>
        </p:nvSpPr>
        <p:spPr>
          <a:xfrm>
            <a:off x="9958936" y="2926317"/>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目录</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4" name="文本框 13">
            <a:extLst>
              <a:ext uri="{FF2B5EF4-FFF2-40B4-BE49-F238E27FC236}">
                <a16:creationId xmlns:a16="http://schemas.microsoft.com/office/drawing/2014/main" id="{A5A5D268-67C2-468B-9117-1F24670814AB}"/>
              </a:ext>
            </a:extLst>
          </p:cNvPr>
          <p:cNvSpPr txBox="1"/>
          <p:nvPr/>
        </p:nvSpPr>
        <p:spPr>
          <a:xfrm>
            <a:off x="9958936" y="3358679"/>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图表清单</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6" name="椭圆 15">
            <a:extLst>
              <a:ext uri="{FF2B5EF4-FFF2-40B4-BE49-F238E27FC236}">
                <a16:creationId xmlns:a16="http://schemas.microsoft.com/office/drawing/2014/main" id="{DA374F00-6E7E-4BCF-A3F9-C0292972AC4C}"/>
              </a:ext>
            </a:extLst>
          </p:cNvPr>
          <p:cNvSpPr/>
          <p:nvPr/>
        </p:nvSpPr>
        <p:spPr>
          <a:xfrm>
            <a:off x="11551987" y="4295933"/>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010E7F8-74C7-4B17-83FC-B793694C8C48}"/>
              </a:ext>
            </a:extLst>
          </p:cNvPr>
          <p:cNvSpPr txBox="1"/>
          <p:nvPr/>
        </p:nvSpPr>
        <p:spPr>
          <a:xfrm>
            <a:off x="9964435" y="4129312"/>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BC6E62E5-177A-4B2B-AD9B-D01A9623E471}"/>
              </a:ext>
            </a:extLst>
          </p:cNvPr>
          <p:cNvSpPr/>
          <p:nvPr/>
        </p:nvSpPr>
        <p:spPr>
          <a:xfrm>
            <a:off x="11546488" y="5115383"/>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3D8EC10-F9D0-47D4-92CA-7BA45A66190B}"/>
              </a:ext>
            </a:extLst>
          </p:cNvPr>
          <p:cNvSpPr txBox="1"/>
          <p:nvPr/>
        </p:nvSpPr>
        <p:spPr>
          <a:xfrm>
            <a:off x="9958936" y="4948762"/>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95BEDA36-CDD1-4AA3-8374-07208112428A}"/>
              </a:ext>
            </a:extLst>
          </p:cNvPr>
          <p:cNvSpPr/>
          <p:nvPr/>
        </p:nvSpPr>
        <p:spPr>
          <a:xfrm>
            <a:off x="11546488" y="5931290"/>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3043DDB-1A89-42F9-BFDC-EBC3723744CD}"/>
              </a:ext>
            </a:extLst>
          </p:cNvPr>
          <p:cNvSpPr txBox="1"/>
          <p:nvPr/>
        </p:nvSpPr>
        <p:spPr>
          <a:xfrm>
            <a:off x="9958936" y="5764669"/>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AB03FD25-CF2E-4556-9987-EB9A091EE20E}"/>
              </a:ext>
            </a:extLst>
          </p:cNvPr>
          <p:cNvSpPr txBox="1"/>
          <p:nvPr/>
        </p:nvSpPr>
        <p:spPr>
          <a:xfrm>
            <a:off x="277405" y="691978"/>
            <a:ext cx="4396191"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摘要</a:t>
            </a:r>
          </a:p>
        </p:txBody>
      </p:sp>
      <p:sp>
        <p:nvSpPr>
          <p:cNvPr id="23" name="文本框 22">
            <a:extLst>
              <a:ext uri="{FF2B5EF4-FFF2-40B4-BE49-F238E27FC236}">
                <a16:creationId xmlns:a16="http://schemas.microsoft.com/office/drawing/2014/main" id="{A3588AA4-9543-406A-976C-8785128E365F}"/>
              </a:ext>
            </a:extLst>
          </p:cNvPr>
          <p:cNvSpPr txBox="1"/>
          <p:nvPr/>
        </p:nvSpPr>
        <p:spPr>
          <a:xfrm>
            <a:off x="469548" y="1711151"/>
            <a:ext cx="8675792" cy="4387291"/>
          </a:xfrm>
          <a:prstGeom prst="rect">
            <a:avLst/>
          </a:prstGeom>
          <a:noFill/>
        </p:spPr>
        <p:txBody>
          <a:bodyPr wrap="square">
            <a:spAutoFit/>
          </a:bodyPr>
          <a:lstStyle/>
          <a:p>
            <a:pPr marL="63500" marR="74930">
              <a:lnSpc>
                <a:spcPct val="14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学位论文中文摘要一般为</a:t>
            </a:r>
            <a:r>
              <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A4</a:t>
            </a: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纸一页。</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40000"/>
              </a:lnSpc>
              <a:spcBef>
                <a:spcPts val="595"/>
              </a:spcBef>
              <a:spcAft>
                <a:spcPts val="0"/>
              </a:spcAft>
            </a:pPr>
            <a:endPar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520700" marR="74930" indent="-457200">
              <a:lnSpc>
                <a:spcPct val="140000"/>
              </a:lnSpc>
              <a:spcBef>
                <a:spcPts val="595"/>
              </a:spcBef>
              <a:spcAft>
                <a:spcPts val="0"/>
              </a:spcAft>
              <a:buFont typeface="+mj-lt"/>
              <a:buAutoNum type="arabicPeriod"/>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论文题目为三号黑体字，可以分成 </a:t>
            </a:r>
            <a:r>
              <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1 </a:t>
            </a: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或 </a:t>
            </a:r>
            <a:r>
              <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2 </a:t>
            </a: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行居中打印。</a:t>
            </a:r>
          </a:p>
          <a:p>
            <a:pPr marL="520700" marR="74930" indent="-457200">
              <a:lnSpc>
                <a:spcPct val="140000"/>
              </a:lnSpc>
              <a:spcBef>
                <a:spcPts val="595"/>
              </a:spcBef>
              <a:spcAft>
                <a:spcPts val="0"/>
              </a:spcAft>
              <a:buFont typeface="+mj-lt"/>
              <a:buAutoNum type="arabicPeriod"/>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论文题目下空一行居中打印“摘要”二字（小三号黑体），两字间空一格（注： “一格”的标准为一个汉字，以下同）。</a:t>
            </a:r>
          </a:p>
          <a:p>
            <a:pPr marL="520700" marR="74930" indent="-457200">
              <a:lnSpc>
                <a:spcPct val="140000"/>
              </a:lnSpc>
              <a:spcBef>
                <a:spcPts val="595"/>
              </a:spcBef>
              <a:spcAft>
                <a:spcPts val="0"/>
              </a:spcAft>
              <a:buFont typeface="+mj-lt"/>
              <a:buAutoNum type="arabicPeriod"/>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“摘要”二字下空一行，打印摘要内容（小四号宋体）。段落按照“首行缩进” 格式，每段开头空二格，标点符号占一格。</a:t>
            </a:r>
          </a:p>
          <a:p>
            <a:pPr marL="520700" marR="74930" indent="-457200">
              <a:lnSpc>
                <a:spcPct val="140000"/>
              </a:lnSpc>
              <a:spcBef>
                <a:spcPts val="595"/>
              </a:spcBef>
              <a:spcAft>
                <a:spcPts val="0"/>
              </a:spcAft>
              <a:buFont typeface="+mj-lt"/>
              <a:buAutoNum type="arabicPeriod"/>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摘要内容后下空一行打印“关键词”三字（四号黑体），其后为关键词（小四号宋体）。关键词数量为 </a:t>
            </a:r>
            <a:r>
              <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3</a:t>
            </a: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8 </a:t>
            </a: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个。</a:t>
            </a:r>
          </a:p>
        </p:txBody>
      </p:sp>
      <p:sp>
        <p:nvSpPr>
          <p:cNvPr id="24" name="文本框 23">
            <a:extLst>
              <a:ext uri="{FF2B5EF4-FFF2-40B4-BE49-F238E27FC236}">
                <a16:creationId xmlns:a16="http://schemas.microsoft.com/office/drawing/2014/main" id="{65BD3D68-3462-40DD-938E-F1D1CC27FD07}"/>
              </a:ext>
            </a:extLst>
          </p:cNvPr>
          <p:cNvSpPr txBox="1"/>
          <p:nvPr/>
        </p:nvSpPr>
        <p:spPr>
          <a:xfrm>
            <a:off x="1463040" y="808580"/>
            <a:ext cx="3058157" cy="523220"/>
          </a:xfrm>
          <a:prstGeom prst="rect">
            <a:avLst/>
          </a:prstGeom>
          <a:noFill/>
        </p:spPr>
        <p:txBody>
          <a:bodyPr wrap="square" rtlCol="0">
            <a:spAutoFit/>
          </a:bodyPr>
          <a:lstStyle/>
          <a:p>
            <a:r>
              <a:rPr lang="zh-CN" altLang="en-US" sz="2800" b="1" dirty="0">
                <a:solidFill>
                  <a:schemeClr val="bg1">
                    <a:lumMod val="95000"/>
                  </a:schemeClr>
                </a:solidFill>
                <a:latin typeface="微软雅黑 Light" panose="020B0502040204020203" pitchFamily="34" charset="-122"/>
                <a:ea typeface="微软雅黑 Light" panose="020B0502040204020203" pitchFamily="34" charset="-122"/>
              </a:rPr>
              <a:t>中文摘要</a:t>
            </a:r>
          </a:p>
        </p:txBody>
      </p:sp>
    </p:spTree>
    <p:extLst>
      <p:ext uri="{BB962C8B-B14F-4D97-AF65-F5344CB8AC3E}">
        <p14:creationId xmlns:p14="http://schemas.microsoft.com/office/powerpoint/2010/main" val="9832117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A167BAF-918B-45AC-A51E-FD8F36A9D4E4}"/>
              </a:ext>
            </a:extLst>
          </p:cNvPr>
          <p:cNvSpPr txBox="1"/>
          <p:nvPr/>
        </p:nvSpPr>
        <p:spPr>
          <a:xfrm>
            <a:off x="0" y="124716"/>
            <a:ext cx="8675798" cy="400110"/>
          </a:xfrm>
          <a:prstGeom prst="rect">
            <a:avLst/>
          </a:prstGeom>
          <a:noFill/>
        </p:spPr>
        <p:txBody>
          <a:bodyPr wrap="square" rtlCol="0">
            <a:spAutoFit/>
          </a:bodyPr>
          <a:lstStyle/>
          <a:p>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中国传媒大学研究生学位论文编写规则</a:t>
            </a:r>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中的版式规范</a:t>
            </a:r>
          </a:p>
        </p:txBody>
      </p:sp>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11630064" y="199810"/>
            <a:ext cx="0" cy="6334812"/>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3C052F4-59C3-4A5D-A4BA-10D3A8DC81F4}"/>
              </a:ext>
            </a:extLst>
          </p:cNvPr>
          <p:cNvSpPr/>
          <p:nvPr/>
        </p:nvSpPr>
        <p:spPr>
          <a:xfrm>
            <a:off x="11546488" y="524826"/>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7D9070-8DCE-4735-A783-E6402C3383AA}"/>
              </a:ext>
            </a:extLst>
          </p:cNvPr>
          <p:cNvSpPr txBox="1"/>
          <p:nvPr/>
        </p:nvSpPr>
        <p:spPr>
          <a:xfrm>
            <a:off x="9958936" y="358205"/>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9" name="文本框 8">
            <a:extLst>
              <a:ext uri="{FF2B5EF4-FFF2-40B4-BE49-F238E27FC236}">
                <a16:creationId xmlns:a16="http://schemas.microsoft.com/office/drawing/2014/main" id="{310828E5-ADAF-48AA-AB41-FB9307B67BA4}"/>
              </a:ext>
            </a:extLst>
          </p:cNvPr>
          <p:cNvSpPr txBox="1"/>
          <p:nvPr/>
        </p:nvSpPr>
        <p:spPr>
          <a:xfrm>
            <a:off x="9958936" y="1196869"/>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封面</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0" name="文本框 9">
            <a:extLst>
              <a:ext uri="{FF2B5EF4-FFF2-40B4-BE49-F238E27FC236}">
                <a16:creationId xmlns:a16="http://schemas.microsoft.com/office/drawing/2014/main" id="{3612E128-8B0B-440D-AA74-F1606826E210}"/>
              </a:ext>
            </a:extLst>
          </p:cNvPr>
          <p:cNvSpPr txBox="1"/>
          <p:nvPr/>
        </p:nvSpPr>
        <p:spPr>
          <a:xfrm>
            <a:off x="9987280" y="1629231"/>
            <a:ext cx="1501334"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独创性声明</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1" name="文本框 10">
            <a:extLst>
              <a:ext uri="{FF2B5EF4-FFF2-40B4-BE49-F238E27FC236}">
                <a16:creationId xmlns:a16="http://schemas.microsoft.com/office/drawing/2014/main" id="{2BDF7A18-0F52-4887-B7B7-FC73C9FF8DC7}"/>
              </a:ext>
            </a:extLst>
          </p:cNvPr>
          <p:cNvSpPr txBox="1"/>
          <p:nvPr/>
        </p:nvSpPr>
        <p:spPr>
          <a:xfrm>
            <a:off x="9958936" y="2061593"/>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致谢</a:t>
            </a:r>
            <a:endParaRPr lang="en-US" altLang="zh-CN" dirty="0"/>
          </a:p>
        </p:txBody>
      </p:sp>
      <p:sp>
        <p:nvSpPr>
          <p:cNvPr id="12" name="文本框 11">
            <a:extLst>
              <a:ext uri="{FF2B5EF4-FFF2-40B4-BE49-F238E27FC236}">
                <a16:creationId xmlns:a16="http://schemas.microsoft.com/office/drawing/2014/main" id="{F038AEF7-B69A-47C4-B479-C9D8D9AE1E25}"/>
              </a:ext>
            </a:extLst>
          </p:cNvPr>
          <p:cNvSpPr txBox="1"/>
          <p:nvPr/>
        </p:nvSpPr>
        <p:spPr>
          <a:xfrm>
            <a:off x="9958936" y="2493955"/>
            <a:ext cx="1529678" cy="432362"/>
          </a:xfrm>
          <a:prstGeom prst="rect">
            <a:avLst/>
          </a:prstGeom>
          <a:noFill/>
        </p:spPr>
        <p:txBody>
          <a:bodyPr wrap="square" rtlCol="0">
            <a:spAutoFit/>
          </a:bodyPr>
          <a:lstStyle>
            <a:defPPr>
              <a:defRPr lang="zh-CN"/>
            </a:defPPr>
            <a:lvl1pPr algn="r">
              <a:lnSpc>
                <a:spcPct val="120000"/>
              </a:lnSpc>
              <a:defRPr sz="2000" b="1">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摘要</a:t>
            </a:r>
            <a:r>
              <a:rPr lang="zh-CN" altLang="en-US" sz="20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endParaRPr lang="en-US" altLang="zh-CN" dirty="0"/>
          </a:p>
        </p:txBody>
      </p:sp>
      <p:sp>
        <p:nvSpPr>
          <p:cNvPr id="13" name="文本框 12">
            <a:extLst>
              <a:ext uri="{FF2B5EF4-FFF2-40B4-BE49-F238E27FC236}">
                <a16:creationId xmlns:a16="http://schemas.microsoft.com/office/drawing/2014/main" id="{E15459DB-49C4-4360-876A-D4D56BC28CDE}"/>
              </a:ext>
            </a:extLst>
          </p:cNvPr>
          <p:cNvSpPr txBox="1"/>
          <p:nvPr/>
        </p:nvSpPr>
        <p:spPr>
          <a:xfrm>
            <a:off x="9958936" y="2926317"/>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目录</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4" name="文本框 13">
            <a:extLst>
              <a:ext uri="{FF2B5EF4-FFF2-40B4-BE49-F238E27FC236}">
                <a16:creationId xmlns:a16="http://schemas.microsoft.com/office/drawing/2014/main" id="{A5A5D268-67C2-468B-9117-1F24670814AB}"/>
              </a:ext>
            </a:extLst>
          </p:cNvPr>
          <p:cNvSpPr txBox="1"/>
          <p:nvPr/>
        </p:nvSpPr>
        <p:spPr>
          <a:xfrm>
            <a:off x="9958936" y="3358679"/>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图表清单</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6" name="椭圆 15">
            <a:extLst>
              <a:ext uri="{FF2B5EF4-FFF2-40B4-BE49-F238E27FC236}">
                <a16:creationId xmlns:a16="http://schemas.microsoft.com/office/drawing/2014/main" id="{DA374F00-6E7E-4BCF-A3F9-C0292972AC4C}"/>
              </a:ext>
            </a:extLst>
          </p:cNvPr>
          <p:cNvSpPr/>
          <p:nvPr/>
        </p:nvSpPr>
        <p:spPr>
          <a:xfrm>
            <a:off x="11551987" y="4295933"/>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010E7F8-74C7-4B17-83FC-B793694C8C48}"/>
              </a:ext>
            </a:extLst>
          </p:cNvPr>
          <p:cNvSpPr txBox="1"/>
          <p:nvPr/>
        </p:nvSpPr>
        <p:spPr>
          <a:xfrm>
            <a:off x="9964435" y="4129312"/>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BC6E62E5-177A-4B2B-AD9B-D01A9623E471}"/>
              </a:ext>
            </a:extLst>
          </p:cNvPr>
          <p:cNvSpPr/>
          <p:nvPr/>
        </p:nvSpPr>
        <p:spPr>
          <a:xfrm>
            <a:off x="11546488" y="5115383"/>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3D8EC10-F9D0-47D4-92CA-7BA45A66190B}"/>
              </a:ext>
            </a:extLst>
          </p:cNvPr>
          <p:cNvSpPr txBox="1"/>
          <p:nvPr/>
        </p:nvSpPr>
        <p:spPr>
          <a:xfrm>
            <a:off x="9958936" y="4948762"/>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95BEDA36-CDD1-4AA3-8374-07208112428A}"/>
              </a:ext>
            </a:extLst>
          </p:cNvPr>
          <p:cNvSpPr/>
          <p:nvPr/>
        </p:nvSpPr>
        <p:spPr>
          <a:xfrm>
            <a:off x="11546488" y="5931290"/>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3043DDB-1A89-42F9-BFDC-EBC3723744CD}"/>
              </a:ext>
            </a:extLst>
          </p:cNvPr>
          <p:cNvSpPr txBox="1"/>
          <p:nvPr/>
        </p:nvSpPr>
        <p:spPr>
          <a:xfrm>
            <a:off x="9958936" y="5764669"/>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AB03FD25-CF2E-4556-9987-EB9A091EE20E}"/>
              </a:ext>
            </a:extLst>
          </p:cNvPr>
          <p:cNvSpPr txBox="1"/>
          <p:nvPr/>
        </p:nvSpPr>
        <p:spPr>
          <a:xfrm>
            <a:off x="277406" y="691978"/>
            <a:ext cx="1185634"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摘要</a:t>
            </a:r>
          </a:p>
        </p:txBody>
      </p:sp>
      <p:sp>
        <p:nvSpPr>
          <p:cNvPr id="23" name="文本框 22">
            <a:extLst>
              <a:ext uri="{FF2B5EF4-FFF2-40B4-BE49-F238E27FC236}">
                <a16:creationId xmlns:a16="http://schemas.microsoft.com/office/drawing/2014/main" id="{A3588AA4-9543-406A-976C-8785128E365F}"/>
              </a:ext>
            </a:extLst>
          </p:cNvPr>
          <p:cNvSpPr txBox="1"/>
          <p:nvPr/>
        </p:nvSpPr>
        <p:spPr>
          <a:xfrm>
            <a:off x="561935" y="2166565"/>
            <a:ext cx="8675792" cy="3294684"/>
          </a:xfrm>
          <a:prstGeom prst="rect">
            <a:avLst/>
          </a:prstGeom>
          <a:noFill/>
        </p:spPr>
        <p:txBody>
          <a:bodyPr wrap="square">
            <a:spAutoFit/>
          </a:bodyPr>
          <a:lstStyle/>
          <a:p>
            <a:pPr marL="520700" marR="74930" indent="-457200">
              <a:lnSpc>
                <a:spcPct val="140000"/>
              </a:lnSpc>
              <a:spcBef>
                <a:spcPts val="595"/>
              </a:spcBef>
              <a:spcAft>
                <a:spcPts val="0"/>
              </a:spcAft>
              <a:buFont typeface="+mj-lt"/>
              <a:buAutoNum type="arabicPeriod"/>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论文中的英文一律采用</a:t>
            </a:r>
            <a:r>
              <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”Times New Roman” </a:t>
            </a: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字体。论文英文题目全部采用大写 字母，可分成</a:t>
            </a:r>
            <a:r>
              <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1</a:t>
            </a: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3</a:t>
            </a: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行居中打印。每行左右两边至少留五个字符空格</a:t>
            </a:r>
            <a:r>
              <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endPar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520700" marR="74930" indent="-457200">
              <a:lnSpc>
                <a:spcPct val="140000"/>
              </a:lnSpc>
              <a:spcBef>
                <a:spcPts val="595"/>
              </a:spcBef>
              <a:spcAft>
                <a:spcPts val="0"/>
              </a:spcAft>
              <a:buFont typeface="+mj-lt"/>
              <a:buAutoNum type="arabicPeriod"/>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英文题目下空三行居中打印“</a:t>
            </a:r>
            <a:r>
              <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ABSTRACT”</a:t>
            </a: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，再下空二行打印英文摘要内容， 英文摘要与中文摘要相对应。</a:t>
            </a:r>
          </a:p>
          <a:p>
            <a:pPr marL="520700" marR="74930" indent="-457200">
              <a:lnSpc>
                <a:spcPct val="140000"/>
              </a:lnSpc>
              <a:spcBef>
                <a:spcPts val="595"/>
              </a:spcBef>
              <a:spcAft>
                <a:spcPts val="0"/>
              </a:spcAft>
              <a:buFont typeface="+mj-lt"/>
              <a:buAutoNum type="arabicPeriod"/>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摘要内容每段开头留四个字符空格。</a:t>
            </a:r>
          </a:p>
          <a:p>
            <a:pPr marL="520700" marR="74930" indent="-457200">
              <a:lnSpc>
                <a:spcPct val="140000"/>
              </a:lnSpc>
              <a:spcBef>
                <a:spcPts val="595"/>
              </a:spcBef>
              <a:spcAft>
                <a:spcPts val="0"/>
              </a:spcAft>
              <a:buFont typeface="+mj-lt"/>
              <a:buAutoNum type="arabicPeriod"/>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摘要内容后下空二行打印“</a:t>
            </a:r>
            <a:r>
              <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KEY WORDS”</a:t>
            </a: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 其后关键词小写。</a:t>
            </a:r>
          </a:p>
        </p:txBody>
      </p:sp>
      <p:sp>
        <p:nvSpPr>
          <p:cNvPr id="24" name="文本框 23">
            <a:extLst>
              <a:ext uri="{FF2B5EF4-FFF2-40B4-BE49-F238E27FC236}">
                <a16:creationId xmlns:a16="http://schemas.microsoft.com/office/drawing/2014/main" id="{FD8456EA-0C8D-400C-827E-8A0529E8AF54}"/>
              </a:ext>
            </a:extLst>
          </p:cNvPr>
          <p:cNvSpPr txBox="1"/>
          <p:nvPr/>
        </p:nvSpPr>
        <p:spPr>
          <a:xfrm>
            <a:off x="1463040" y="808580"/>
            <a:ext cx="3058157" cy="523220"/>
          </a:xfrm>
          <a:prstGeom prst="rect">
            <a:avLst/>
          </a:prstGeom>
          <a:noFill/>
        </p:spPr>
        <p:txBody>
          <a:bodyPr wrap="square" rtlCol="0">
            <a:spAutoFit/>
          </a:bodyPr>
          <a:lstStyle/>
          <a:p>
            <a:r>
              <a:rPr lang="zh-CN" altLang="en-US" sz="2800" b="1" dirty="0">
                <a:solidFill>
                  <a:schemeClr val="bg1">
                    <a:lumMod val="95000"/>
                  </a:schemeClr>
                </a:solidFill>
                <a:latin typeface="微软雅黑 Light" panose="020B0502040204020203" pitchFamily="34" charset="-122"/>
                <a:ea typeface="微软雅黑 Light" panose="020B0502040204020203" pitchFamily="34" charset="-122"/>
              </a:rPr>
              <a:t>英文摘要</a:t>
            </a:r>
          </a:p>
        </p:txBody>
      </p:sp>
    </p:spTree>
    <p:extLst>
      <p:ext uri="{BB962C8B-B14F-4D97-AF65-F5344CB8AC3E}">
        <p14:creationId xmlns:p14="http://schemas.microsoft.com/office/powerpoint/2010/main" val="6284727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lumMod val="25000"/>
              </a:schemeClr>
            </a:gs>
            <a:gs pos="100000">
              <a:schemeClr val="tx1"/>
            </a:gs>
          </a:gsLst>
          <a:lin ang="16200000" scaled="1"/>
          <a:tileRect/>
        </a:gradFill>
        <a:effectLst/>
      </p:bgPr>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A167BAF-918B-45AC-A51E-FD8F36A9D4E4}"/>
              </a:ext>
            </a:extLst>
          </p:cNvPr>
          <p:cNvSpPr txBox="1"/>
          <p:nvPr/>
        </p:nvSpPr>
        <p:spPr>
          <a:xfrm>
            <a:off x="0" y="124716"/>
            <a:ext cx="8675798" cy="400110"/>
          </a:xfrm>
          <a:prstGeom prst="rect">
            <a:avLst/>
          </a:prstGeom>
          <a:noFill/>
        </p:spPr>
        <p:txBody>
          <a:bodyPr wrap="square" rtlCol="0">
            <a:spAutoFit/>
          </a:bodyPr>
          <a:lstStyle/>
          <a:p>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中国传媒大学研究生学位论文编写规则</a:t>
            </a:r>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中的版式规范</a:t>
            </a:r>
          </a:p>
        </p:txBody>
      </p:sp>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11630064" y="199810"/>
            <a:ext cx="0" cy="6334812"/>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3C052F4-59C3-4A5D-A4BA-10D3A8DC81F4}"/>
              </a:ext>
            </a:extLst>
          </p:cNvPr>
          <p:cNvSpPr/>
          <p:nvPr/>
        </p:nvSpPr>
        <p:spPr>
          <a:xfrm>
            <a:off x="11546488" y="524826"/>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7D9070-8DCE-4735-A783-E6402C3383AA}"/>
              </a:ext>
            </a:extLst>
          </p:cNvPr>
          <p:cNvSpPr txBox="1"/>
          <p:nvPr/>
        </p:nvSpPr>
        <p:spPr>
          <a:xfrm>
            <a:off x="9958936" y="358205"/>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9" name="文本框 8">
            <a:extLst>
              <a:ext uri="{FF2B5EF4-FFF2-40B4-BE49-F238E27FC236}">
                <a16:creationId xmlns:a16="http://schemas.microsoft.com/office/drawing/2014/main" id="{310828E5-ADAF-48AA-AB41-FB9307B67BA4}"/>
              </a:ext>
            </a:extLst>
          </p:cNvPr>
          <p:cNvSpPr txBox="1"/>
          <p:nvPr/>
        </p:nvSpPr>
        <p:spPr>
          <a:xfrm>
            <a:off x="9958936" y="1196869"/>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封面</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0" name="文本框 9">
            <a:extLst>
              <a:ext uri="{FF2B5EF4-FFF2-40B4-BE49-F238E27FC236}">
                <a16:creationId xmlns:a16="http://schemas.microsoft.com/office/drawing/2014/main" id="{3612E128-8B0B-440D-AA74-F1606826E210}"/>
              </a:ext>
            </a:extLst>
          </p:cNvPr>
          <p:cNvSpPr txBox="1"/>
          <p:nvPr/>
        </p:nvSpPr>
        <p:spPr>
          <a:xfrm>
            <a:off x="9987280" y="1629231"/>
            <a:ext cx="1501334"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独创性声明</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1" name="文本框 10">
            <a:extLst>
              <a:ext uri="{FF2B5EF4-FFF2-40B4-BE49-F238E27FC236}">
                <a16:creationId xmlns:a16="http://schemas.microsoft.com/office/drawing/2014/main" id="{2BDF7A18-0F52-4887-B7B7-FC73C9FF8DC7}"/>
              </a:ext>
            </a:extLst>
          </p:cNvPr>
          <p:cNvSpPr txBox="1"/>
          <p:nvPr/>
        </p:nvSpPr>
        <p:spPr>
          <a:xfrm>
            <a:off x="9958936" y="2061593"/>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致谢</a:t>
            </a:r>
            <a:endParaRPr lang="en-US" altLang="zh-CN" dirty="0"/>
          </a:p>
        </p:txBody>
      </p:sp>
      <p:sp>
        <p:nvSpPr>
          <p:cNvPr id="12" name="文本框 11">
            <a:extLst>
              <a:ext uri="{FF2B5EF4-FFF2-40B4-BE49-F238E27FC236}">
                <a16:creationId xmlns:a16="http://schemas.microsoft.com/office/drawing/2014/main" id="{F038AEF7-B69A-47C4-B479-C9D8D9AE1E25}"/>
              </a:ext>
            </a:extLst>
          </p:cNvPr>
          <p:cNvSpPr txBox="1"/>
          <p:nvPr/>
        </p:nvSpPr>
        <p:spPr>
          <a:xfrm>
            <a:off x="9958936" y="2493955"/>
            <a:ext cx="1529678" cy="432362"/>
          </a:xfrm>
          <a:prstGeom prst="rect">
            <a:avLst/>
          </a:prstGeom>
          <a:noFill/>
        </p:spPr>
        <p:txBody>
          <a:bodyPr wrap="square" rtlCol="0">
            <a:spAutoFit/>
          </a:bodyPr>
          <a:lstStyle>
            <a:defPPr>
              <a:defRPr lang="zh-CN"/>
            </a:defPPr>
            <a:lvl1pPr algn="r">
              <a:lnSpc>
                <a:spcPct val="120000"/>
              </a:lnSpc>
              <a:defRPr sz="2000" b="1">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摘要</a:t>
            </a:r>
            <a:r>
              <a:rPr lang="zh-CN" altLang="en-US" sz="20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endParaRPr lang="en-US" altLang="zh-CN" dirty="0"/>
          </a:p>
        </p:txBody>
      </p:sp>
      <p:sp>
        <p:nvSpPr>
          <p:cNvPr id="13" name="文本框 12">
            <a:extLst>
              <a:ext uri="{FF2B5EF4-FFF2-40B4-BE49-F238E27FC236}">
                <a16:creationId xmlns:a16="http://schemas.microsoft.com/office/drawing/2014/main" id="{E15459DB-49C4-4360-876A-D4D56BC28CDE}"/>
              </a:ext>
            </a:extLst>
          </p:cNvPr>
          <p:cNvSpPr txBox="1"/>
          <p:nvPr/>
        </p:nvSpPr>
        <p:spPr>
          <a:xfrm>
            <a:off x="9958936" y="2926317"/>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目录</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4" name="文本框 13">
            <a:extLst>
              <a:ext uri="{FF2B5EF4-FFF2-40B4-BE49-F238E27FC236}">
                <a16:creationId xmlns:a16="http://schemas.microsoft.com/office/drawing/2014/main" id="{A5A5D268-67C2-468B-9117-1F24670814AB}"/>
              </a:ext>
            </a:extLst>
          </p:cNvPr>
          <p:cNvSpPr txBox="1"/>
          <p:nvPr/>
        </p:nvSpPr>
        <p:spPr>
          <a:xfrm>
            <a:off x="9958936" y="3358679"/>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图表清单</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6" name="椭圆 15">
            <a:extLst>
              <a:ext uri="{FF2B5EF4-FFF2-40B4-BE49-F238E27FC236}">
                <a16:creationId xmlns:a16="http://schemas.microsoft.com/office/drawing/2014/main" id="{DA374F00-6E7E-4BCF-A3F9-C0292972AC4C}"/>
              </a:ext>
            </a:extLst>
          </p:cNvPr>
          <p:cNvSpPr/>
          <p:nvPr/>
        </p:nvSpPr>
        <p:spPr>
          <a:xfrm>
            <a:off x="11551987" y="4295933"/>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010E7F8-74C7-4B17-83FC-B793694C8C48}"/>
              </a:ext>
            </a:extLst>
          </p:cNvPr>
          <p:cNvSpPr txBox="1"/>
          <p:nvPr/>
        </p:nvSpPr>
        <p:spPr>
          <a:xfrm>
            <a:off x="9964435" y="4129312"/>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BC6E62E5-177A-4B2B-AD9B-D01A9623E471}"/>
              </a:ext>
            </a:extLst>
          </p:cNvPr>
          <p:cNvSpPr/>
          <p:nvPr/>
        </p:nvSpPr>
        <p:spPr>
          <a:xfrm>
            <a:off x="11546488" y="5115383"/>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3D8EC10-F9D0-47D4-92CA-7BA45A66190B}"/>
              </a:ext>
            </a:extLst>
          </p:cNvPr>
          <p:cNvSpPr txBox="1"/>
          <p:nvPr/>
        </p:nvSpPr>
        <p:spPr>
          <a:xfrm>
            <a:off x="9958936" y="4948762"/>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95BEDA36-CDD1-4AA3-8374-07208112428A}"/>
              </a:ext>
            </a:extLst>
          </p:cNvPr>
          <p:cNvSpPr/>
          <p:nvPr/>
        </p:nvSpPr>
        <p:spPr>
          <a:xfrm>
            <a:off x="11546488" y="5931290"/>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3043DDB-1A89-42F9-BFDC-EBC3723744CD}"/>
              </a:ext>
            </a:extLst>
          </p:cNvPr>
          <p:cNvSpPr txBox="1"/>
          <p:nvPr/>
        </p:nvSpPr>
        <p:spPr>
          <a:xfrm>
            <a:off x="9958936" y="5764669"/>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AB03FD25-CF2E-4556-9987-EB9A091EE20E}"/>
              </a:ext>
            </a:extLst>
          </p:cNvPr>
          <p:cNvSpPr txBox="1"/>
          <p:nvPr/>
        </p:nvSpPr>
        <p:spPr>
          <a:xfrm>
            <a:off x="277405" y="691978"/>
            <a:ext cx="4396191"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英文摘要</a:t>
            </a:r>
          </a:p>
        </p:txBody>
      </p:sp>
      <p:pic>
        <p:nvPicPr>
          <p:cNvPr id="3" name="图片 2" descr="文本, 信件&#10;&#10;描述已自动生成">
            <a:extLst>
              <a:ext uri="{FF2B5EF4-FFF2-40B4-BE49-F238E27FC236}">
                <a16:creationId xmlns:a16="http://schemas.microsoft.com/office/drawing/2014/main" id="{563A5A35-EE98-47F9-A49E-1A52CFBBAB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7395" y="1338309"/>
            <a:ext cx="3776062" cy="5339908"/>
          </a:xfrm>
          <a:prstGeom prst="rect">
            <a:avLst/>
          </a:prstGeom>
          <a:effectLst>
            <a:glow rad="228600">
              <a:schemeClr val="accent3">
                <a:satMod val="175000"/>
                <a:alpha val="40000"/>
              </a:schemeClr>
            </a:glow>
            <a:outerShdw blurRad="50800" dist="38100" dir="16200000" rotWithShape="0">
              <a:prstClr val="black">
                <a:alpha val="40000"/>
              </a:prstClr>
            </a:outerShdw>
          </a:effectLst>
        </p:spPr>
      </p:pic>
    </p:spTree>
    <p:extLst>
      <p:ext uri="{BB962C8B-B14F-4D97-AF65-F5344CB8AC3E}">
        <p14:creationId xmlns:p14="http://schemas.microsoft.com/office/powerpoint/2010/main" val="902591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A167BAF-918B-45AC-A51E-FD8F36A9D4E4}"/>
              </a:ext>
            </a:extLst>
          </p:cNvPr>
          <p:cNvSpPr txBox="1"/>
          <p:nvPr/>
        </p:nvSpPr>
        <p:spPr>
          <a:xfrm>
            <a:off x="0" y="124716"/>
            <a:ext cx="8675798" cy="400110"/>
          </a:xfrm>
          <a:prstGeom prst="rect">
            <a:avLst/>
          </a:prstGeom>
          <a:noFill/>
        </p:spPr>
        <p:txBody>
          <a:bodyPr wrap="square" rtlCol="0">
            <a:spAutoFit/>
          </a:bodyPr>
          <a:lstStyle/>
          <a:p>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中国传媒大学研究生学位论文编写规则</a:t>
            </a:r>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中的版式规范</a:t>
            </a:r>
          </a:p>
        </p:txBody>
      </p:sp>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11630064" y="199810"/>
            <a:ext cx="0" cy="6334812"/>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3C052F4-59C3-4A5D-A4BA-10D3A8DC81F4}"/>
              </a:ext>
            </a:extLst>
          </p:cNvPr>
          <p:cNvSpPr/>
          <p:nvPr/>
        </p:nvSpPr>
        <p:spPr>
          <a:xfrm>
            <a:off x="11546488" y="524826"/>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7D9070-8DCE-4735-A783-E6402C3383AA}"/>
              </a:ext>
            </a:extLst>
          </p:cNvPr>
          <p:cNvSpPr txBox="1"/>
          <p:nvPr/>
        </p:nvSpPr>
        <p:spPr>
          <a:xfrm>
            <a:off x="9958936" y="358205"/>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9" name="文本框 8">
            <a:extLst>
              <a:ext uri="{FF2B5EF4-FFF2-40B4-BE49-F238E27FC236}">
                <a16:creationId xmlns:a16="http://schemas.microsoft.com/office/drawing/2014/main" id="{310828E5-ADAF-48AA-AB41-FB9307B67BA4}"/>
              </a:ext>
            </a:extLst>
          </p:cNvPr>
          <p:cNvSpPr txBox="1"/>
          <p:nvPr/>
        </p:nvSpPr>
        <p:spPr>
          <a:xfrm>
            <a:off x="9958936" y="1196869"/>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封面</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0" name="文本框 9">
            <a:extLst>
              <a:ext uri="{FF2B5EF4-FFF2-40B4-BE49-F238E27FC236}">
                <a16:creationId xmlns:a16="http://schemas.microsoft.com/office/drawing/2014/main" id="{3612E128-8B0B-440D-AA74-F1606826E210}"/>
              </a:ext>
            </a:extLst>
          </p:cNvPr>
          <p:cNvSpPr txBox="1"/>
          <p:nvPr/>
        </p:nvSpPr>
        <p:spPr>
          <a:xfrm>
            <a:off x="9987280" y="1629231"/>
            <a:ext cx="1501334"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独创性声明</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1" name="文本框 10">
            <a:extLst>
              <a:ext uri="{FF2B5EF4-FFF2-40B4-BE49-F238E27FC236}">
                <a16:creationId xmlns:a16="http://schemas.microsoft.com/office/drawing/2014/main" id="{2BDF7A18-0F52-4887-B7B7-FC73C9FF8DC7}"/>
              </a:ext>
            </a:extLst>
          </p:cNvPr>
          <p:cNvSpPr txBox="1"/>
          <p:nvPr/>
        </p:nvSpPr>
        <p:spPr>
          <a:xfrm>
            <a:off x="9958936" y="2061593"/>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致谢</a:t>
            </a:r>
            <a:endParaRPr lang="en-US" altLang="zh-CN" dirty="0"/>
          </a:p>
        </p:txBody>
      </p:sp>
      <p:sp>
        <p:nvSpPr>
          <p:cNvPr id="12" name="文本框 11">
            <a:extLst>
              <a:ext uri="{FF2B5EF4-FFF2-40B4-BE49-F238E27FC236}">
                <a16:creationId xmlns:a16="http://schemas.microsoft.com/office/drawing/2014/main" id="{F038AEF7-B69A-47C4-B479-C9D8D9AE1E25}"/>
              </a:ext>
            </a:extLst>
          </p:cNvPr>
          <p:cNvSpPr txBox="1"/>
          <p:nvPr/>
        </p:nvSpPr>
        <p:spPr>
          <a:xfrm>
            <a:off x="9958936" y="2493955"/>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摘要</a:t>
            </a:r>
            <a:endParaRPr lang="en-US" altLang="zh-CN" dirty="0"/>
          </a:p>
        </p:txBody>
      </p:sp>
      <p:sp>
        <p:nvSpPr>
          <p:cNvPr id="13" name="文本框 12">
            <a:extLst>
              <a:ext uri="{FF2B5EF4-FFF2-40B4-BE49-F238E27FC236}">
                <a16:creationId xmlns:a16="http://schemas.microsoft.com/office/drawing/2014/main" id="{E15459DB-49C4-4360-876A-D4D56BC28CDE}"/>
              </a:ext>
            </a:extLst>
          </p:cNvPr>
          <p:cNvSpPr txBox="1"/>
          <p:nvPr/>
        </p:nvSpPr>
        <p:spPr>
          <a:xfrm>
            <a:off x="9958936" y="2926317"/>
            <a:ext cx="1529678" cy="432362"/>
          </a:xfrm>
          <a:prstGeom prst="rect">
            <a:avLst/>
          </a:prstGeom>
          <a:noFill/>
        </p:spPr>
        <p:txBody>
          <a:bodyPr wrap="square" rtlCol="0">
            <a:spAutoFit/>
          </a:bodyPr>
          <a:lstStyle>
            <a:defPPr>
              <a:defRPr lang="zh-CN"/>
            </a:defPPr>
            <a:lvl1pPr algn="r">
              <a:lnSpc>
                <a:spcPct val="120000"/>
              </a:lnSpc>
              <a:defRPr sz="2000" b="1">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目录</a:t>
            </a:r>
            <a:r>
              <a:rPr lang="zh-CN" altLang="en-US" sz="20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endParaRPr lang="en-US" altLang="zh-CN" dirty="0"/>
          </a:p>
        </p:txBody>
      </p:sp>
      <p:sp>
        <p:nvSpPr>
          <p:cNvPr id="14" name="文本框 13">
            <a:extLst>
              <a:ext uri="{FF2B5EF4-FFF2-40B4-BE49-F238E27FC236}">
                <a16:creationId xmlns:a16="http://schemas.microsoft.com/office/drawing/2014/main" id="{A5A5D268-67C2-468B-9117-1F24670814AB}"/>
              </a:ext>
            </a:extLst>
          </p:cNvPr>
          <p:cNvSpPr txBox="1"/>
          <p:nvPr/>
        </p:nvSpPr>
        <p:spPr>
          <a:xfrm>
            <a:off x="9958936" y="3358679"/>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图表清单</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6" name="椭圆 15">
            <a:extLst>
              <a:ext uri="{FF2B5EF4-FFF2-40B4-BE49-F238E27FC236}">
                <a16:creationId xmlns:a16="http://schemas.microsoft.com/office/drawing/2014/main" id="{DA374F00-6E7E-4BCF-A3F9-C0292972AC4C}"/>
              </a:ext>
            </a:extLst>
          </p:cNvPr>
          <p:cNvSpPr/>
          <p:nvPr/>
        </p:nvSpPr>
        <p:spPr>
          <a:xfrm>
            <a:off x="11551987" y="4295933"/>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010E7F8-74C7-4B17-83FC-B793694C8C48}"/>
              </a:ext>
            </a:extLst>
          </p:cNvPr>
          <p:cNvSpPr txBox="1"/>
          <p:nvPr/>
        </p:nvSpPr>
        <p:spPr>
          <a:xfrm>
            <a:off x="9964435" y="4129312"/>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BC6E62E5-177A-4B2B-AD9B-D01A9623E471}"/>
              </a:ext>
            </a:extLst>
          </p:cNvPr>
          <p:cNvSpPr/>
          <p:nvPr/>
        </p:nvSpPr>
        <p:spPr>
          <a:xfrm>
            <a:off x="11546488" y="5115383"/>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3D8EC10-F9D0-47D4-92CA-7BA45A66190B}"/>
              </a:ext>
            </a:extLst>
          </p:cNvPr>
          <p:cNvSpPr txBox="1"/>
          <p:nvPr/>
        </p:nvSpPr>
        <p:spPr>
          <a:xfrm>
            <a:off x="9958936" y="4948762"/>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95BEDA36-CDD1-4AA3-8374-07208112428A}"/>
              </a:ext>
            </a:extLst>
          </p:cNvPr>
          <p:cNvSpPr/>
          <p:nvPr/>
        </p:nvSpPr>
        <p:spPr>
          <a:xfrm>
            <a:off x="11546488" y="5931290"/>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3043DDB-1A89-42F9-BFDC-EBC3723744CD}"/>
              </a:ext>
            </a:extLst>
          </p:cNvPr>
          <p:cNvSpPr txBox="1"/>
          <p:nvPr/>
        </p:nvSpPr>
        <p:spPr>
          <a:xfrm>
            <a:off x="9958936" y="5764669"/>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AB03FD25-CF2E-4556-9987-EB9A091EE20E}"/>
              </a:ext>
            </a:extLst>
          </p:cNvPr>
          <p:cNvSpPr txBox="1"/>
          <p:nvPr/>
        </p:nvSpPr>
        <p:spPr>
          <a:xfrm>
            <a:off x="277405" y="691978"/>
            <a:ext cx="4396191"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目录</a:t>
            </a:r>
          </a:p>
        </p:txBody>
      </p:sp>
      <p:sp>
        <p:nvSpPr>
          <p:cNvPr id="23" name="文本框 22">
            <a:extLst>
              <a:ext uri="{FF2B5EF4-FFF2-40B4-BE49-F238E27FC236}">
                <a16:creationId xmlns:a16="http://schemas.microsoft.com/office/drawing/2014/main" id="{A3588AA4-9543-406A-976C-8785128E365F}"/>
              </a:ext>
            </a:extLst>
          </p:cNvPr>
          <p:cNvSpPr txBox="1"/>
          <p:nvPr/>
        </p:nvSpPr>
        <p:spPr>
          <a:xfrm>
            <a:off x="472861" y="1505461"/>
            <a:ext cx="9114199" cy="4933466"/>
          </a:xfrm>
          <a:prstGeom prst="rect">
            <a:avLst/>
          </a:prstGeom>
          <a:effectLst>
            <a:glow rad="228600">
              <a:schemeClr val="accent3">
                <a:satMod val="175000"/>
                <a:alpha val="40000"/>
              </a:schemeClr>
            </a:glow>
            <a:outerShdw blurRad="50800" dist="38100" dir="16200000" rotWithShape="0">
              <a:prstClr val="black">
                <a:alpha val="40000"/>
              </a:prstClr>
            </a:outerShdw>
          </a:effectLst>
        </p:spPr>
        <p:txBody>
          <a:bodyPr wrap="square">
            <a:spAutoFit/>
          </a:bodyPr>
          <a:lstStyle/>
          <a:p>
            <a:pPr marL="63500" marR="74930">
              <a:lnSpc>
                <a:spcPct val="140000"/>
              </a:lnSpc>
              <a:spcBef>
                <a:spcPts val="595"/>
              </a:spcBef>
              <a:spcAft>
                <a:spcPts val="0"/>
              </a:spcAft>
            </a:pP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论文中内容标题的集合。包括引言（前言）、章节或大标题的序号和名称、 小结、参考文献、注释、索引等，排在序言和前言之后另起页。</a:t>
            </a:r>
            <a:endPar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40000"/>
              </a:lnSpc>
              <a:spcBef>
                <a:spcPts val="595"/>
              </a:spcBef>
              <a:spcAft>
                <a:spcPts val="0"/>
              </a:spcAft>
            </a:pP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“目录”两字居中打印（三号黑体字），两字间空一格；下空两行为章、节、条、款及其开始 页码。章、节、条、款层次代号可以用阿拉伯数字，例如：</a:t>
            </a:r>
          </a:p>
          <a:p>
            <a:pPr marL="63500" marR="74930">
              <a:lnSpc>
                <a:spcPct val="140000"/>
              </a:lnSpc>
              <a:spcBef>
                <a:spcPts val="595"/>
              </a:spcBef>
              <a:spcAft>
                <a:spcPts val="0"/>
              </a:spcAft>
            </a:pPr>
            <a:r>
              <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1 (</a:t>
            </a: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章的标题</a:t>
            </a:r>
            <a:r>
              <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 XXXX……………………………………………………1	</a:t>
            </a: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（四号黑体字）</a:t>
            </a:r>
          </a:p>
          <a:p>
            <a:pPr marL="63500" marR="74930">
              <a:lnSpc>
                <a:spcPct val="140000"/>
              </a:lnSpc>
              <a:spcBef>
                <a:spcPts val="595"/>
              </a:spcBef>
              <a:spcAft>
                <a:spcPts val="0"/>
              </a:spcAft>
            </a:pPr>
            <a:r>
              <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1.1 (</a:t>
            </a: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节的标题</a:t>
            </a:r>
            <a:r>
              <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 XXXX ……………………………………………………2</a:t>
            </a: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（小四号黑体字）</a:t>
            </a:r>
          </a:p>
          <a:p>
            <a:pPr marL="63500" marR="74930">
              <a:lnSpc>
                <a:spcPct val="140000"/>
              </a:lnSpc>
              <a:spcBef>
                <a:spcPts val="595"/>
              </a:spcBef>
              <a:spcAft>
                <a:spcPts val="0"/>
              </a:spcAft>
            </a:pPr>
            <a:r>
              <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1.1.1 (</a:t>
            </a: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条的标题</a:t>
            </a:r>
            <a:r>
              <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	XXXX …………………………………………………3 </a:t>
            </a: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（小四号宋体字）</a:t>
            </a:r>
            <a:endPar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40000"/>
              </a:lnSpc>
              <a:spcBef>
                <a:spcPts val="595"/>
              </a:spcBef>
              <a:spcAft>
                <a:spcPts val="0"/>
              </a:spcAft>
            </a:pP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也可以用汉字标明，例如：</a:t>
            </a:r>
          </a:p>
          <a:p>
            <a:pPr marL="63500" marR="74930">
              <a:lnSpc>
                <a:spcPct val="140000"/>
              </a:lnSpc>
              <a:spcBef>
                <a:spcPts val="595"/>
              </a:spcBef>
              <a:spcAft>
                <a:spcPts val="0"/>
              </a:spcAft>
            </a:pP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第一章	</a:t>
            </a:r>
            <a:r>
              <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XXXX ……………………………………………………………1	</a:t>
            </a: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（四号黑体字）</a:t>
            </a:r>
          </a:p>
          <a:p>
            <a:pPr marL="63500" marR="74930">
              <a:lnSpc>
                <a:spcPct val="140000"/>
              </a:lnSpc>
              <a:spcBef>
                <a:spcPts val="595"/>
              </a:spcBef>
              <a:spcAft>
                <a:spcPts val="0"/>
              </a:spcAft>
            </a:pP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第一节	</a:t>
            </a:r>
            <a:r>
              <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XXXX	……………………………………………………………2	</a:t>
            </a: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（小四号黑体字）</a:t>
            </a:r>
          </a:p>
          <a:p>
            <a:pPr marL="63500" marR="74930">
              <a:lnSpc>
                <a:spcPct val="140000"/>
              </a:lnSpc>
              <a:spcBef>
                <a:spcPts val="595"/>
              </a:spcBef>
              <a:spcAft>
                <a:spcPts val="0"/>
              </a:spcAft>
            </a:pP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一、</a:t>
            </a:r>
            <a:r>
              <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XXXX ……………………………………………………………………3	</a:t>
            </a: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（小四号宋体字）</a:t>
            </a:r>
          </a:p>
        </p:txBody>
      </p:sp>
    </p:spTree>
    <p:extLst>
      <p:ext uri="{BB962C8B-B14F-4D97-AF65-F5344CB8AC3E}">
        <p14:creationId xmlns:p14="http://schemas.microsoft.com/office/powerpoint/2010/main" val="30197130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A167BAF-918B-45AC-A51E-FD8F36A9D4E4}"/>
              </a:ext>
            </a:extLst>
          </p:cNvPr>
          <p:cNvSpPr txBox="1"/>
          <p:nvPr/>
        </p:nvSpPr>
        <p:spPr>
          <a:xfrm>
            <a:off x="0" y="124716"/>
            <a:ext cx="8675798" cy="400110"/>
          </a:xfrm>
          <a:prstGeom prst="rect">
            <a:avLst/>
          </a:prstGeom>
          <a:noFill/>
        </p:spPr>
        <p:txBody>
          <a:bodyPr wrap="square" rtlCol="0">
            <a:spAutoFit/>
          </a:bodyPr>
          <a:lstStyle/>
          <a:p>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中国传媒大学研究生学位论文编写规则</a:t>
            </a:r>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中的版式规范</a:t>
            </a:r>
          </a:p>
        </p:txBody>
      </p:sp>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11630064" y="199810"/>
            <a:ext cx="0" cy="6334812"/>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3C052F4-59C3-4A5D-A4BA-10D3A8DC81F4}"/>
              </a:ext>
            </a:extLst>
          </p:cNvPr>
          <p:cNvSpPr/>
          <p:nvPr/>
        </p:nvSpPr>
        <p:spPr>
          <a:xfrm>
            <a:off x="11546488" y="524826"/>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7D9070-8DCE-4735-A783-E6402C3383AA}"/>
              </a:ext>
            </a:extLst>
          </p:cNvPr>
          <p:cNvSpPr txBox="1"/>
          <p:nvPr/>
        </p:nvSpPr>
        <p:spPr>
          <a:xfrm>
            <a:off x="9958936" y="358205"/>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9" name="文本框 8">
            <a:extLst>
              <a:ext uri="{FF2B5EF4-FFF2-40B4-BE49-F238E27FC236}">
                <a16:creationId xmlns:a16="http://schemas.microsoft.com/office/drawing/2014/main" id="{310828E5-ADAF-48AA-AB41-FB9307B67BA4}"/>
              </a:ext>
            </a:extLst>
          </p:cNvPr>
          <p:cNvSpPr txBox="1"/>
          <p:nvPr/>
        </p:nvSpPr>
        <p:spPr>
          <a:xfrm>
            <a:off x="9958936" y="1196869"/>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封面</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0" name="文本框 9">
            <a:extLst>
              <a:ext uri="{FF2B5EF4-FFF2-40B4-BE49-F238E27FC236}">
                <a16:creationId xmlns:a16="http://schemas.microsoft.com/office/drawing/2014/main" id="{3612E128-8B0B-440D-AA74-F1606826E210}"/>
              </a:ext>
            </a:extLst>
          </p:cNvPr>
          <p:cNvSpPr txBox="1"/>
          <p:nvPr/>
        </p:nvSpPr>
        <p:spPr>
          <a:xfrm>
            <a:off x="9987280" y="1629231"/>
            <a:ext cx="1501334"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独创性声明</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1" name="文本框 10">
            <a:extLst>
              <a:ext uri="{FF2B5EF4-FFF2-40B4-BE49-F238E27FC236}">
                <a16:creationId xmlns:a16="http://schemas.microsoft.com/office/drawing/2014/main" id="{2BDF7A18-0F52-4887-B7B7-FC73C9FF8DC7}"/>
              </a:ext>
            </a:extLst>
          </p:cNvPr>
          <p:cNvSpPr txBox="1"/>
          <p:nvPr/>
        </p:nvSpPr>
        <p:spPr>
          <a:xfrm>
            <a:off x="9958936" y="2061593"/>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致谢</a:t>
            </a:r>
            <a:endParaRPr lang="en-US" altLang="zh-CN" dirty="0"/>
          </a:p>
        </p:txBody>
      </p:sp>
      <p:sp>
        <p:nvSpPr>
          <p:cNvPr id="12" name="文本框 11">
            <a:extLst>
              <a:ext uri="{FF2B5EF4-FFF2-40B4-BE49-F238E27FC236}">
                <a16:creationId xmlns:a16="http://schemas.microsoft.com/office/drawing/2014/main" id="{F038AEF7-B69A-47C4-B479-C9D8D9AE1E25}"/>
              </a:ext>
            </a:extLst>
          </p:cNvPr>
          <p:cNvSpPr txBox="1"/>
          <p:nvPr/>
        </p:nvSpPr>
        <p:spPr>
          <a:xfrm>
            <a:off x="9958936" y="2493955"/>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摘要</a:t>
            </a:r>
            <a:endParaRPr lang="en-US" altLang="zh-CN" dirty="0"/>
          </a:p>
        </p:txBody>
      </p:sp>
      <p:sp>
        <p:nvSpPr>
          <p:cNvPr id="13" name="文本框 12">
            <a:extLst>
              <a:ext uri="{FF2B5EF4-FFF2-40B4-BE49-F238E27FC236}">
                <a16:creationId xmlns:a16="http://schemas.microsoft.com/office/drawing/2014/main" id="{E15459DB-49C4-4360-876A-D4D56BC28CDE}"/>
              </a:ext>
            </a:extLst>
          </p:cNvPr>
          <p:cNvSpPr txBox="1"/>
          <p:nvPr/>
        </p:nvSpPr>
        <p:spPr>
          <a:xfrm>
            <a:off x="9958936" y="2926317"/>
            <a:ext cx="1529678" cy="432362"/>
          </a:xfrm>
          <a:prstGeom prst="rect">
            <a:avLst/>
          </a:prstGeom>
          <a:noFill/>
        </p:spPr>
        <p:txBody>
          <a:bodyPr wrap="square" rtlCol="0">
            <a:spAutoFit/>
          </a:bodyPr>
          <a:lstStyle>
            <a:defPPr>
              <a:defRPr lang="zh-CN"/>
            </a:defPPr>
            <a:lvl1pPr algn="r">
              <a:lnSpc>
                <a:spcPct val="120000"/>
              </a:lnSpc>
              <a:defRPr sz="2000" b="1">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目录</a:t>
            </a:r>
            <a:r>
              <a:rPr lang="zh-CN" altLang="en-US" sz="20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endParaRPr lang="en-US" altLang="zh-CN" dirty="0"/>
          </a:p>
        </p:txBody>
      </p:sp>
      <p:sp>
        <p:nvSpPr>
          <p:cNvPr id="14" name="文本框 13">
            <a:extLst>
              <a:ext uri="{FF2B5EF4-FFF2-40B4-BE49-F238E27FC236}">
                <a16:creationId xmlns:a16="http://schemas.microsoft.com/office/drawing/2014/main" id="{A5A5D268-67C2-468B-9117-1F24670814AB}"/>
              </a:ext>
            </a:extLst>
          </p:cNvPr>
          <p:cNvSpPr txBox="1"/>
          <p:nvPr/>
        </p:nvSpPr>
        <p:spPr>
          <a:xfrm>
            <a:off x="9958936" y="3358679"/>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图表清单</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6" name="椭圆 15">
            <a:extLst>
              <a:ext uri="{FF2B5EF4-FFF2-40B4-BE49-F238E27FC236}">
                <a16:creationId xmlns:a16="http://schemas.microsoft.com/office/drawing/2014/main" id="{DA374F00-6E7E-4BCF-A3F9-C0292972AC4C}"/>
              </a:ext>
            </a:extLst>
          </p:cNvPr>
          <p:cNvSpPr/>
          <p:nvPr/>
        </p:nvSpPr>
        <p:spPr>
          <a:xfrm>
            <a:off x="11551987" y="4295933"/>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010E7F8-74C7-4B17-83FC-B793694C8C48}"/>
              </a:ext>
            </a:extLst>
          </p:cNvPr>
          <p:cNvSpPr txBox="1"/>
          <p:nvPr/>
        </p:nvSpPr>
        <p:spPr>
          <a:xfrm>
            <a:off x="9964435" y="4129312"/>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BC6E62E5-177A-4B2B-AD9B-D01A9623E471}"/>
              </a:ext>
            </a:extLst>
          </p:cNvPr>
          <p:cNvSpPr/>
          <p:nvPr/>
        </p:nvSpPr>
        <p:spPr>
          <a:xfrm>
            <a:off x="11546488" y="5115383"/>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3D8EC10-F9D0-47D4-92CA-7BA45A66190B}"/>
              </a:ext>
            </a:extLst>
          </p:cNvPr>
          <p:cNvSpPr txBox="1"/>
          <p:nvPr/>
        </p:nvSpPr>
        <p:spPr>
          <a:xfrm>
            <a:off x="9958936" y="4948762"/>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95BEDA36-CDD1-4AA3-8374-07208112428A}"/>
              </a:ext>
            </a:extLst>
          </p:cNvPr>
          <p:cNvSpPr/>
          <p:nvPr/>
        </p:nvSpPr>
        <p:spPr>
          <a:xfrm>
            <a:off x="11546488" y="5931290"/>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3043DDB-1A89-42F9-BFDC-EBC3723744CD}"/>
              </a:ext>
            </a:extLst>
          </p:cNvPr>
          <p:cNvSpPr txBox="1"/>
          <p:nvPr/>
        </p:nvSpPr>
        <p:spPr>
          <a:xfrm>
            <a:off x="9958936" y="5764669"/>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AB03FD25-CF2E-4556-9987-EB9A091EE20E}"/>
              </a:ext>
            </a:extLst>
          </p:cNvPr>
          <p:cNvSpPr txBox="1"/>
          <p:nvPr/>
        </p:nvSpPr>
        <p:spPr>
          <a:xfrm>
            <a:off x="277405" y="691978"/>
            <a:ext cx="4396191"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目录</a:t>
            </a:r>
          </a:p>
        </p:txBody>
      </p:sp>
      <p:pic>
        <p:nvPicPr>
          <p:cNvPr id="3" name="图片 2" descr="表格&#10;&#10;描述已自动生成">
            <a:extLst>
              <a:ext uri="{FF2B5EF4-FFF2-40B4-BE49-F238E27FC236}">
                <a16:creationId xmlns:a16="http://schemas.microsoft.com/office/drawing/2014/main" id="{1177F934-5D3A-4752-A419-3ED2DA5D26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3222" y="1419085"/>
            <a:ext cx="3646559" cy="5156772"/>
          </a:xfrm>
          <a:prstGeom prst="rect">
            <a:avLst/>
          </a:prstGeom>
          <a:effectLst>
            <a:glow rad="228600">
              <a:schemeClr val="accent3">
                <a:satMod val="175000"/>
                <a:alpha val="40000"/>
              </a:schemeClr>
            </a:glow>
            <a:outerShdw blurRad="50800" dist="38100" dir="16200000" rotWithShape="0">
              <a:prstClr val="black">
                <a:alpha val="40000"/>
              </a:prstClr>
            </a:outerShdw>
          </a:effectLst>
        </p:spPr>
      </p:pic>
    </p:spTree>
    <p:extLst>
      <p:ext uri="{BB962C8B-B14F-4D97-AF65-F5344CB8AC3E}">
        <p14:creationId xmlns:p14="http://schemas.microsoft.com/office/powerpoint/2010/main" val="11952549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A167BAF-918B-45AC-A51E-FD8F36A9D4E4}"/>
              </a:ext>
            </a:extLst>
          </p:cNvPr>
          <p:cNvSpPr txBox="1"/>
          <p:nvPr/>
        </p:nvSpPr>
        <p:spPr>
          <a:xfrm>
            <a:off x="0" y="124716"/>
            <a:ext cx="8675798" cy="400110"/>
          </a:xfrm>
          <a:prstGeom prst="rect">
            <a:avLst/>
          </a:prstGeom>
          <a:noFill/>
        </p:spPr>
        <p:txBody>
          <a:bodyPr wrap="square" rtlCol="0">
            <a:spAutoFit/>
          </a:bodyPr>
          <a:lstStyle/>
          <a:p>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中国传媒大学研究生学位论文编写规则</a:t>
            </a:r>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中的版式规范</a:t>
            </a:r>
          </a:p>
        </p:txBody>
      </p:sp>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11630064" y="199810"/>
            <a:ext cx="0" cy="6334812"/>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3C052F4-59C3-4A5D-A4BA-10D3A8DC81F4}"/>
              </a:ext>
            </a:extLst>
          </p:cNvPr>
          <p:cNvSpPr/>
          <p:nvPr/>
        </p:nvSpPr>
        <p:spPr>
          <a:xfrm>
            <a:off x="11546488" y="524826"/>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7D9070-8DCE-4735-A783-E6402C3383AA}"/>
              </a:ext>
            </a:extLst>
          </p:cNvPr>
          <p:cNvSpPr txBox="1"/>
          <p:nvPr/>
        </p:nvSpPr>
        <p:spPr>
          <a:xfrm>
            <a:off x="9958936" y="358205"/>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9" name="文本框 8">
            <a:extLst>
              <a:ext uri="{FF2B5EF4-FFF2-40B4-BE49-F238E27FC236}">
                <a16:creationId xmlns:a16="http://schemas.microsoft.com/office/drawing/2014/main" id="{310828E5-ADAF-48AA-AB41-FB9307B67BA4}"/>
              </a:ext>
            </a:extLst>
          </p:cNvPr>
          <p:cNvSpPr txBox="1"/>
          <p:nvPr/>
        </p:nvSpPr>
        <p:spPr>
          <a:xfrm>
            <a:off x="9958936" y="1196869"/>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封面</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0" name="文本框 9">
            <a:extLst>
              <a:ext uri="{FF2B5EF4-FFF2-40B4-BE49-F238E27FC236}">
                <a16:creationId xmlns:a16="http://schemas.microsoft.com/office/drawing/2014/main" id="{3612E128-8B0B-440D-AA74-F1606826E210}"/>
              </a:ext>
            </a:extLst>
          </p:cNvPr>
          <p:cNvSpPr txBox="1"/>
          <p:nvPr/>
        </p:nvSpPr>
        <p:spPr>
          <a:xfrm>
            <a:off x="9987280" y="1629231"/>
            <a:ext cx="1501334"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独创性声明</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1" name="文本框 10">
            <a:extLst>
              <a:ext uri="{FF2B5EF4-FFF2-40B4-BE49-F238E27FC236}">
                <a16:creationId xmlns:a16="http://schemas.microsoft.com/office/drawing/2014/main" id="{2BDF7A18-0F52-4887-B7B7-FC73C9FF8DC7}"/>
              </a:ext>
            </a:extLst>
          </p:cNvPr>
          <p:cNvSpPr txBox="1"/>
          <p:nvPr/>
        </p:nvSpPr>
        <p:spPr>
          <a:xfrm>
            <a:off x="9958936" y="2061593"/>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致谢</a:t>
            </a:r>
            <a:endParaRPr lang="en-US" altLang="zh-CN" dirty="0"/>
          </a:p>
        </p:txBody>
      </p:sp>
      <p:sp>
        <p:nvSpPr>
          <p:cNvPr id="12" name="文本框 11">
            <a:extLst>
              <a:ext uri="{FF2B5EF4-FFF2-40B4-BE49-F238E27FC236}">
                <a16:creationId xmlns:a16="http://schemas.microsoft.com/office/drawing/2014/main" id="{F038AEF7-B69A-47C4-B479-C9D8D9AE1E25}"/>
              </a:ext>
            </a:extLst>
          </p:cNvPr>
          <p:cNvSpPr txBox="1"/>
          <p:nvPr/>
        </p:nvSpPr>
        <p:spPr>
          <a:xfrm>
            <a:off x="9958936" y="2493955"/>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摘要</a:t>
            </a:r>
            <a:endParaRPr lang="en-US" altLang="zh-CN" dirty="0"/>
          </a:p>
        </p:txBody>
      </p:sp>
      <p:sp>
        <p:nvSpPr>
          <p:cNvPr id="13" name="文本框 12">
            <a:extLst>
              <a:ext uri="{FF2B5EF4-FFF2-40B4-BE49-F238E27FC236}">
                <a16:creationId xmlns:a16="http://schemas.microsoft.com/office/drawing/2014/main" id="{E15459DB-49C4-4360-876A-D4D56BC28CDE}"/>
              </a:ext>
            </a:extLst>
          </p:cNvPr>
          <p:cNvSpPr txBox="1"/>
          <p:nvPr/>
        </p:nvSpPr>
        <p:spPr>
          <a:xfrm>
            <a:off x="9958936" y="2926317"/>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目录</a:t>
            </a:r>
            <a:endParaRPr lang="en-US" altLang="zh-CN" dirty="0"/>
          </a:p>
        </p:txBody>
      </p:sp>
      <p:sp>
        <p:nvSpPr>
          <p:cNvPr id="14" name="文本框 13">
            <a:extLst>
              <a:ext uri="{FF2B5EF4-FFF2-40B4-BE49-F238E27FC236}">
                <a16:creationId xmlns:a16="http://schemas.microsoft.com/office/drawing/2014/main" id="{A5A5D268-67C2-468B-9117-1F24670814AB}"/>
              </a:ext>
            </a:extLst>
          </p:cNvPr>
          <p:cNvSpPr txBox="1"/>
          <p:nvPr/>
        </p:nvSpPr>
        <p:spPr>
          <a:xfrm>
            <a:off x="9958936" y="3358679"/>
            <a:ext cx="1529678" cy="432362"/>
          </a:xfrm>
          <a:prstGeom prst="rect">
            <a:avLst/>
          </a:prstGeom>
          <a:noFill/>
        </p:spPr>
        <p:txBody>
          <a:bodyPr wrap="square" rtlCol="0">
            <a:spAutoFit/>
          </a:bodyPr>
          <a:lstStyle>
            <a:defPPr>
              <a:defRPr lang="zh-CN"/>
            </a:defPPr>
            <a:lvl1pPr algn="r">
              <a:lnSpc>
                <a:spcPct val="120000"/>
              </a:lnSpc>
              <a:defRPr sz="2000" b="1">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图表清单</a:t>
            </a:r>
            <a:r>
              <a:rPr lang="zh-CN" altLang="en-US" sz="20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endParaRPr lang="en-US" altLang="zh-CN" dirty="0"/>
          </a:p>
        </p:txBody>
      </p:sp>
      <p:sp>
        <p:nvSpPr>
          <p:cNvPr id="16" name="椭圆 15">
            <a:extLst>
              <a:ext uri="{FF2B5EF4-FFF2-40B4-BE49-F238E27FC236}">
                <a16:creationId xmlns:a16="http://schemas.microsoft.com/office/drawing/2014/main" id="{DA374F00-6E7E-4BCF-A3F9-C0292972AC4C}"/>
              </a:ext>
            </a:extLst>
          </p:cNvPr>
          <p:cNvSpPr/>
          <p:nvPr/>
        </p:nvSpPr>
        <p:spPr>
          <a:xfrm>
            <a:off x="11551987" y="4295933"/>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010E7F8-74C7-4B17-83FC-B793694C8C48}"/>
              </a:ext>
            </a:extLst>
          </p:cNvPr>
          <p:cNvSpPr txBox="1"/>
          <p:nvPr/>
        </p:nvSpPr>
        <p:spPr>
          <a:xfrm>
            <a:off x="9964435" y="4129312"/>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BC6E62E5-177A-4B2B-AD9B-D01A9623E471}"/>
              </a:ext>
            </a:extLst>
          </p:cNvPr>
          <p:cNvSpPr/>
          <p:nvPr/>
        </p:nvSpPr>
        <p:spPr>
          <a:xfrm>
            <a:off x="11546488" y="5115383"/>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3D8EC10-F9D0-47D4-92CA-7BA45A66190B}"/>
              </a:ext>
            </a:extLst>
          </p:cNvPr>
          <p:cNvSpPr txBox="1"/>
          <p:nvPr/>
        </p:nvSpPr>
        <p:spPr>
          <a:xfrm>
            <a:off x="9958936" y="4948762"/>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95BEDA36-CDD1-4AA3-8374-07208112428A}"/>
              </a:ext>
            </a:extLst>
          </p:cNvPr>
          <p:cNvSpPr/>
          <p:nvPr/>
        </p:nvSpPr>
        <p:spPr>
          <a:xfrm>
            <a:off x="11546488" y="5931290"/>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3043DDB-1A89-42F9-BFDC-EBC3723744CD}"/>
              </a:ext>
            </a:extLst>
          </p:cNvPr>
          <p:cNvSpPr txBox="1"/>
          <p:nvPr/>
        </p:nvSpPr>
        <p:spPr>
          <a:xfrm>
            <a:off x="9958936" y="5764669"/>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AB03FD25-CF2E-4556-9987-EB9A091EE20E}"/>
              </a:ext>
            </a:extLst>
          </p:cNvPr>
          <p:cNvSpPr txBox="1"/>
          <p:nvPr/>
        </p:nvSpPr>
        <p:spPr>
          <a:xfrm>
            <a:off x="277405" y="691978"/>
            <a:ext cx="4396191"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图表清单</a:t>
            </a:r>
          </a:p>
        </p:txBody>
      </p:sp>
      <p:sp>
        <p:nvSpPr>
          <p:cNvPr id="23" name="文本框 22">
            <a:extLst>
              <a:ext uri="{FF2B5EF4-FFF2-40B4-BE49-F238E27FC236}">
                <a16:creationId xmlns:a16="http://schemas.microsoft.com/office/drawing/2014/main" id="{A3588AA4-9543-406A-976C-8785128E365F}"/>
              </a:ext>
            </a:extLst>
          </p:cNvPr>
          <p:cNvSpPr txBox="1"/>
          <p:nvPr/>
        </p:nvSpPr>
        <p:spPr>
          <a:xfrm>
            <a:off x="335700" y="2976664"/>
            <a:ext cx="8675792" cy="986360"/>
          </a:xfrm>
          <a:prstGeom prst="rect">
            <a:avLst/>
          </a:prstGeom>
          <a:noFill/>
        </p:spPr>
        <p:txBody>
          <a:bodyPr wrap="square">
            <a:spAutoFit/>
          </a:bodyPr>
          <a:lstStyle/>
          <a:p>
            <a:pPr marL="63500" marR="74930">
              <a:lnSpc>
                <a:spcPct val="14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论文中如图表较多，可以分别列出清单置于目次页之后。</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4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图的清单应有序号、图题和页码。表的清单应有序号、表题和页码。</a:t>
            </a:r>
          </a:p>
        </p:txBody>
      </p:sp>
    </p:spTree>
    <p:extLst>
      <p:ext uri="{BB962C8B-B14F-4D97-AF65-F5344CB8AC3E}">
        <p14:creationId xmlns:p14="http://schemas.microsoft.com/office/powerpoint/2010/main" val="11333215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A167BAF-918B-45AC-A51E-FD8F36A9D4E4}"/>
              </a:ext>
            </a:extLst>
          </p:cNvPr>
          <p:cNvSpPr txBox="1"/>
          <p:nvPr/>
        </p:nvSpPr>
        <p:spPr>
          <a:xfrm>
            <a:off x="0" y="124716"/>
            <a:ext cx="8675798" cy="400110"/>
          </a:xfrm>
          <a:prstGeom prst="rect">
            <a:avLst/>
          </a:prstGeom>
          <a:noFill/>
        </p:spPr>
        <p:txBody>
          <a:bodyPr wrap="square" rtlCol="0">
            <a:spAutoFit/>
          </a:bodyPr>
          <a:lstStyle/>
          <a:p>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中国传媒大学研究生学位论文编写规则</a:t>
            </a:r>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中的版式规范</a:t>
            </a:r>
          </a:p>
        </p:txBody>
      </p:sp>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726913" y="3429000"/>
            <a:ext cx="10738173" cy="0"/>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22" name="椭圆 21">
            <a:extLst>
              <a:ext uri="{FF2B5EF4-FFF2-40B4-BE49-F238E27FC236}">
                <a16:creationId xmlns:a16="http://schemas.microsoft.com/office/drawing/2014/main" id="{F5FF46FF-303A-4C68-9012-B34BB22C0E15}"/>
              </a:ext>
            </a:extLst>
          </p:cNvPr>
          <p:cNvSpPr/>
          <p:nvPr/>
        </p:nvSpPr>
        <p:spPr>
          <a:xfrm>
            <a:off x="1686051"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2424F0EF-4451-4131-AD34-C9FA4544FB98}"/>
              </a:ext>
            </a:extLst>
          </p:cNvPr>
          <p:cNvSpPr/>
          <p:nvPr/>
        </p:nvSpPr>
        <p:spPr>
          <a:xfrm>
            <a:off x="4558717"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40AC6DA0-261F-45C5-B4EF-95EF99D4F018}"/>
              </a:ext>
            </a:extLst>
          </p:cNvPr>
          <p:cNvSpPr/>
          <p:nvPr/>
        </p:nvSpPr>
        <p:spPr>
          <a:xfrm>
            <a:off x="7431383"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E7FFB0AE-8F67-454C-8B51-0E116A4AEACA}"/>
              </a:ext>
            </a:extLst>
          </p:cNvPr>
          <p:cNvSpPr/>
          <p:nvPr/>
        </p:nvSpPr>
        <p:spPr>
          <a:xfrm>
            <a:off x="10304049"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EA0F64FC-7644-4FB9-ABC2-B1D03A2BE89C}"/>
              </a:ext>
            </a:extLst>
          </p:cNvPr>
          <p:cNvSpPr txBox="1"/>
          <p:nvPr/>
        </p:nvSpPr>
        <p:spPr>
          <a:xfrm>
            <a:off x="1004788" y="2749919"/>
            <a:ext cx="1529678" cy="500393"/>
          </a:xfrm>
          <a:prstGeom prst="rect">
            <a:avLst/>
          </a:prstGeom>
          <a:noFill/>
        </p:spPr>
        <p:txBody>
          <a:bodyPr wrap="square" rtlCol="0">
            <a:spAutoFit/>
          </a:bodyPr>
          <a:lstStyle>
            <a:defPPr>
              <a:defRPr lang="zh-CN"/>
            </a:defPPr>
            <a:lvl1pPr algn="ctr">
              <a:lnSpc>
                <a:spcPct val="120000"/>
              </a:lnSpc>
              <a:defRPr sz="2400" b="1">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前置部分</a:t>
            </a:r>
            <a:endParaRPr lang="en-US" altLang="zh-CN" dirty="0"/>
          </a:p>
        </p:txBody>
      </p:sp>
      <p:sp>
        <p:nvSpPr>
          <p:cNvPr id="27" name="文本框 26">
            <a:extLst>
              <a:ext uri="{FF2B5EF4-FFF2-40B4-BE49-F238E27FC236}">
                <a16:creationId xmlns:a16="http://schemas.microsoft.com/office/drawing/2014/main" id="{8A2FEA26-987D-48EB-84EE-363FA6B71DC1}"/>
              </a:ext>
            </a:extLst>
          </p:cNvPr>
          <p:cNvSpPr txBox="1"/>
          <p:nvPr/>
        </p:nvSpPr>
        <p:spPr>
          <a:xfrm>
            <a:off x="1686051" y="3607688"/>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封面</a:t>
            </a:r>
            <a:endParaRPr lang="en-US" altLang="zh-CN" dirty="0"/>
          </a:p>
        </p:txBody>
      </p:sp>
      <p:sp>
        <p:nvSpPr>
          <p:cNvPr id="28" name="文本框 27">
            <a:extLst>
              <a:ext uri="{FF2B5EF4-FFF2-40B4-BE49-F238E27FC236}">
                <a16:creationId xmlns:a16="http://schemas.microsoft.com/office/drawing/2014/main" id="{9701EA30-04C1-4E0A-9AE3-C68CFAFE502D}"/>
              </a:ext>
            </a:extLst>
          </p:cNvPr>
          <p:cNvSpPr txBox="1"/>
          <p:nvPr/>
        </p:nvSpPr>
        <p:spPr>
          <a:xfrm>
            <a:off x="1686051" y="4040050"/>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独创性声明</a:t>
            </a:r>
            <a:endParaRPr lang="en-US" altLang="zh-CN" dirty="0"/>
          </a:p>
        </p:txBody>
      </p:sp>
      <p:sp>
        <p:nvSpPr>
          <p:cNvPr id="29" name="文本框 28">
            <a:extLst>
              <a:ext uri="{FF2B5EF4-FFF2-40B4-BE49-F238E27FC236}">
                <a16:creationId xmlns:a16="http://schemas.microsoft.com/office/drawing/2014/main" id="{18CF5054-38A3-49C5-88F5-164D450C0B00}"/>
              </a:ext>
            </a:extLst>
          </p:cNvPr>
          <p:cNvSpPr txBox="1"/>
          <p:nvPr/>
        </p:nvSpPr>
        <p:spPr>
          <a:xfrm>
            <a:off x="1686051" y="4472412"/>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致谢</a:t>
            </a:r>
            <a:endParaRPr lang="en-US" altLang="zh-CN" dirty="0"/>
          </a:p>
        </p:txBody>
      </p:sp>
      <p:sp>
        <p:nvSpPr>
          <p:cNvPr id="30" name="文本框 29">
            <a:extLst>
              <a:ext uri="{FF2B5EF4-FFF2-40B4-BE49-F238E27FC236}">
                <a16:creationId xmlns:a16="http://schemas.microsoft.com/office/drawing/2014/main" id="{DD230339-5974-4B23-8D9E-231A3DB5984F}"/>
              </a:ext>
            </a:extLst>
          </p:cNvPr>
          <p:cNvSpPr txBox="1"/>
          <p:nvPr/>
        </p:nvSpPr>
        <p:spPr>
          <a:xfrm>
            <a:off x="1686051" y="4904774"/>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摘要</a:t>
            </a:r>
            <a:endParaRPr lang="en-US" altLang="zh-CN" dirty="0"/>
          </a:p>
        </p:txBody>
      </p:sp>
      <p:sp>
        <p:nvSpPr>
          <p:cNvPr id="31" name="文本框 30">
            <a:extLst>
              <a:ext uri="{FF2B5EF4-FFF2-40B4-BE49-F238E27FC236}">
                <a16:creationId xmlns:a16="http://schemas.microsoft.com/office/drawing/2014/main" id="{C3E01A4B-D268-40A2-8646-4924C303234E}"/>
              </a:ext>
            </a:extLst>
          </p:cNvPr>
          <p:cNvSpPr txBox="1"/>
          <p:nvPr/>
        </p:nvSpPr>
        <p:spPr>
          <a:xfrm>
            <a:off x="1686051" y="5337136"/>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目录</a:t>
            </a:r>
            <a:endParaRPr lang="en-US" altLang="zh-CN" dirty="0"/>
          </a:p>
        </p:txBody>
      </p:sp>
      <p:sp>
        <p:nvSpPr>
          <p:cNvPr id="32" name="文本框 31">
            <a:extLst>
              <a:ext uri="{FF2B5EF4-FFF2-40B4-BE49-F238E27FC236}">
                <a16:creationId xmlns:a16="http://schemas.microsoft.com/office/drawing/2014/main" id="{27B2DFA0-F647-47AA-9BD3-4B5B4400AF7D}"/>
              </a:ext>
            </a:extLst>
          </p:cNvPr>
          <p:cNvSpPr txBox="1"/>
          <p:nvPr/>
        </p:nvSpPr>
        <p:spPr>
          <a:xfrm>
            <a:off x="1686051" y="5769498"/>
            <a:ext cx="1858427"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图表清单</a:t>
            </a:r>
            <a:endParaRPr lang="en-US" altLang="zh-CN" dirty="0"/>
          </a:p>
        </p:txBody>
      </p:sp>
      <p:sp>
        <p:nvSpPr>
          <p:cNvPr id="38" name="文本框 37">
            <a:extLst>
              <a:ext uri="{FF2B5EF4-FFF2-40B4-BE49-F238E27FC236}">
                <a16:creationId xmlns:a16="http://schemas.microsoft.com/office/drawing/2014/main" id="{22F55833-7121-43F5-BDE4-7416C24B1FA2}"/>
              </a:ext>
            </a:extLst>
          </p:cNvPr>
          <p:cNvSpPr txBox="1"/>
          <p:nvPr/>
        </p:nvSpPr>
        <p:spPr>
          <a:xfrm>
            <a:off x="3877454" y="3591288"/>
            <a:ext cx="1529678" cy="500393"/>
          </a:xfrm>
          <a:prstGeom prst="rect">
            <a:avLst/>
          </a:prstGeom>
          <a:noFill/>
        </p:spPr>
        <p:txBody>
          <a:bodyPr wrap="square" rtlCol="0">
            <a:spAutoFit/>
          </a:bodyPr>
          <a:lstStyle/>
          <a:p>
            <a:pPr algn="ct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40" name="文本框 39">
            <a:extLst>
              <a:ext uri="{FF2B5EF4-FFF2-40B4-BE49-F238E27FC236}">
                <a16:creationId xmlns:a16="http://schemas.microsoft.com/office/drawing/2014/main" id="{DB1D3582-7536-4FB3-AAF8-21084ABAB6FC}"/>
              </a:ext>
            </a:extLst>
          </p:cNvPr>
          <p:cNvSpPr txBox="1"/>
          <p:nvPr/>
        </p:nvSpPr>
        <p:spPr>
          <a:xfrm>
            <a:off x="4566322" y="1021327"/>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正文</a:t>
            </a:r>
            <a:endParaRPr lang="en-US" altLang="zh-CN" dirty="0"/>
          </a:p>
        </p:txBody>
      </p:sp>
      <p:sp>
        <p:nvSpPr>
          <p:cNvPr id="41" name="文本框 40">
            <a:extLst>
              <a:ext uri="{FF2B5EF4-FFF2-40B4-BE49-F238E27FC236}">
                <a16:creationId xmlns:a16="http://schemas.microsoft.com/office/drawing/2014/main" id="{7373AC1F-8450-45E7-B731-590984A36AA7}"/>
              </a:ext>
            </a:extLst>
          </p:cNvPr>
          <p:cNvSpPr txBox="1"/>
          <p:nvPr/>
        </p:nvSpPr>
        <p:spPr>
          <a:xfrm>
            <a:off x="4566322" y="1453689"/>
            <a:ext cx="1529678" cy="432362"/>
          </a:xfrm>
          <a:prstGeom prst="rect">
            <a:avLst/>
          </a:prstGeom>
          <a:noFill/>
        </p:spPr>
        <p:txBody>
          <a:bodyPr wrap="square" rtlCol="0">
            <a:spAutoFit/>
          </a:bodyPr>
          <a:lstStyle/>
          <a:p>
            <a:pPr>
              <a:lnSpc>
                <a:spcPct val="120000"/>
              </a:lnSpc>
            </a:pPr>
            <a:r>
              <a:rPr lang="zh-CN" altLang="en-US" sz="2000" dirty="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引文标注</a:t>
            </a:r>
            <a:endParaRPr lang="en-US" altLang="zh-CN" sz="2000" dirty="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42" name="文本框 41">
            <a:extLst>
              <a:ext uri="{FF2B5EF4-FFF2-40B4-BE49-F238E27FC236}">
                <a16:creationId xmlns:a16="http://schemas.microsoft.com/office/drawing/2014/main" id="{C8A547B4-E2D1-41A0-9990-FBA601DC6969}"/>
              </a:ext>
            </a:extLst>
          </p:cNvPr>
          <p:cNvSpPr txBox="1"/>
          <p:nvPr/>
        </p:nvSpPr>
        <p:spPr>
          <a:xfrm>
            <a:off x="4566322" y="1886051"/>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注释</a:t>
            </a:r>
            <a:endParaRPr lang="en-US" altLang="zh-CN" dirty="0"/>
          </a:p>
        </p:txBody>
      </p:sp>
      <p:sp>
        <p:nvSpPr>
          <p:cNvPr id="43" name="文本框 42">
            <a:extLst>
              <a:ext uri="{FF2B5EF4-FFF2-40B4-BE49-F238E27FC236}">
                <a16:creationId xmlns:a16="http://schemas.microsoft.com/office/drawing/2014/main" id="{53D47E2E-CB55-49D7-A989-168AF2079E86}"/>
              </a:ext>
            </a:extLst>
          </p:cNvPr>
          <p:cNvSpPr txBox="1"/>
          <p:nvPr/>
        </p:nvSpPr>
        <p:spPr>
          <a:xfrm>
            <a:off x="4566322" y="2318413"/>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章节标号</a:t>
            </a:r>
            <a:endParaRPr lang="en-US" altLang="zh-CN" dirty="0"/>
          </a:p>
        </p:txBody>
      </p:sp>
      <p:sp>
        <p:nvSpPr>
          <p:cNvPr id="44" name="文本框 43">
            <a:extLst>
              <a:ext uri="{FF2B5EF4-FFF2-40B4-BE49-F238E27FC236}">
                <a16:creationId xmlns:a16="http://schemas.microsoft.com/office/drawing/2014/main" id="{48BCE12A-1457-4F5D-B4BE-B851970F1865}"/>
              </a:ext>
            </a:extLst>
          </p:cNvPr>
          <p:cNvSpPr txBox="1"/>
          <p:nvPr/>
        </p:nvSpPr>
        <p:spPr>
          <a:xfrm>
            <a:off x="4566322" y="2750775"/>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图表标号</a:t>
            </a:r>
            <a:endParaRPr lang="en-US" altLang="zh-CN" dirty="0"/>
          </a:p>
        </p:txBody>
      </p:sp>
      <p:sp>
        <p:nvSpPr>
          <p:cNvPr id="45" name="文本框 44">
            <a:extLst>
              <a:ext uri="{FF2B5EF4-FFF2-40B4-BE49-F238E27FC236}">
                <a16:creationId xmlns:a16="http://schemas.microsoft.com/office/drawing/2014/main" id="{03646426-1F4F-4202-911D-93EDA2386C85}"/>
              </a:ext>
            </a:extLst>
          </p:cNvPr>
          <p:cNvSpPr txBox="1"/>
          <p:nvPr/>
        </p:nvSpPr>
        <p:spPr>
          <a:xfrm>
            <a:off x="6750120" y="2745585"/>
            <a:ext cx="1529678" cy="500393"/>
          </a:xfrm>
          <a:prstGeom prst="rect">
            <a:avLst/>
          </a:prstGeom>
          <a:noFill/>
        </p:spPr>
        <p:txBody>
          <a:bodyPr wrap="square" rtlCol="0">
            <a:spAutoFit/>
          </a:bodyPr>
          <a:lstStyle>
            <a:defPPr>
              <a:defRPr lang="zh-CN"/>
            </a:defPPr>
            <a:lvl1pPr algn="ctr">
              <a:lnSpc>
                <a:spcPct val="120000"/>
              </a:lnSpc>
              <a:defRPr sz="2400" b="1">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结尾部分</a:t>
            </a:r>
            <a:endParaRPr lang="en-US" altLang="zh-CN" dirty="0"/>
          </a:p>
        </p:txBody>
      </p:sp>
      <p:sp>
        <p:nvSpPr>
          <p:cNvPr id="46" name="文本框 45">
            <a:extLst>
              <a:ext uri="{FF2B5EF4-FFF2-40B4-BE49-F238E27FC236}">
                <a16:creationId xmlns:a16="http://schemas.microsoft.com/office/drawing/2014/main" id="{7C9E5D8F-520F-4B51-9FE7-8C29C8BB71BA}"/>
              </a:ext>
            </a:extLst>
          </p:cNvPr>
          <p:cNvSpPr txBox="1"/>
          <p:nvPr/>
        </p:nvSpPr>
        <p:spPr>
          <a:xfrm>
            <a:off x="7514959" y="3607688"/>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附录（可选）</a:t>
            </a:r>
            <a:endParaRPr lang="en-US" altLang="zh-CN" dirty="0"/>
          </a:p>
        </p:txBody>
      </p:sp>
      <p:sp>
        <p:nvSpPr>
          <p:cNvPr id="47" name="文本框 46">
            <a:extLst>
              <a:ext uri="{FF2B5EF4-FFF2-40B4-BE49-F238E27FC236}">
                <a16:creationId xmlns:a16="http://schemas.microsoft.com/office/drawing/2014/main" id="{BC6F2990-D560-4008-8EA5-3F9E01F59E6C}"/>
              </a:ext>
            </a:extLst>
          </p:cNvPr>
          <p:cNvSpPr txBox="1"/>
          <p:nvPr/>
        </p:nvSpPr>
        <p:spPr>
          <a:xfrm>
            <a:off x="7514959" y="4040050"/>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参考文献</a:t>
            </a:r>
            <a:endParaRPr lang="en-US" altLang="zh-CN" dirty="0"/>
          </a:p>
        </p:txBody>
      </p:sp>
      <p:sp>
        <p:nvSpPr>
          <p:cNvPr id="48" name="文本框 47">
            <a:extLst>
              <a:ext uri="{FF2B5EF4-FFF2-40B4-BE49-F238E27FC236}">
                <a16:creationId xmlns:a16="http://schemas.microsoft.com/office/drawing/2014/main" id="{24C84749-3178-4021-B5B5-4AD301159DDB}"/>
              </a:ext>
            </a:extLst>
          </p:cNvPr>
          <p:cNvSpPr txBox="1"/>
          <p:nvPr/>
        </p:nvSpPr>
        <p:spPr>
          <a:xfrm>
            <a:off x="9622786" y="3591288"/>
            <a:ext cx="1529678" cy="500393"/>
          </a:xfrm>
          <a:prstGeom prst="rect">
            <a:avLst/>
          </a:prstGeom>
          <a:noFill/>
        </p:spPr>
        <p:txBody>
          <a:bodyPr wrap="square" rtlCol="0">
            <a:spAutoFit/>
          </a:bodyPr>
          <a:lstStyle>
            <a:defPPr>
              <a:defRPr lang="zh-CN"/>
            </a:defPPr>
            <a:lvl1pPr algn="ctr">
              <a:lnSpc>
                <a:spcPct val="120000"/>
              </a:lnSpc>
              <a:defRPr sz="2400" b="1">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其他要求</a:t>
            </a:r>
            <a:endParaRPr lang="en-US" altLang="zh-CN" dirty="0"/>
          </a:p>
        </p:txBody>
      </p:sp>
      <p:sp>
        <p:nvSpPr>
          <p:cNvPr id="50" name="文本框 49">
            <a:extLst>
              <a:ext uri="{FF2B5EF4-FFF2-40B4-BE49-F238E27FC236}">
                <a16:creationId xmlns:a16="http://schemas.microsoft.com/office/drawing/2014/main" id="{1E7D5D35-97D2-4F59-AF3A-F491158E7E9F}"/>
              </a:ext>
            </a:extLst>
          </p:cNvPr>
          <p:cNvSpPr txBox="1"/>
          <p:nvPr/>
        </p:nvSpPr>
        <p:spPr>
          <a:xfrm>
            <a:off x="10311654" y="2750775"/>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页眉和页码</a:t>
            </a:r>
            <a:endParaRPr lang="en-US" altLang="zh-CN" dirty="0"/>
          </a:p>
        </p:txBody>
      </p:sp>
      <p:sp>
        <p:nvSpPr>
          <p:cNvPr id="33" name="文本框 32">
            <a:extLst>
              <a:ext uri="{FF2B5EF4-FFF2-40B4-BE49-F238E27FC236}">
                <a16:creationId xmlns:a16="http://schemas.microsoft.com/office/drawing/2014/main" id="{A831D0D5-4022-45FE-B3BE-58F6A7F8F657}"/>
              </a:ext>
            </a:extLst>
          </p:cNvPr>
          <p:cNvSpPr txBox="1"/>
          <p:nvPr/>
        </p:nvSpPr>
        <p:spPr>
          <a:xfrm>
            <a:off x="10311654" y="1886051"/>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书脊</a:t>
            </a:r>
            <a:endParaRPr lang="en-US" altLang="zh-CN" dirty="0"/>
          </a:p>
        </p:txBody>
      </p:sp>
      <p:sp>
        <p:nvSpPr>
          <p:cNvPr id="34" name="文本框 33">
            <a:extLst>
              <a:ext uri="{FF2B5EF4-FFF2-40B4-BE49-F238E27FC236}">
                <a16:creationId xmlns:a16="http://schemas.microsoft.com/office/drawing/2014/main" id="{2613895A-7C6A-4D3C-9944-0653851C8EB6}"/>
              </a:ext>
            </a:extLst>
          </p:cNvPr>
          <p:cNvSpPr txBox="1"/>
          <p:nvPr/>
        </p:nvSpPr>
        <p:spPr>
          <a:xfrm>
            <a:off x="10311654" y="2318413"/>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公式</a:t>
            </a:r>
            <a:endParaRPr lang="en-US" altLang="zh-CN" dirty="0"/>
          </a:p>
        </p:txBody>
      </p:sp>
    </p:spTree>
    <p:extLst>
      <p:ext uri="{BB962C8B-B14F-4D97-AF65-F5344CB8AC3E}">
        <p14:creationId xmlns:p14="http://schemas.microsoft.com/office/powerpoint/2010/main" val="3962143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A167BAF-918B-45AC-A51E-FD8F36A9D4E4}"/>
              </a:ext>
            </a:extLst>
          </p:cNvPr>
          <p:cNvSpPr txBox="1"/>
          <p:nvPr/>
        </p:nvSpPr>
        <p:spPr>
          <a:xfrm>
            <a:off x="0" y="124716"/>
            <a:ext cx="8675798" cy="400110"/>
          </a:xfrm>
          <a:prstGeom prst="rect">
            <a:avLst/>
          </a:prstGeom>
          <a:noFill/>
        </p:spPr>
        <p:txBody>
          <a:bodyPr wrap="square" rtlCol="0">
            <a:spAutoFit/>
          </a:bodyPr>
          <a:lstStyle/>
          <a:p>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中国传媒大学研究生学位论文编写规则</a:t>
            </a:r>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中的版式规范</a:t>
            </a:r>
          </a:p>
        </p:txBody>
      </p:sp>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11630064" y="199810"/>
            <a:ext cx="0" cy="6334812"/>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3C052F4-59C3-4A5D-A4BA-10D3A8DC81F4}"/>
              </a:ext>
            </a:extLst>
          </p:cNvPr>
          <p:cNvSpPr/>
          <p:nvPr/>
        </p:nvSpPr>
        <p:spPr>
          <a:xfrm>
            <a:off x="11546488" y="524826"/>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7D9070-8DCE-4735-A783-E6402C3383AA}"/>
              </a:ext>
            </a:extLst>
          </p:cNvPr>
          <p:cNvSpPr txBox="1"/>
          <p:nvPr/>
        </p:nvSpPr>
        <p:spPr>
          <a:xfrm>
            <a:off x="9958936" y="358205"/>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6" name="椭圆 15">
            <a:extLst>
              <a:ext uri="{FF2B5EF4-FFF2-40B4-BE49-F238E27FC236}">
                <a16:creationId xmlns:a16="http://schemas.microsoft.com/office/drawing/2014/main" id="{DA374F00-6E7E-4BCF-A3F9-C0292972AC4C}"/>
              </a:ext>
            </a:extLst>
          </p:cNvPr>
          <p:cNvSpPr/>
          <p:nvPr/>
        </p:nvSpPr>
        <p:spPr>
          <a:xfrm>
            <a:off x="11546488" y="167397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010E7F8-74C7-4B17-83FC-B793694C8C48}"/>
              </a:ext>
            </a:extLst>
          </p:cNvPr>
          <p:cNvSpPr txBox="1"/>
          <p:nvPr/>
        </p:nvSpPr>
        <p:spPr>
          <a:xfrm>
            <a:off x="9958936" y="1507353"/>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BC6E62E5-177A-4B2B-AD9B-D01A9623E471}"/>
              </a:ext>
            </a:extLst>
          </p:cNvPr>
          <p:cNvSpPr/>
          <p:nvPr/>
        </p:nvSpPr>
        <p:spPr>
          <a:xfrm>
            <a:off x="11546488" y="485025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3D8EC10-F9D0-47D4-92CA-7BA45A66190B}"/>
              </a:ext>
            </a:extLst>
          </p:cNvPr>
          <p:cNvSpPr txBox="1"/>
          <p:nvPr/>
        </p:nvSpPr>
        <p:spPr>
          <a:xfrm>
            <a:off x="9958936" y="4683633"/>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95BEDA36-CDD1-4AA3-8374-07208112428A}"/>
              </a:ext>
            </a:extLst>
          </p:cNvPr>
          <p:cNvSpPr/>
          <p:nvPr/>
        </p:nvSpPr>
        <p:spPr>
          <a:xfrm>
            <a:off x="11546488" y="5931290"/>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3043DDB-1A89-42F9-BFDC-EBC3723744CD}"/>
              </a:ext>
            </a:extLst>
          </p:cNvPr>
          <p:cNvSpPr txBox="1"/>
          <p:nvPr/>
        </p:nvSpPr>
        <p:spPr>
          <a:xfrm>
            <a:off x="9958936" y="5764669"/>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AB03FD25-CF2E-4556-9987-EB9A091EE20E}"/>
              </a:ext>
            </a:extLst>
          </p:cNvPr>
          <p:cNvSpPr txBox="1"/>
          <p:nvPr/>
        </p:nvSpPr>
        <p:spPr>
          <a:xfrm>
            <a:off x="277405" y="691978"/>
            <a:ext cx="4396191"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正文</a:t>
            </a:r>
          </a:p>
        </p:txBody>
      </p:sp>
      <p:sp>
        <p:nvSpPr>
          <p:cNvPr id="23" name="文本框 22">
            <a:extLst>
              <a:ext uri="{FF2B5EF4-FFF2-40B4-BE49-F238E27FC236}">
                <a16:creationId xmlns:a16="http://schemas.microsoft.com/office/drawing/2014/main" id="{A3588AA4-9543-406A-976C-8785128E365F}"/>
              </a:ext>
            </a:extLst>
          </p:cNvPr>
          <p:cNvSpPr txBox="1"/>
          <p:nvPr/>
        </p:nvSpPr>
        <p:spPr>
          <a:xfrm>
            <a:off x="561935" y="2417344"/>
            <a:ext cx="8675792" cy="2432910"/>
          </a:xfrm>
          <a:prstGeom prst="rect">
            <a:avLst/>
          </a:prstGeom>
          <a:noFill/>
        </p:spPr>
        <p:txBody>
          <a:bodyPr wrap="square">
            <a:spAutoFit/>
          </a:bodyPr>
          <a:lstStyle/>
          <a:p>
            <a:pPr marL="63500" marR="74930">
              <a:lnSpc>
                <a:spcPct val="14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论文应层次分明、数据可靠、图表规范、文字简炼、 说明透彻、推理严谨、立论正确，避免使用文学性质的带感情色彩的非学术性词语。</a:t>
            </a:r>
            <a:endParaRPr lang="en-US" altLang="zh-CN" sz="24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4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论文中如出现非通用性的新名词、新术语、新概念，应作相应解释。</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40000"/>
              </a:lnSpc>
              <a:spcBef>
                <a:spcPts val="595"/>
              </a:spcBef>
              <a:spcAft>
                <a:spcPts val="0"/>
              </a:spcAft>
            </a:pP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4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正文采用小四号宋体字。</a:t>
            </a:r>
          </a:p>
        </p:txBody>
      </p:sp>
      <p:sp>
        <p:nvSpPr>
          <p:cNvPr id="29" name="文本框 28">
            <a:extLst>
              <a:ext uri="{FF2B5EF4-FFF2-40B4-BE49-F238E27FC236}">
                <a16:creationId xmlns:a16="http://schemas.microsoft.com/office/drawing/2014/main" id="{349E9EC4-D7F9-4B6C-80B0-5E13EF274852}"/>
              </a:ext>
            </a:extLst>
          </p:cNvPr>
          <p:cNvSpPr txBox="1"/>
          <p:nvPr/>
        </p:nvSpPr>
        <p:spPr>
          <a:xfrm>
            <a:off x="9958936" y="2181168"/>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pPr algn="r"/>
            <a:r>
              <a:rPr lang="zh-CN" altLang="en-US" dirty="0"/>
              <a:t>正文←</a:t>
            </a:r>
            <a:endParaRPr lang="en-US" altLang="zh-CN" dirty="0"/>
          </a:p>
        </p:txBody>
      </p:sp>
      <p:sp>
        <p:nvSpPr>
          <p:cNvPr id="30" name="文本框 29">
            <a:extLst>
              <a:ext uri="{FF2B5EF4-FFF2-40B4-BE49-F238E27FC236}">
                <a16:creationId xmlns:a16="http://schemas.microsoft.com/office/drawing/2014/main" id="{267E61A9-F3AC-4E72-8B27-2BEF7498ACA8}"/>
              </a:ext>
            </a:extLst>
          </p:cNvPr>
          <p:cNvSpPr txBox="1"/>
          <p:nvPr/>
        </p:nvSpPr>
        <p:spPr>
          <a:xfrm>
            <a:off x="9958936" y="2613530"/>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引文标注</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31" name="文本框 30">
            <a:extLst>
              <a:ext uri="{FF2B5EF4-FFF2-40B4-BE49-F238E27FC236}">
                <a16:creationId xmlns:a16="http://schemas.microsoft.com/office/drawing/2014/main" id="{77FC7558-B9F7-45A9-A993-D17D7797A448}"/>
              </a:ext>
            </a:extLst>
          </p:cNvPr>
          <p:cNvSpPr txBox="1"/>
          <p:nvPr/>
        </p:nvSpPr>
        <p:spPr>
          <a:xfrm>
            <a:off x="9958936" y="3045892"/>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pPr algn="r"/>
            <a:r>
              <a:rPr lang="zh-CN" altLang="en-US" dirty="0">
                <a:solidFill>
                  <a:schemeClr val="bg2">
                    <a:lumMod val="50000"/>
                  </a:schemeClr>
                </a:solidFill>
              </a:rPr>
              <a:t>注释</a:t>
            </a:r>
            <a:endParaRPr lang="en-US" altLang="zh-CN" dirty="0">
              <a:solidFill>
                <a:schemeClr val="bg2">
                  <a:lumMod val="50000"/>
                </a:schemeClr>
              </a:solidFill>
            </a:endParaRPr>
          </a:p>
        </p:txBody>
      </p:sp>
      <p:sp>
        <p:nvSpPr>
          <p:cNvPr id="32" name="文本框 31">
            <a:extLst>
              <a:ext uri="{FF2B5EF4-FFF2-40B4-BE49-F238E27FC236}">
                <a16:creationId xmlns:a16="http://schemas.microsoft.com/office/drawing/2014/main" id="{D5D28EA2-58FA-4CAF-819E-2B6E211EBC5D}"/>
              </a:ext>
            </a:extLst>
          </p:cNvPr>
          <p:cNvSpPr txBox="1"/>
          <p:nvPr/>
        </p:nvSpPr>
        <p:spPr>
          <a:xfrm>
            <a:off x="9958936" y="3478254"/>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pPr algn="r"/>
            <a:r>
              <a:rPr lang="zh-CN" altLang="en-US" dirty="0">
                <a:solidFill>
                  <a:schemeClr val="bg2">
                    <a:lumMod val="50000"/>
                  </a:schemeClr>
                </a:solidFill>
              </a:rPr>
              <a:t>章节标号</a:t>
            </a:r>
            <a:endParaRPr lang="en-US" altLang="zh-CN" dirty="0">
              <a:solidFill>
                <a:schemeClr val="bg2">
                  <a:lumMod val="50000"/>
                </a:schemeClr>
              </a:solidFill>
            </a:endParaRPr>
          </a:p>
        </p:txBody>
      </p:sp>
      <p:sp>
        <p:nvSpPr>
          <p:cNvPr id="33" name="文本框 32">
            <a:extLst>
              <a:ext uri="{FF2B5EF4-FFF2-40B4-BE49-F238E27FC236}">
                <a16:creationId xmlns:a16="http://schemas.microsoft.com/office/drawing/2014/main" id="{D47C15F9-2406-4752-B8F3-AEA63AF3F530}"/>
              </a:ext>
            </a:extLst>
          </p:cNvPr>
          <p:cNvSpPr txBox="1"/>
          <p:nvPr/>
        </p:nvSpPr>
        <p:spPr>
          <a:xfrm>
            <a:off x="9958936" y="3910616"/>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pPr algn="r"/>
            <a:r>
              <a:rPr lang="zh-CN" altLang="en-US" dirty="0">
                <a:solidFill>
                  <a:schemeClr val="bg2">
                    <a:lumMod val="50000"/>
                  </a:schemeClr>
                </a:solidFill>
              </a:rPr>
              <a:t>图表标号</a:t>
            </a:r>
            <a:endParaRPr lang="en-US" altLang="zh-CN" dirty="0">
              <a:solidFill>
                <a:schemeClr val="bg2">
                  <a:lumMod val="50000"/>
                </a:schemeClr>
              </a:solidFill>
            </a:endParaRPr>
          </a:p>
        </p:txBody>
      </p:sp>
    </p:spTree>
    <p:extLst>
      <p:ext uri="{BB962C8B-B14F-4D97-AF65-F5344CB8AC3E}">
        <p14:creationId xmlns:p14="http://schemas.microsoft.com/office/powerpoint/2010/main" val="41899802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A167BAF-918B-45AC-A51E-FD8F36A9D4E4}"/>
              </a:ext>
            </a:extLst>
          </p:cNvPr>
          <p:cNvSpPr txBox="1"/>
          <p:nvPr/>
        </p:nvSpPr>
        <p:spPr>
          <a:xfrm>
            <a:off x="0" y="124716"/>
            <a:ext cx="8675798" cy="400110"/>
          </a:xfrm>
          <a:prstGeom prst="rect">
            <a:avLst/>
          </a:prstGeom>
          <a:noFill/>
        </p:spPr>
        <p:txBody>
          <a:bodyPr wrap="square" rtlCol="0">
            <a:spAutoFit/>
          </a:bodyPr>
          <a:lstStyle/>
          <a:p>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中国传媒大学研究生学位论文编写规则</a:t>
            </a:r>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中的版式规范</a:t>
            </a:r>
          </a:p>
        </p:txBody>
      </p:sp>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11630064" y="199810"/>
            <a:ext cx="0" cy="6334812"/>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3C052F4-59C3-4A5D-A4BA-10D3A8DC81F4}"/>
              </a:ext>
            </a:extLst>
          </p:cNvPr>
          <p:cNvSpPr/>
          <p:nvPr/>
        </p:nvSpPr>
        <p:spPr>
          <a:xfrm>
            <a:off x="11546488" y="524826"/>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7D9070-8DCE-4735-A783-E6402C3383AA}"/>
              </a:ext>
            </a:extLst>
          </p:cNvPr>
          <p:cNvSpPr txBox="1"/>
          <p:nvPr/>
        </p:nvSpPr>
        <p:spPr>
          <a:xfrm>
            <a:off x="9958936" y="358205"/>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6" name="椭圆 15">
            <a:extLst>
              <a:ext uri="{FF2B5EF4-FFF2-40B4-BE49-F238E27FC236}">
                <a16:creationId xmlns:a16="http://schemas.microsoft.com/office/drawing/2014/main" id="{DA374F00-6E7E-4BCF-A3F9-C0292972AC4C}"/>
              </a:ext>
            </a:extLst>
          </p:cNvPr>
          <p:cNvSpPr/>
          <p:nvPr/>
        </p:nvSpPr>
        <p:spPr>
          <a:xfrm>
            <a:off x="11546488" y="167397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010E7F8-74C7-4B17-83FC-B793694C8C48}"/>
              </a:ext>
            </a:extLst>
          </p:cNvPr>
          <p:cNvSpPr txBox="1"/>
          <p:nvPr/>
        </p:nvSpPr>
        <p:spPr>
          <a:xfrm>
            <a:off x="9958936" y="1507353"/>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BC6E62E5-177A-4B2B-AD9B-D01A9623E471}"/>
              </a:ext>
            </a:extLst>
          </p:cNvPr>
          <p:cNvSpPr/>
          <p:nvPr/>
        </p:nvSpPr>
        <p:spPr>
          <a:xfrm>
            <a:off x="11546488" y="485025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3D8EC10-F9D0-47D4-92CA-7BA45A66190B}"/>
              </a:ext>
            </a:extLst>
          </p:cNvPr>
          <p:cNvSpPr txBox="1"/>
          <p:nvPr/>
        </p:nvSpPr>
        <p:spPr>
          <a:xfrm>
            <a:off x="9958936" y="4683633"/>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95BEDA36-CDD1-4AA3-8374-07208112428A}"/>
              </a:ext>
            </a:extLst>
          </p:cNvPr>
          <p:cNvSpPr/>
          <p:nvPr/>
        </p:nvSpPr>
        <p:spPr>
          <a:xfrm>
            <a:off x="11546488" y="5931290"/>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3043DDB-1A89-42F9-BFDC-EBC3723744CD}"/>
              </a:ext>
            </a:extLst>
          </p:cNvPr>
          <p:cNvSpPr txBox="1"/>
          <p:nvPr/>
        </p:nvSpPr>
        <p:spPr>
          <a:xfrm>
            <a:off x="9958936" y="5764669"/>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AB03FD25-CF2E-4556-9987-EB9A091EE20E}"/>
              </a:ext>
            </a:extLst>
          </p:cNvPr>
          <p:cNvSpPr txBox="1"/>
          <p:nvPr/>
        </p:nvSpPr>
        <p:spPr>
          <a:xfrm>
            <a:off x="277405" y="691978"/>
            <a:ext cx="4396191"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引文标注</a:t>
            </a:r>
          </a:p>
        </p:txBody>
      </p:sp>
      <p:sp>
        <p:nvSpPr>
          <p:cNvPr id="23" name="文本框 22">
            <a:extLst>
              <a:ext uri="{FF2B5EF4-FFF2-40B4-BE49-F238E27FC236}">
                <a16:creationId xmlns:a16="http://schemas.microsoft.com/office/drawing/2014/main" id="{A3588AA4-9543-406A-976C-8785128E365F}"/>
              </a:ext>
            </a:extLst>
          </p:cNvPr>
          <p:cNvSpPr txBox="1"/>
          <p:nvPr/>
        </p:nvSpPr>
        <p:spPr>
          <a:xfrm>
            <a:off x="482463" y="2217941"/>
            <a:ext cx="8675792" cy="3385350"/>
          </a:xfrm>
          <a:prstGeom prst="rect">
            <a:avLst/>
          </a:prstGeom>
          <a:noFill/>
        </p:spPr>
        <p:txBody>
          <a:bodyPr wrap="square">
            <a:spAutoFit/>
          </a:bodyPr>
          <a:lstStyle/>
          <a:p>
            <a:pPr marL="63500" marR="74930">
              <a:lnSpc>
                <a:spcPct val="140000"/>
              </a:lnSpc>
              <a:spcBef>
                <a:spcPts val="595"/>
              </a:spcBef>
              <a:spcAft>
                <a:spcPts val="0"/>
              </a:spcAft>
            </a:pP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论文中引用的文献的标注方法可采用顺序编码制，也可采用著者－出版年制，但全文必须统一。如：</a:t>
            </a:r>
            <a:endPar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40000"/>
              </a:lnSpc>
              <a:spcBef>
                <a:spcPts val="595"/>
              </a:spcBef>
              <a:spcAft>
                <a:spcPts val="0"/>
              </a:spcAft>
            </a:pPr>
            <a:endPar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40000"/>
              </a:lnSpc>
              <a:spcBef>
                <a:spcPts val="595"/>
              </a:spcBef>
              <a:spcAft>
                <a:spcPts val="0"/>
              </a:spcAft>
            </a:pP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德国学者 </a:t>
            </a:r>
            <a:r>
              <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N.</a:t>
            </a: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克罗斯研究了瑞士巴塞</a:t>
            </a:r>
            <a:r>
              <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尔市附近侏罗山中老第三纪断裂对第三系摺皱的 控制</a:t>
            </a:r>
            <a:r>
              <a:rPr lang="en-US" altLang="zh-CN" baseline="30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[25]</a:t>
            </a: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；之后，他又描述了西里西亚第 </a:t>
            </a:r>
            <a:r>
              <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3 </a:t>
            </a: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条大型的近南北向构造带，并提出地槽是在不均 一的块体的基底上发展的思想</a:t>
            </a:r>
            <a:r>
              <a:rPr lang="en-US" altLang="zh-CN" baseline="30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[26]  </a:t>
            </a: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顺序编码制</a:t>
            </a:r>
            <a:r>
              <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p>
          <a:p>
            <a:pPr marL="63500" marR="74930">
              <a:lnSpc>
                <a:spcPct val="140000"/>
              </a:lnSpc>
              <a:spcBef>
                <a:spcPts val="595"/>
              </a:spcBef>
              <a:spcAft>
                <a:spcPts val="0"/>
              </a:spcAft>
            </a:pP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结构分析的子结构法最早是为解决飞机结构这类大型和复杂结构的有限元分析问题 而发展起来的（</a:t>
            </a:r>
            <a:r>
              <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Przemienicki,1968</a:t>
            </a: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著者－出版年制</a:t>
            </a:r>
            <a:r>
              <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p>
        </p:txBody>
      </p:sp>
      <p:sp>
        <p:nvSpPr>
          <p:cNvPr id="29" name="文本框 28">
            <a:extLst>
              <a:ext uri="{FF2B5EF4-FFF2-40B4-BE49-F238E27FC236}">
                <a16:creationId xmlns:a16="http://schemas.microsoft.com/office/drawing/2014/main" id="{349E9EC4-D7F9-4B6C-80B0-5E13EF274852}"/>
              </a:ext>
            </a:extLst>
          </p:cNvPr>
          <p:cNvSpPr txBox="1"/>
          <p:nvPr/>
        </p:nvSpPr>
        <p:spPr>
          <a:xfrm>
            <a:off x="9958936" y="2181168"/>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正文</a:t>
            </a:r>
            <a:endParaRPr lang="en-US" altLang="zh-CN" dirty="0"/>
          </a:p>
        </p:txBody>
      </p:sp>
      <p:sp>
        <p:nvSpPr>
          <p:cNvPr id="30" name="文本框 29">
            <a:extLst>
              <a:ext uri="{FF2B5EF4-FFF2-40B4-BE49-F238E27FC236}">
                <a16:creationId xmlns:a16="http://schemas.microsoft.com/office/drawing/2014/main" id="{267E61A9-F3AC-4E72-8B27-2BEF7498ACA8}"/>
              </a:ext>
            </a:extLst>
          </p:cNvPr>
          <p:cNvSpPr txBox="1"/>
          <p:nvPr/>
        </p:nvSpPr>
        <p:spPr>
          <a:xfrm>
            <a:off x="9958936" y="2613530"/>
            <a:ext cx="1529678" cy="432362"/>
          </a:xfrm>
          <a:prstGeom prst="rect">
            <a:avLst/>
          </a:prstGeom>
          <a:noFill/>
        </p:spPr>
        <p:txBody>
          <a:bodyPr wrap="square" rtlCol="0">
            <a:spAutoFit/>
          </a:bodyPr>
          <a:lstStyle>
            <a:defPPr>
              <a:defRPr lang="zh-CN"/>
            </a:defPPr>
            <a:lvl1pPr algn="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引文标注←</a:t>
            </a:r>
            <a:endParaRPr lang="en-US" altLang="zh-CN" dirty="0"/>
          </a:p>
        </p:txBody>
      </p:sp>
      <p:sp>
        <p:nvSpPr>
          <p:cNvPr id="31" name="文本框 30">
            <a:extLst>
              <a:ext uri="{FF2B5EF4-FFF2-40B4-BE49-F238E27FC236}">
                <a16:creationId xmlns:a16="http://schemas.microsoft.com/office/drawing/2014/main" id="{77FC7558-B9F7-45A9-A993-D17D7797A448}"/>
              </a:ext>
            </a:extLst>
          </p:cNvPr>
          <p:cNvSpPr txBox="1"/>
          <p:nvPr/>
        </p:nvSpPr>
        <p:spPr>
          <a:xfrm>
            <a:off x="9958936" y="3045892"/>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注释</a:t>
            </a:r>
            <a:endParaRPr lang="en-US" altLang="zh-CN" dirty="0"/>
          </a:p>
        </p:txBody>
      </p:sp>
      <p:sp>
        <p:nvSpPr>
          <p:cNvPr id="32" name="文本框 31">
            <a:extLst>
              <a:ext uri="{FF2B5EF4-FFF2-40B4-BE49-F238E27FC236}">
                <a16:creationId xmlns:a16="http://schemas.microsoft.com/office/drawing/2014/main" id="{D5D28EA2-58FA-4CAF-819E-2B6E211EBC5D}"/>
              </a:ext>
            </a:extLst>
          </p:cNvPr>
          <p:cNvSpPr txBox="1"/>
          <p:nvPr/>
        </p:nvSpPr>
        <p:spPr>
          <a:xfrm>
            <a:off x="9958936" y="3478254"/>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pPr algn="r"/>
            <a:r>
              <a:rPr lang="zh-CN" altLang="en-US" dirty="0">
                <a:solidFill>
                  <a:schemeClr val="bg2">
                    <a:lumMod val="50000"/>
                  </a:schemeClr>
                </a:solidFill>
              </a:rPr>
              <a:t>章节标号</a:t>
            </a:r>
            <a:endParaRPr lang="en-US" altLang="zh-CN" dirty="0">
              <a:solidFill>
                <a:schemeClr val="bg2">
                  <a:lumMod val="50000"/>
                </a:schemeClr>
              </a:solidFill>
            </a:endParaRPr>
          </a:p>
        </p:txBody>
      </p:sp>
      <p:sp>
        <p:nvSpPr>
          <p:cNvPr id="33" name="文本框 32">
            <a:extLst>
              <a:ext uri="{FF2B5EF4-FFF2-40B4-BE49-F238E27FC236}">
                <a16:creationId xmlns:a16="http://schemas.microsoft.com/office/drawing/2014/main" id="{D47C15F9-2406-4752-B8F3-AEA63AF3F530}"/>
              </a:ext>
            </a:extLst>
          </p:cNvPr>
          <p:cNvSpPr txBox="1"/>
          <p:nvPr/>
        </p:nvSpPr>
        <p:spPr>
          <a:xfrm>
            <a:off x="9958936" y="3910616"/>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pPr algn="r"/>
            <a:r>
              <a:rPr lang="zh-CN" altLang="en-US" dirty="0">
                <a:solidFill>
                  <a:schemeClr val="bg2">
                    <a:lumMod val="50000"/>
                  </a:schemeClr>
                </a:solidFill>
              </a:rPr>
              <a:t>图表标号</a:t>
            </a:r>
            <a:endParaRPr lang="en-US" altLang="zh-CN" dirty="0">
              <a:solidFill>
                <a:schemeClr val="bg2">
                  <a:lumMod val="50000"/>
                </a:schemeClr>
              </a:solidFill>
            </a:endParaRPr>
          </a:p>
        </p:txBody>
      </p:sp>
    </p:spTree>
    <p:extLst>
      <p:ext uri="{BB962C8B-B14F-4D97-AF65-F5344CB8AC3E}">
        <p14:creationId xmlns:p14="http://schemas.microsoft.com/office/powerpoint/2010/main" val="24133646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A167BAF-918B-45AC-A51E-FD8F36A9D4E4}"/>
              </a:ext>
            </a:extLst>
          </p:cNvPr>
          <p:cNvSpPr txBox="1"/>
          <p:nvPr/>
        </p:nvSpPr>
        <p:spPr>
          <a:xfrm>
            <a:off x="226242" y="3631487"/>
            <a:ext cx="11793038" cy="646331"/>
          </a:xfrm>
          <a:prstGeom prst="rect">
            <a:avLst/>
          </a:prstGeom>
          <a:noFill/>
        </p:spPr>
        <p:txBody>
          <a:bodyPr wrap="square" rtlCol="0">
            <a:spAutoFit/>
          </a:bodyPr>
          <a:lstStyle/>
          <a:p>
            <a:r>
              <a:rPr lang="en-US" altLang="zh-CN" sz="36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36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中国传媒大学研究生学位论文编写规则</a:t>
            </a:r>
            <a:r>
              <a:rPr lang="en-US" altLang="zh-CN" sz="36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36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中的版</a:t>
            </a:r>
            <a:r>
              <a:rPr lang="zh-CN" altLang="en-US" sz="1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 </a:t>
            </a:r>
            <a:r>
              <a:rPr lang="zh-CN" altLang="en-US" sz="36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式规</a:t>
            </a:r>
            <a:r>
              <a:rPr lang="zh-CN" altLang="en-US" sz="1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 </a:t>
            </a:r>
            <a:r>
              <a:rPr lang="zh-CN" altLang="en-US" sz="36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范</a:t>
            </a:r>
          </a:p>
        </p:txBody>
      </p:sp>
      <p:sp>
        <p:nvSpPr>
          <p:cNvPr id="5" name="文本框 4">
            <a:extLst>
              <a:ext uri="{FF2B5EF4-FFF2-40B4-BE49-F238E27FC236}">
                <a16:creationId xmlns:a16="http://schemas.microsoft.com/office/drawing/2014/main" id="{EA6B9112-334C-4A85-ABD2-EBD36F875478}"/>
              </a:ext>
            </a:extLst>
          </p:cNvPr>
          <p:cNvSpPr txBox="1"/>
          <p:nvPr/>
        </p:nvSpPr>
        <p:spPr>
          <a:xfrm>
            <a:off x="226242" y="2703293"/>
            <a:ext cx="8675798" cy="523220"/>
          </a:xfrm>
          <a:prstGeom prst="rect">
            <a:avLst/>
          </a:prstGeom>
          <a:noFill/>
        </p:spPr>
        <p:txBody>
          <a:bodyPr wrap="square" rtlCol="0">
            <a:spAutoFit/>
          </a:bodyPr>
          <a:lstStyle/>
          <a:p>
            <a:r>
              <a:rPr lang="zh-CN" altLang="en-US" sz="28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研究生论文形式规范</a:t>
            </a:r>
          </a:p>
        </p:txBody>
      </p:sp>
    </p:spTree>
    <p:extLst>
      <p:ext uri="{BB962C8B-B14F-4D97-AF65-F5344CB8AC3E}">
        <p14:creationId xmlns:p14="http://schemas.microsoft.com/office/powerpoint/2010/main" val="27782651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A167BAF-918B-45AC-A51E-FD8F36A9D4E4}"/>
              </a:ext>
            </a:extLst>
          </p:cNvPr>
          <p:cNvSpPr txBox="1"/>
          <p:nvPr/>
        </p:nvSpPr>
        <p:spPr>
          <a:xfrm>
            <a:off x="0" y="124716"/>
            <a:ext cx="8675798" cy="400110"/>
          </a:xfrm>
          <a:prstGeom prst="rect">
            <a:avLst/>
          </a:prstGeom>
          <a:noFill/>
        </p:spPr>
        <p:txBody>
          <a:bodyPr wrap="square" rtlCol="0">
            <a:spAutoFit/>
          </a:bodyPr>
          <a:lstStyle/>
          <a:p>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中国传媒大学研究生学位论文编写规则</a:t>
            </a:r>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中的版式规范</a:t>
            </a:r>
          </a:p>
        </p:txBody>
      </p:sp>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11630064" y="199810"/>
            <a:ext cx="0" cy="6334812"/>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3C052F4-59C3-4A5D-A4BA-10D3A8DC81F4}"/>
              </a:ext>
            </a:extLst>
          </p:cNvPr>
          <p:cNvSpPr/>
          <p:nvPr/>
        </p:nvSpPr>
        <p:spPr>
          <a:xfrm>
            <a:off x="11546488" y="524826"/>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7D9070-8DCE-4735-A783-E6402C3383AA}"/>
              </a:ext>
            </a:extLst>
          </p:cNvPr>
          <p:cNvSpPr txBox="1"/>
          <p:nvPr/>
        </p:nvSpPr>
        <p:spPr>
          <a:xfrm>
            <a:off x="9958936" y="358205"/>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6" name="椭圆 15">
            <a:extLst>
              <a:ext uri="{FF2B5EF4-FFF2-40B4-BE49-F238E27FC236}">
                <a16:creationId xmlns:a16="http://schemas.microsoft.com/office/drawing/2014/main" id="{DA374F00-6E7E-4BCF-A3F9-C0292972AC4C}"/>
              </a:ext>
            </a:extLst>
          </p:cNvPr>
          <p:cNvSpPr/>
          <p:nvPr/>
        </p:nvSpPr>
        <p:spPr>
          <a:xfrm>
            <a:off x="11546488" y="167397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010E7F8-74C7-4B17-83FC-B793694C8C48}"/>
              </a:ext>
            </a:extLst>
          </p:cNvPr>
          <p:cNvSpPr txBox="1"/>
          <p:nvPr/>
        </p:nvSpPr>
        <p:spPr>
          <a:xfrm>
            <a:off x="9958936" y="1507353"/>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BC6E62E5-177A-4B2B-AD9B-D01A9623E471}"/>
              </a:ext>
            </a:extLst>
          </p:cNvPr>
          <p:cNvSpPr/>
          <p:nvPr/>
        </p:nvSpPr>
        <p:spPr>
          <a:xfrm>
            <a:off x="11546488" y="485025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3D8EC10-F9D0-47D4-92CA-7BA45A66190B}"/>
              </a:ext>
            </a:extLst>
          </p:cNvPr>
          <p:cNvSpPr txBox="1"/>
          <p:nvPr/>
        </p:nvSpPr>
        <p:spPr>
          <a:xfrm>
            <a:off x="9958936" y="4683633"/>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95BEDA36-CDD1-4AA3-8374-07208112428A}"/>
              </a:ext>
            </a:extLst>
          </p:cNvPr>
          <p:cNvSpPr/>
          <p:nvPr/>
        </p:nvSpPr>
        <p:spPr>
          <a:xfrm>
            <a:off x="11546488" y="5931290"/>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3043DDB-1A89-42F9-BFDC-EBC3723744CD}"/>
              </a:ext>
            </a:extLst>
          </p:cNvPr>
          <p:cNvSpPr txBox="1"/>
          <p:nvPr/>
        </p:nvSpPr>
        <p:spPr>
          <a:xfrm>
            <a:off x="9958936" y="5764669"/>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AB03FD25-CF2E-4556-9987-EB9A091EE20E}"/>
              </a:ext>
            </a:extLst>
          </p:cNvPr>
          <p:cNvSpPr txBox="1"/>
          <p:nvPr/>
        </p:nvSpPr>
        <p:spPr>
          <a:xfrm>
            <a:off x="277405" y="691978"/>
            <a:ext cx="4396191"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注释</a:t>
            </a:r>
          </a:p>
        </p:txBody>
      </p:sp>
      <p:sp>
        <p:nvSpPr>
          <p:cNvPr id="23" name="文本框 22">
            <a:extLst>
              <a:ext uri="{FF2B5EF4-FFF2-40B4-BE49-F238E27FC236}">
                <a16:creationId xmlns:a16="http://schemas.microsoft.com/office/drawing/2014/main" id="{A3588AA4-9543-406A-976C-8785128E365F}"/>
              </a:ext>
            </a:extLst>
          </p:cNvPr>
          <p:cNvSpPr txBox="1"/>
          <p:nvPr/>
        </p:nvSpPr>
        <p:spPr>
          <a:xfrm>
            <a:off x="561935" y="1505461"/>
            <a:ext cx="8675792" cy="1925079"/>
          </a:xfrm>
          <a:prstGeom prst="rect">
            <a:avLst/>
          </a:prstGeom>
          <a:noFill/>
        </p:spPr>
        <p:txBody>
          <a:bodyPr wrap="square">
            <a:spAutoFit/>
          </a:bodyPr>
          <a:lstStyle/>
          <a:p>
            <a:pPr marL="63500" marR="74930">
              <a:lnSpc>
                <a:spcPct val="14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当论文中的字、词或短语需要进一步加以说明又没有具体的文献来源时， 用注释。</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4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注释一般在社会科学中用得较多。应控制论文中的注释数量，不宜过多。</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4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注释采用文中编号加“脚注”的方式，置于当页的页脚。</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9" name="文本框 28">
            <a:extLst>
              <a:ext uri="{FF2B5EF4-FFF2-40B4-BE49-F238E27FC236}">
                <a16:creationId xmlns:a16="http://schemas.microsoft.com/office/drawing/2014/main" id="{349E9EC4-D7F9-4B6C-80B0-5E13EF274852}"/>
              </a:ext>
            </a:extLst>
          </p:cNvPr>
          <p:cNvSpPr txBox="1"/>
          <p:nvPr/>
        </p:nvSpPr>
        <p:spPr>
          <a:xfrm>
            <a:off x="9958936" y="2181168"/>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正文</a:t>
            </a:r>
            <a:endParaRPr lang="en-US" altLang="zh-CN" dirty="0"/>
          </a:p>
        </p:txBody>
      </p:sp>
      <p:sp>
        <p:nvSpPr>
          <p:cNvPr id="30" name="文本框 29">
            <a:extLst>
              <a:ext uri="{FF2B5EF4-FFF2-40B4-BE49-F238E27FC236}">
                <a16:creationId xmlns:a16="http://schemas.microsoft.com/office/drawing/2014/main" id="{267E61A9-F3AC-4E72-8B27-2BEF7498ACA8}"/>
              </a:ext>
            </a:extLst>
          </p:cNvPr>
          <p:cNvSpPr txBox="1"/>
          <p:nvPr/>
        </p:nvSpPr>
        <p:spPr>
          <a:xfrm>
            <a:off x="9958936" y="2613530"/>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引文标注</a:t>
            </a:r>
            <a:endParaRPr lang="en-US" altLang="zh-CN" dirty="0"/>
          </a:p>
        </p:txBody>
      </p:sp>
      <p:sp>
        <p:nvSpPr>
          <p:cNvPr id="31" name="文本框 30">
            <a:extLst>
              <a:ext uri="{FF2B5EF4-FFF2-40B4-BE49-F238E27FC236}">
                <a16:creationId xmlns:a16="http://schemas.microsoft.com/office/drawing/2014/main" id="{77FC7558-B9F7-45A9-A993-D17D7797A448}"/>
              </a:ext>
            </a:extLst>
          </p:cNvPr>
          <p:cNvSpPr txBox="1"/>
          <p:nvPr/>
        </p:nvSpPr>
        <p:spPr>
          <a:xfrm>
            <a:off x="9958936" y="3045892"/>
            <a:ext cx="1529678" cy="432362"/>
          </a:xfrm>
          <a:prstGeom prst="rect">
            <a:avLst/>
          </a:prstGeom>
          <a:noFill/>
        </p:spPr>
        <p:txBody>
          <a:bodyPr wrap="square" rtlCol="0">
            <a:spAutoFit/>
          </a:bodyPr>
          <a:lstStyle>
            <a:defPPr>
              <a:defRPr lang="zh-CN"/>
            </a:defPPr>
            <a:lvl1pPr algn="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注释←</a:t>
            </a:r>
            <a:endParaRPr lang="en-US" altLang="zh-CN" dirty="0"/>
          </a:p>
        </p:txBody>
      </p:sp>
      <p:sp>
        <p:nvSpPr>
          <p:cNvPr id="32" name="文本框 31">
            <a:extLst>
              <a:ext uri="{FF2B5EF4-FFF2-40B4-BE49-F238E27FC236}">
                <a16:creationId xmlns:a16="http://schemas.microsoft.com/office/drawing/2014/main" id="{D5D28EA2-58FA-4CAF-819E-2B6E211EBC5D}"/>
              </a:ext>
            </a:extLst>
          </p:cNvPr>
          <p:cNvSpPr txBox="1"/>
          <p:nvPr/>
        </p:nvSpPr>
        <p:spPr>
          <a:xfrm>
            <a:off x="9958936" y="3478254"/>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pPr algn="r"/>
            <a:r>
              <a:rPr lang="zh-CN" altLang="en-US" dirty="0">
                <a:solidFill>
                  <a:schemeClr val="bg2">
                    <a:lumMod val="50000"/>
                  </a:schemeClr>
                </a:solidFill>
              </a:rPr>
              <a:t>章节标号</a:t>
            </a:r>
            <a:endParaRPr lang="en-US" altLang="zh-CN" dirty="0">
              <a:solidFill>
                <a:schemeClr val="bg2">
                  <a:lumMod val="50000"/>
                </a:schemeClr>
              </a:solidFill>
            </a:endParaRPr>
          </a:p>
        </p:txBody>
      </p:sp>
      <p:sp>
        <p:nvSpPr>
          <p:cNvPr id="33" name="文本框 32">
            <a:extLst>
              <a:ext uri="{FF2B5EF4-FFF2-40B4-BE49-F238E27FC236}">
                <a16:creationId xmlns:a16="http://schemas.microsoft.com/office/drawing/2014/main" id="{D47C15F9-2406-4752-B8F3-AEA63AF3F530}"/>
              </a:ext>
            </a:extLst>
          </p:cNvPr>
          <p:cNvSpPr txBox="1"/>
          <p:nvPr/>
        </p:nvSpPr>
        <p:spPr>
          <a:xfrm>
            <a:off x="9958936" y="3910616"/>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pPr algn="r"/>
            <a:r>
              <a:rPr lang="zh-CN" altLang="en-US" dirty="0">
                <a:solidFill>
                  <a:schemeClr val="bg2">
                    <a:lumMod val="50000"/>
                  </a:schemeClr>
                </a:solidFill>
              </a:rPr>
              <a:t>图表标号</a:t>
            </a:r>
            <a:endParaRPr lang="en-US" altLang="zh-CN" dirty="0">
              <a:solidFill>
                <a:schemeClr val="bg2">
                  <a:lumMod val="50000"/>
                </a:schemeClr>
              </a:solidFill>
            </a:endParaRPr>
          </a:p>
        </p:txBody>
      </p:sp>
      <p:pic>
        <p:nvPicPr>
          <p:cNvPr id="3" name="图片 2">
            <a:extLst>
              <a:ext uri="{FF2B5EF4-FFF2-40B4-BE49-F238E27FC236}">
                <a16:creationId xmlns:a16="http://schemas.microsoft.com/office/drawing/2014/main" id="{4D5700E7-F5AD-41E3-8CF2-5DEF3B4A6309}"/>
              </a:ext>
            </a:extLst>
          </p:cNvPr>
          <p:cNvPicPr>
            <a:picLocks noChangeAspect="1"/>
          </p:cNvPicPr>
          <p:nvPr/>
        </p:nvPicPr>
        <p:blipFill>
          <a:blip r:embed="rId2"/>
          <a:stretch>
            <a:fillRect/>
          </a:stretch>
        </p:blipFill>
        <p:spPr>
          <a:xfrm>
            <a:off x="1294618" y="3902981"/>
            <a:ext cx="7210425" cy="2228850"/>
          </a:xfrm>
          <a:prstGeom prst="rect">
            <a:avLst/>
          </a:prstGeom>
          <a:effectLst>
            <a:glow rad="228600">
              <a:schemeClr val="accent3">
                <a:satMod val="175000"/>
                <a:alpha val="40000"/>
              </a:schemeClr>
            </a:glow>
            <a:outerShdw blurRad="50800" dist="38100" dir="16200000" rotWithShape="0">
              <a:prstClr val="black">
                <a:alpha val="40000"/>
              </a:prstClr>
            </a:outerShdw>
          </a:effectLst>
        </p:spPr>
      </p:pic>
    </p:spTree>
    <p:extLst>
      <p:ext uri="{BB962C8B-B14F-4D97-AF65-F5344CB8AC3E}">
        <p14:creationId xmlns:p14="http://schemas.microsoft.com/office/powerpoint/2010/main" val="37193596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300" fill="hold"/>
                                        <p:tgtEl>
                                          <p:spTgt spid="3"/>
                                        </p:tgtEl>
                                        <p:attrNameLst>
                                          <p:attrName>ppt_x</p:attrName>
                                        </p:attrNameLst>
                                      </p:cBhvr>
                                      <p:tavLst>
                                        <p:tav tm="0">
                                          <p:val>
                                            <p:strVal val="#ppt_x"/>
                                          </p:val>
                                        </p:tav>
                                        <p:tav tm="100000">
                                          <p:val>
                                            <p:strVal val="#ppt_x"/>
                                          </p:val>
                                        </p:tav>
                                      </p:tavLst>
                                    </p:anim>
                                    <p:anim calcmode="lin" valueType="num">
                                      <p:cBhvr additive="base">
                                        <p:cTn id="8" dur="3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lumMod val="25000"/>
              </a:schemeClr>
            </a:gs>
            <a:gs pos="100000">
              <a:schemeClr val="tx1"/>
            </a:gs>
          </a:gsLst>
          <a:lin ang="16200000" scaled="1"/>
          <a:tileRect/>
        </a:gradFill>
        <a:effectLst/>
      </p:bgPr>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A167BAF-918B-45AC-A51E-FD8F36A9D4E4}"/>
              </a:ext>
            </a:extLst>
          </p:cNvPr>
          <p:cNvSpPr txBox="1"/>
          <p:nvPr/>
        </p:nvSpPr>
        <p:spPr>
          <a:xfrm>
            <a:off x="0" y="124716"/>
            <a:ext cx="8675798" cy="400110"/>
          </a:xfrm>
          <a:prstGeom prst="rect">
            <a:avLst/>
          </a:prstGeom>
          <a:noFill/>
        </p:spPr>
        <p:txBody>
          <a:bodyPr wrap="square" rtlCol="0">
            <a:spAutoFit/>
          </a:bodyPr>
          <a:lstStyle/>
          <a:p>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中国传媒大学研究生学位论文编写规则</a:t>
            </a:r>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中的版式规范</a:t>
            </a:r>
          </a:p>
        </p:txBody>
      </p:sp>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11630064" y="199810"/>
            <a:ext cx="0" cy="6334812"/>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3C052F4-59C3-4A5D-A4BA-10D3A8DC81F4}"/>
              </a:ext>
            </a:extLst>
          </p:cNvPr>
          <p:cNvSpPr/>
          <p:nvPr/>
        </p:nvSpPr>
        <p:spPr>
          <a:xfrm>
            <a:off x="11546488" y="524826"/>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7D9070-8DCE-4735-A783-E6402C3383AA}"/>
              </a:ext>
            </a:extLst>
          </p:cNvPr>
          <p:cNvSpPr txBox="1"/>
          <p:nvPr/>
        </p:nvSpPr>
        <p:spPr>
          <a:xfrm>
            <a:off x="9958936" y="358205"/>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6" name="椭圆 15">
            <a:extLst>
              <a:ext uri="{FF2B5EF4-FFF2-40B4-BE49-F238E27FC236}">
                <a16:creationId xmlns:a16="http://schemas.microsoft.com/office/drawing/2014/main" id="{DA374F00-6E7E-4BCF-A3F9-C0292972AC4C}"/>
              </a:ext>
            </a:extLst>
          </p:cNvPr>
          <p:cNvSpPr/>
          <p:nvPr/>
        </p:nvSpPr>
        <p:spPr>
          <a:xfrm>
            <a:off x="11546488" y="167397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010E7F8-74C7-4B17-83FC-B793694C8C48}"/>
              </a:ext>
            </a:extLst>
          </p:cNvPr>
          <p:cNvSpPr txBox="1"/>
          <p:nvPr/>
        </p:nvSpPr>
        <p:spPr>
          <a:xfrm>
            <a:off x="9958936" y="1507353"/>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BC6E62E5-177A-4B2B-AD9B-D01A9623E471}"/>
              </a:ext>
            </a:extLst>
          </p:cNvPr>
          <p:cNvSpPr/>
          <p:nvPr/>
        </p:nvSpPr>
        <p:spPr>
          <a:xfrm>
            <a:off x="11546488" y="485025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3D8EC10-F9D0-47D4-92CA-7BA45A66190B}"/>
              </a:ext>
            </a:extLst>
          </p:cNvPr>
          <p:cNvSpPr txBox="1"/>
          <p:nvPr/>
        </p:nvSpPr>
        <p:spPr>
          <a:xfrm>
            <a:off x="9958936" y="4683633"/>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95BEDA36-CDD1-4AA3-8374-07208112428A}"/>
              </a:ext>
            </a:extLst>
          </p:cNvPr>
          <p:cNvSpPr/>
          <p:nvPr/>
        </p:nvSpPr>
        <p:spPr>
          <a:xfrm>
            <a:off x="11546488" y="5931290"/>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3043DDB-1A89-42F9-BFDC-EBC3723744CD}"/>
              </a:ext>
            </a:extLst>
          </p:cNvPr>
          <p:cNvSpPr txBox="1"/>
          <p:nvPr/>
        </p:nvSpPr>
        <p:spPr>
          <a:xfrm>
            <a:off x="9958936" y="5764669"/>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AB03FD25-CF2E-4556-9987-EB9A091EE20E}"/>
              </a:ext>
            </a:extLst>
          </p:cNvPr>
          <p:cNvSpPr txBox="1"/>
          <p:nvPr/>
        </p:nvSpPr>
        <p:spPr>
          <a:xfrm>
            <a:off x="277406" y="691978"/>
            <a:ext cx="2096144"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章节标号</a:t>
            </a:r>
          </a:p>
        </p:txBody>
      </p:sp>
      <p:sp>
        <p:nvSpPr>
          <p:cNvPr id="23" name="文本框 22">
            <a:extLst>
              <a:ext uri="{FF2B5EF4-FFF2-40B4-BE49-F238E27FC236}">
                <a16:creationId xmlns:a16="http://schemas.microsoft.com/office/drawing/2014/main" id="{A3588AA4-9543-406A-976C-8785128E365F}"/>
              </a:ext>
            </a:extLst>
          </p:cNvPr>
          <p:cNvSpPr txBox="1"/>
          <p:nvPr/>
        </p:nvSpPr>
        <p:spPr>
          <a:xfrm>
            <a:off x="561934" y="1657809"/>
            <a:ext cx="8959135" cy="1771191"/>
          </a:xfrm>
          <a:prstGeom prst="rect">
            <a:avLst/>
          </a:prstGeom>
          <a:effectLst>
            <a:glow rad="228600">
              <a:schemeClr val="accent3">
                <a:satMod val="175000"/>
                <a:alpha val="40000"/>
              </a:schemeClr>
            </a:glow>
            <a:outerShdw blurRad="50800" dist="38100" dir="16200000" rotWithShape="0">
              <a:prstClr val="black">
                <a:alpha val="40000"/>
              </a:prstClr>
            </a:outerShdw>
          </a:effectLst>
        </p:spPr>
        <p:txBody>
          <a:bodyPr wrap="square">
            <a:spAutoFit/>
          </a:bodyPr>
          <a:lstStyle/>
          <a:p>
            <a:pPr marL="63500" marR="74930">
              <a:lnSpc>
                <a:spcPct val="14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用阿拉伯数字连续标号；不同层次的数字之间用小圆点“．”相隔， 末位数字后面不加点号，如“</a:t>
            </a:r>
            <a:r>
              <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1”</a:t>
            </a: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1.1”</a:t>
            </a: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1.1.1”</a:t>
            </a: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等；章、节编号全部顶格排，编号与 标题之间空 </a:t>
            </a:r>
            <a:r>
              <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1 </a:t>
            </a: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个字的间隙。章的标题占 </a:t>
            </a:r>
            <a:r>
              <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2 </a:t>
            </a: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行。正文另起行，前空 </a:t>
            </a:r>
            <a:r>
              <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2 </a:t>
            </a: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个字起排，回行时顶格排。</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9" name="文本框 28">
            <a:extLst>
              <a:ext uri="{FF2B5EF4-FFF2-40B4-BE49-F238E27FC236}">
                <a16:creationId xmlns:a16="http://schemas.microsoft.com/office/drawing/2014/main" id="{349E9EC4-D7F9-4B6C-80B0-5E13EF274852}"/>
              </a:ext>
            </a:extLst>
          </p:cNvPr>
          <p:cNvSpPr txBox="1"/>
          <p:nvPr/>
        </p:nvSpPr>
        <p:spPr>
          <a:xfrm>
            <a:off x="9958936" y="2181168"/>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正文</a:t>
            </a:r>
            <a:endParaRPr lang="en-US" altLang="zh-CN" dirty="0"/>
          </a:p>
        </p:txBody>
      </p:sp>
      <p:sp>
        <p:nvSpPr>
          <p:cNvPr id="30" name="文本框 29">
            <a:extLst>
              <a:ext uri="{FF2B5EF4-FFF2-40B4-BE49-F238E27FC236}">
                <a16:creationId xmlns:a16="http://schemas.microsoft.com/office/drawing/2014/main" id="{267E61A9-F3AC-4E72-8B27-2BEF7498ACA8}"/>
              </a:ext>
            </a:extLst>
          </p:cNvPr>
          <p:cNvSpPr txBox="1"/>
          <p:nvPr/>
        </p:nvSpPr>
        <p:spPr>
          <a:xfrm>
            <a:off x="9958936" y="2613530"/>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引文标注</a:t>
            </a:r>
            <a:endParaRPr lang="en-US" altLang="zh-CN" dirty="0"/>
          </a:p>
        </p:txBody>
      </p:sp>
      <p:sp>
        <p:nvSpPr>
          <p:cNvPr id="31" name="文本框 30">
            <a:extLst>
              <a:ext uri="{FF2B5EF4-FFF2-40B4-BE49-F238E27FC236}">
                <a16:creationId xmlns:a16="http://schemas.microsoft.com/office/drawing/2014/main" id="{77FC7558-B9F7-45A9-A993-D17D7797A448}"/>
              </a:ext>
            </a:extLst>
          </p:cNvPr>
          <p:cNvSpPr txBox="1"/>
          <p:nvPr/>
        </p:nvSpPr>
        <p:spPr>
          <a:xfrm>
            <a:off x="9958936" y="3045892"/>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注释</a:t>
            </a:r>
            <a:endParaRPr lang="en-US" altLang="zh-CN" dirty="0"/>
          </a:p>
        </p:txBody>
      </p:sp>
      <p:sp>
        <p:nvSpPr>
          <p:cNvPr id="32" name="文本框 31">
            <a:extLst>
              <a:ext uri="{FF2B5EF4-FFF2-40B4-BE49-F238E27FC236}">
                <a16:creationId xmlns:a16="http://schemas.microsoft.com/office/drawing/2014/main" id="{D5D28EA2-58FA-4CAF-819E-2B6E211EBC5D}"/>
              </a:ext>
            </a:extLst>
          </p:cNvPr>
          <p:cNvSpPr txBox="1"/>
          <p:nvPr/>
        </p:nvSpPr>
        <p:spPr>
          <a:xfrm>
            <a:off x="9958936" y="3478254"/>
            <a:ext cx="1529678" cy="432362"/>
          </a:xfrm>
          <a:prstGeom prst="rect">
            <a:avLst/>
          </a:prstGeom>
          <a:noFill/>
        </p:spPr>
        <p:txBody>
          <a:bodyPr wrap="square" rtlCol="0">
            <a:spAutoFit/>
          </a:bodyPr>
          <a:lstStyle>
            <a:defPPr>
              <a:defRPr lang="zh-CN"/>
            </a:defPPr>
            <a:lvl1pPr algn="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章节标号←</a:t>
            </a:r>
            <a:endParaRPr lang="en-US" altLang="zh-CN" dirty="0"/>
          </a:p>
        </p:txBody>
      </p:sp>
      <p:sp>
        <p:nvSpPr>
          <p:cNvPr id="33" name="文本框 32">
            <a:extLst>
              <a:ext uri="{FF2B5EF4-FFF2-40B4-BE49-F238E27FC236}">
                <a16:creationId xmlns:a16="http://schemas.microsoft.com/office/drawing/2014/main" id="{D47C15F9-2406-4752-B8F3-AEA63AF3F530}"/>
              </a:ext>
            </a:extLst>
          </p:cNvPr>
          <p:cNvSpPr txBox="1"/>
          <p:nvPr/>
        </p:nvSpPr>
        <p:spPr>
          <a:xfrm>
            <a:off x="9958936" y="3910616"/>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pPr algn="r"/>
            <a:r>
              <a:rPr lang="zh-CN" altLang="en-US" dirty="0">
                <a:solidFill>
                  <a:schemeClr val="bg2">
                    <a:lumMod val="50000"/>
                  </a:schemeClr>
                </a:solidFill>
              </a:rPr>
              <a:t>图表标号</a:t>
            </a:r>
            <a:endParaRPr lang="en-US" altLang="zh-CN" dirty="0">
              <a:solidFill>
                <a:schemeClr val="bg2">
                  <a:lumMod val="50000"/>
                </a:schemeClr>
              </a:solidFill>
            </a:endParaRPr>
          </a:p>
        </p:txBody>
      </p:sp>
      <p:sp>
        <p:nvSpPr>
          <p:cNvPr id="24" name="文本框 23">
            <a:extLst>
              <a:ext uri="{FF2B5EF4-FFF2-40B4-BE49-F238E27FC236}">
                <a16:creationId xmlns:a16="http://schemas.microsoft.com/office/drawing/2014/main" id="{EC623D8B-F5D4-4138-B225-CA1DFC80ED50}"/>
              </a:ext>
            </a:extLst>
          </p:cNvPr>
          <p:cNvSpPr txBox="1"/>
          <p:nvPr/>
        </p:nvSpPr>
        <p:spPr>
          <a:xfrm>
            <a:off x="2272522" y="815089"/>
            <a:ext cx="3058157" cy="523220"/>
          </a:xfrm>
          <a:prstGeom prst="rect">
            <a:avLst/>
          </a:prstGeom>
          <a:noFill/>
        </p:spPr>
        <p:txBody>
          <a:bodyPr wrap="square" rtlCol="0">
            <a:spAutoFit/>
          </a:bodyPr>
          <a:lstStyle/>
          <a:p>
            <a:r>
              <a:rPr lang="zh-CN" altLang="en-US" sz="2800" b="1" dirty="0">
                <a:solidFill>
                  <a:schemeClr val="bg1">
                    <a:lumMod val="95000"/>
                  </a:schemeClr>
                </a:solidFill>
                <a:latin typeface="微软雅黑 Light" panose="020B0502040204020203" pitchFamily="34" charset="-122"/>
                <a:ea typeface="微软雅黑 Light" panose="020B0502040204020203" pitchFamily="34" charset="-122"/>
              </a:rPr>
              <a:t>数字标号</a:t>
            </a:r>
          </a:p>
        </p:txBody>
      </p:sp>
      <p:pic>
        <p:nvPicPr>
          <p:cNvPr id="3" name="图片 2">
            <a:extLst>
              <a:ext uri="{FF2B5EF4-FFF2-40B4-BE49-F238E27FC236}">
                <a16:creationId xmlns:a16="http://schemas.microsoft.com/office/drawing/2014/main" id="{67F76F4C-C6C4-44C7-945D-A83396020411}"/>
              </a:ext>
            </a:extLst>
          </p:cNvPr>
          <p:cNvPicPr>
            <a:picLocks noChangeAspect="1"/>
          </p:cNvPicPr>
          <p:nvPr/>
        </p:nvPicPr>
        <p:blipFill>
          <a:blip r:embed="rId3"/>
          <a:stretch>
            <a:fillRect/>
          </a:stretch>
        </p:blipFill>
        <p:spPr>
          <a:xfrm>
            <a:off x="2957867" y="3694794"/>
            <a:ext cx="4392107" cy="2839828"/>
          </a:xfrm>
          <a:prstGeom prst="rect">
            <a:avLst/>
          </a:prstGeom>
          <a:effectLst>
            <a:glow rad="228600">
              <a:schemeClr val="accent3">
                <a:satMod val="175000"/>
                <a:alpha val="40000"/>
              </a:schemeClr>
            </a:glow>
            <a:outerShdw blurRad="50800" dist="38100" dir="16200000" rotWithShape="0">
              <a:prstClr val="black">
                <a:alpha val="40000"/>
              </a:prstClr>
            </a:outerShdw>
          </a:effectLst>
        </p:spPr>
      </p:pic>
    </p:spTree>
    <p:extLst>
      <p:ext uri="{BB962C8B-B14F-4D97-AF65-F5344CB8AC3E}">
        <p14:creationId xmlns:p14="http://schemas.microsoft.com/office/powerpoint/2010/main" val="22803060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med" p14:dur="600">
        <p159:morph option="byObject"/>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lumMod val="25000"/>
              </a:schemeClr>
            </a:gs>
            <a:gs pos="100000">
              <a:schemeClr val="tx1"/>
            </a:gs>
          </a:gsLst>
          <a:lin ang="16200000" scaled="1"/>
          <a:tileRect/>
        </a:gradFill>
        <a:effectLst/>
      </p:bgPr>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A167BAF-918B-45AC-A51E-FD8F36A9D4E4}"/>
              </a:ext>
            </a:extLst>
          </p:cNvPr>
          <p:cNvSpPr txBox="1"/>
          <p:nvPr/>
        </p:nvSpPr>
        <p:spPr>
          <a:xfrm>
            <a:off x="0" y="124716"/>
            <a:ext cx="8675798" cy="400110"/>
          </a:xfrm>
          <a:prstGeom prst="rect">
            <a:avLst/>
          </a:prstGeom>
          <a:noFill/>
        </p:spPr>
        <p:txBody>
          <a:bodyPr wrap="square" rtlCol="0">
            <a:spAutoFit/>
          </a:bodyPr>
          <a:lstStyle/>
          <a:p>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中国传媒大学研究生学位论文编写规则</a:t>
            </a:r>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中的版式规范</a:t>
            </a:r>
          </a:p>
        </p:txBody>
      </p:sp>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11630064" y="199810"/>
            <a:ext cx="0" cy="6334812"/>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3C052F4-59C3-4A5D-A4BA-10D3A8DC81F4}"/>
              </a:ext>
            </a:extLst>
          </p:cNvPr>
          <p:cNvSpPr/>
          <p:nvPr/>
        </p:nvSpPr>
        <p:spPr>
          <a:xfrm>
            <a:off x="11546488" y="524826"/>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7D9070-8DCE-4735-A783-E6402C3383AA}"/>
              </a:ext>
            </a:extLst>
          </p:cNvPr>
          <p:cNvSpPr txBox="1"/>
          <p:nvPr/>
        </p:nvSpPr>
        <p:spPr>
          <a:xfrm>
            <a:off x="9958936" y="358205"/>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6" name="椭圆 15">
            <a:extLst>
              <a:ext uri="{FF2B5EF4-FFF2-40B4-BE49-F238E27FC236}">
                <a16:creationId xmlns:a16="http://schemas.microsoft.com/office/drawing/2014/main" id="{DA374F00-6E7E-4BCF-A3F9-C0292972AC4C}"/>
              </a:ext>
            </a:extLst>
          </p:cNvPr>
          <p:cNvSpPr/>
          <p:nvPr/>
        </p:nvSpPr>
        <p:spPr>
          <a:xfrm>
            <a:off x="11546488" y="167397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010E7F8-74C7-4B17-83FC-B793694C8C48}"/>
              </a:ext>
            </a:extLst>
          </p:cNvPr>
          <p:cNvSpPr txBox="1"/>
          <p:nvPr/>
        </p:nvSpPr>
        <p:spPr>
          <a:xfrm>
            <a:off x="9958936" y="1507353"/>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BC6E62E5-177A-4B2B-AD9B-D01A9623E471}"/>
              </a:ext>
            </a:extLst>
          </p:cNvPr>
          <p:cNvSpPr/>
          <p:nvPr/>
        </p:nvSpPr>
        <p:spPr>
          <a:xfrm>
            <a:off x="11546488" y="485025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3D8EC10-F9D0-47D4-92CA-7BA45A66190B}"/>
              </a:ext>
            </a:extLst>
          </p:cNvPr>
          <p:cNvSpPr txBox="1"/>
          <p:nvPr/>
        </p:nvSpPr>
        <p:spPr>
          <a:xfrm>
            <a:off x="9958936" y="4683633"/>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95BEDA36-CDD1-4AA3-8374-07208112428A}"/>
              </a:ext>
            </a:extLst>
          </p:cNvPr>
          <p:cNvSpPr/>
          <p:nvPr/>
        </p:nvSpPr>
        <p:spPr>
          <a:xfrm>
            <a:off x="11546488" y="5931290"/>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3043DDB-1A89-42F9-BFDC-EBC3723744CD}"/>
              </a:ext>
            </a:extLst>
          </p:cNvPr>
          <p:cNvSpPr txBox="1"/>
          <p:nvPr/>
        </p:nvSpPr>
        <p:spPr>
          <a:xfrm>
            <a:off x="9958936" y="5764669"/>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AB03FD25-CF2E-4556-9987-EB9A091EE20E}"/>
              </a:ext>
            </a:extLst>
          </p:cNvPr>
          <p:cNvSpPr txBox="1"/>
          <p:nvPr/>
        </p:nvSpPr>
        <p:spPr>
          <a:xfrm>
            <a:off x="277406" y="691978"/>
            <a:ext cx="2096144"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章节标号</a:t>
            </a:r>
          </a:p>
        </p:txBody>
      </p:sp>
      <p:sp>
        <p:nvSpPr>
          <p:cNvPr id="23" name="文本框 22">
            <a:extLst>
              <a:ext uri="{FF2B5EF4-FFF2-40B4-BE49-F238E27FC236}">
                <a16:creationId xmlns:a16="http://schemas.microsoft.com/office/drawing/2014/main" id="{A3588AA4-9543-406A-976C-8785128E365F}"/>
              </a:ext>
            </a:extLst>
          </p:cNvPr>
          <p:cNvSpPr txBox="1"/>
          <p:nvPr/>
        </p:nvSpPr>
        <p:spPr>
          <a:xfrm>
            <a:off x="561935" y="1727197"/>
            <a:ext cx="8675792" cy="1340303"/>
          </a:xfrm>
          <a:prstGeom prst="rect">
            <a:avLst/>
          </a:prstGeom>
          <a:effectLst>
            <a:glow rad="228600">
              <a:schemeClr val="accent3">
                <a:satMod val="175000"/>
                <a:alpha val="40000"/>
              </a:schemeClr>
            </a:glow>
            <a:outerShdw blurRad="50800" dist="38100" dir="16200000" rotWithShape="0">
              <a:prstClr val="black">
                <a:alpha val="40000"/>
              </a:prstClr>
            </a:outerShdw>
          </a:effectLst>
        </p:spPr>
        <p:txBody>
          <a:bodyPr wrap="square">
            <a:spAutoFit/>
          </a:bodyPr>
          <a:lstStyle/>
          <a:p>
            <a:pPr marL="63500" marR="74930">
              <a:lnSpc>
                <a:spcPct val="14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每“章”标题以三号黑体字居中打印；“章”下空两行为“节”的标题</a:t>
            </a:r>
            <a:r>
              <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 </a:t>
            </a: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以小三号黑体字居中打印；“节”下空一行为“条”的标题，以四号黑体字左起空两字打印。“款”的标题以小四号黑体字左起空两字打印。换行后打印论文正文。</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9" name="文本框 28">
            <a:extLst>
              <a:ext uri="{FF2B5EF4-FFF2-40B4-BE49-F238E27FC236}">
                <a16:creationId xmlns:a16="http://schemas.microsoft.com/office/drawing/2014/main" id="{349E9EC4-D7F9-4B6C-80B0-5E13EF274852}"/>
              </a:ext>
            </a:extLst>
          </p:cNvPr>
          <p:cNvSpPr txBox="1"/>
          <p:nvPr/>
        </p:nvSpPr>
        <p:spPr>
          <a:xfrm>
            <a:off x="9958936" y="2181168"/>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正文</a:t>
            </a:r>
            <a:endParaRPr lang="en-US" altLang="zh-CN" dirty="0"/>
          </a:p>
        </p:txBody>
      </p:sp>
      <p:sp>
        <p:nvSpPr>
          <p:cNvPr id="30" name="文本框 29">
            <a:extLst>
              <a:ext uri="{FF2B5EF4-FFF2-40B4-BE49-F238E27FC236}">
                <a16:creationId xmlns:a16="http://schemas.microsoft.com/office/drawing/2014/main" id="{267E61A9-F3AC-4E72-8B27-2BEF7498ACA8}"/>
              </a:ext>
            </a:extLst>
          </p:cNvPr>
          <p:cNvSpPr txBox="1"/>
          <p:nvPr/>
        </p:nvSpPr>
        <p:spPr>
          <a:xfrm>
            <a:off x="9958936" y="2613530"/>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引文标注</a:t>
            </a:r>
            <a:endParaRPr lang="en-US" altLang="zh-CN" dirty="0"/>
          </a:p>
        </p:txBody>
      </p:sp>
      <p:sp>
        <p:nvSpPr>
          <p:cNvPr id="31" name="文本框 30">
            <a:extLst>
              <a:ext uri="{FF2B5EF4-FFF2-40B4-BE49-F238E27FC236}">
                <a16:creationId xmlns:a16="http://schemas.microsoft.com/office/drawing/2014/main" id="{77FC7558-B9F7-45A9-A993-D17D7797A448}"/>
              </a:ext>
            </a:extLst>
          </p:cNvPr>
          <p:cNvSpPr txBox="1"/>
          <p:nvPr/>
        </p:nvSpPr>
        <p:spPr>
          <a:xfrm>
            <a:off x="9958936" y="3045892"/>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注释</a:t>
            </a:r>
            <a:endParaRPr lang="en-US" altLang="zh-CN" dirty="0"/>
          </a:p>
        </p:txBody>
      </p:sp>
      <p:sp>
        <p:nvSpPr>
          <p:cNvPr id="32" name="文本框 31">
            <a:extLst>
              <a:ext uri="{FF2B5EF4-FFF2-40B4-BE49-F238E27FC236}">
                <a16:creationId xmlns:a16="http://schemas.microsoft.com/office/drawing/2014/main" id="{D5D28EA2-58FA-4CAF-819E-2B6E211EBC5D}"/>
              </a:ext>
            </a:extLst>
          </p:cNvPr>
          <p:cNvSpPr txBox="1"/>
          <p:nvPr/>
        </p:nvSpPr>
        <p:spPr>
          <a:xfrm>
            <a:off x="9958936" y="3478254"/>
            <a:ext cx="1529678" cy="432362"/>
          </a:xfrm>
          <a:prstGeom prst="rect">
            <a:avLst/>
          </a:prstGeom>
          <a:noFill/>
        </p:spPr>
        <p:txBody>
          <a:bodyPr wrap="square" rtlCol="0">
            <a:spAutoFit/>
          </a:bodyPr>
          <a:lstStyle>
            <a:defPPr>
              <a:defRPr lang="zh-CN"/>
            </a:defPPr>
            <a:lvl1pPr algn="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章节标号←</a:t>
            </a:r>
            <a:endParaRPr lang="en-US" altLang="zh-CN" dirty="0"/>
          </a:p>
        </p:txBody>
      </p:sp>
      <p:sp>
        <p:nvSpPr>
          <p:cNvPr id="33" name="文本框 32">
            <a:extLst>
              <a:ext uri="{FF2B5EF4-FFF2-40B4-BE49-F238E27FC236}">
                <a16:creationId xmlns:a16="http://schemas.microsoft.com/office/drawing/2014/main" id="{D47C15F9-2406-4752-B8F3-AEA63AF3F530}"/>
              </a:ext>
            </a:extLst>
          </p:cNvPr>
          <p:cNvSpPr txBox="1"/>
          <p:nvPr/>
        </p:nvSpPr>
        <p:spPr>
          <a:xfrm>
            <a:off x="9958936" y="3910616"/>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pPr algn="r"/>
            <a:r>
              <a:rPr lang="zh-CN" altLang="en-US" dirty="0">
                <a:solidFill>
                  <a:schemeClr val="bg2">
                    <a:lumMod val="50000"/>
                  </a:schemeClr>
                </a:solidFill>
              </a:rPr>
              <a:t>图表标号</a:t>
            </a:r>
            <a:endParaRPr lang="en-US" altLang="zh-CN" dirty="0">
              <a:solidFill>
                <a:schemeClr val="bg2">
                  <a:lumMod val="50000"/>
                </a:schemeClr>
              </a:solidFill>
            </a:endParaRPr>
          </a:p>
        </p:txBody>
      </p:sp>
      <p:sp>
        <p:nvSpPr>
          <p:cNvPr id="24" name="文本框 23">
            <a:extLst>
              <a:ext uri="{FF2B5EF4-FFF2-40B4-BE49-F238E27FC236}">
                <a16:creationId xmlns:a16="http://schemas.microsoft.com/office/drawing/2014/main" id="{EC623D8B-F5D4-4138-B225-CA1DFC80ED50}"/>
              </a:ext>
            </a:extLst>
          </p:cNvPr>
          <p:cNvSpPr txBox="1"/>
          <p:nvPr/>
        </p:nvSpPr>
        <p:spPr>
          <a:xfrm>
            <a:off x="2272522" y="815089"/>
            <a:ext cx="3058157" cy="523220"/>
          </a:xfrm>
          <a:prstGeom prst="rect">
            <a:avLst/>
          </a:prstGeom>
          <a:noFill/>
        </p:spPr>
        <p:txBody>
          <a:bodyPr wrap="square" rtlCol="0">
            <a:spAutoFit/>
          </a:bodyPr>
          <a:lstStyle/>
          <a:p>
            <a:r>
              <a:rPr lang="zh-CN" altLang="en-US" sz="2800" b="1" dirty="0">
                <a:solidFill>
                  <a:schemeClr val="bg1">
                    <a:lumMod val="95000"/>
                  </a:schemeClr>
                </a:solidFill>
                <a:latin typeface="微软雅黑 Light" panose="020B0502040204020203" pitchFamily="34" charset="-122"/>
                <a:ea typeface="微软雅黑 Light" panose="020B0502040204020203" pitchFamily="34" charset="-122"/>
              </a:rPr>
              <a:t>汉字标题</a:t>
            </a:r>
          </a:p>
        </p:txBody>
      </p:sp>
      <p:pic>
        <p:nvPicPr>
          <p:cNvPr id="6" name="图片 5">
            <a:extLst>
              <a:ext uri="{FF2B5EF4-FFF2-40B4-BE49-F238E27FC236}">
                <a16:creationId xmlns:a16="http://schemas.microsoft.com/office/drawing/2014/main" id="{66046CCE-63B3-4165-B55B-11A09AC5E1E0}"/>
              </a:ext>
            </a:extLst>
          </p:cNvPr>
          <p:cNvPicPr>
            <a:picLocks noChangeAspect="1"/>
          </p:cNvPicPr>
          <p:nvPr/>
        </p:nvPicPr>
        <p:blipFill>
          <a:blip r:embed="rId3"/>
          <a:stretch>
            <a:fillRect/>
          </a:stretch>
        </p:blipFill>
        <p:spPr>
          <a:xfrm>
            <a:off x="1959909" y="3589057"/>
            <a:ext cx="5879844" cy="2945565"/>
          </a:xfrm>
          <a:prstGeom prst="rect">
            <a:avLst/>
          </a:prstGeom>
          <a:effectLst>
            <a:glow rad="228600">
              <a:schemeClr val="accent3">
                <a:satMod val="175000"/>
                <a:alpha val="40000"/>
              </a:schemeClr>
            </a:glow>
            <a:outerShdw blurRad="50800" dist="38100" dir="16200000" rotWithShape="0">
              <a:prstClr val="black">
                <a:alpha val="40000"/>
              </a:prstClr>
            </a:outerShdw>
          </a:effectLst>
        </p:spPr>
      </p:pic>
    </p:spTree>
    <p:extLst>
      <p:ext uri="{BB962C8B-B14F-4D97-AF65-F5344CB8AC3E}">
        <p14:creationId xmlns:p14="http://schemas.microsoft.com/office/powerpoint/2010/main" val="352798965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med" p14:dur="600">
        <p159:morph option="byObject"/>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lumMod val="25000"/>
              </a:schemeClr>
            </a:gs>
            <a:gs pos="100000">
              <a:schemeClr val="tx1"/>
            </a:gs>
          </a:gsLst>
          <a:lin ang="16200000" scaled="1"/>
          <a:tileRect/>
        </a:gradFill>
        <a:effectLst/>
      </p:bgPr>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A167BAF-918B-45AC-A51E-FD8F36A9D4E4}"/>
              </a:ext>
            </a:extLst>
          </p:cNvPr>
          <p:cNvSpPr txBox="1"/>
          <p:nvPr/>
        </p:nvSpPr>
        <p:spPr>
          <a:xfrm>
            <a:off x="0" y="124716"/>
            <a:ext cx="8675798" cy="400110"/>
          </a:xfrm>
          <a:prstGeom prst="rect">
            <a:avLst/>
          </a:prstGeom>
          <a:noFill/>
        </p:spPr>
        <p:txBody>
          <a:bodyPr wrap="square" rtlCol="0">
            <a:spAutoFit/>
          </a:bodyPr>
          <a:lstStyle/>
          <a:p>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中国传媒大学研究生学位论文编写规则</a:t>
            </a:r>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中的版式规范</a:t>
            </a:r>
          </a:p>
        </p:txBody>
      </p:sp>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11630064" y="199810"/>
            <a:ext cx="0" cy="6334812"/>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3C052F4-59C3-4A5D-A4BA-10D3A8DC81F4}"/>
              </a:ext>
            </a:extLst>
          </p:cNvPr>
          <p:cNvSpPr/>
          <p:nvPr/>
        </p:nvSpPr>
        <p:spPr>
          <a:xfrm>
            <a:off x="11546488" y="524826"/>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7D9070-8DCE-4735-A783-E6402C3383AA}"/>
              </a:ext>
            </a:extLst>
          </p:cNvPr>
          <p:cNvSpPr txBox="1"/>
          <p:nvPr/>
        </p:nvSpPr>
        <p:spPr>
          <a:xfrm>
            <a:off x="9958936" y="358205"/>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6" name="椭圆 15">
            <a:extLst>
              <a:ext uri="{FF2B5EF4-FFF2-40B4-BE49-F238E27FC236}">
                <a16:creationId xmlns:a16="http://schemas.microsoft.com/office/drawing/2014/main" id="{DA374F00-6E7E-4BCF-A3F9-C0292972AC4C}"/>
              </a:ext>
            </a:extLst>
          </p:cNvPr>
          <p:cNvSpPr/>
          <p:nvPr/>
        </p:nvSpPr>
        <p:spPr>
          <a:xfrm>
            <a:off x="11546488" y="167397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010E7F8-74C7-4B17-83FC-B793694C8C48}"/>
              </a:ext>
            </a:extLst>
          </p:cNvPr>
          <p:cNvSpPr txBox="1"/>
          <p:nvPr/>
        </p:nvSpPr>
        <p:spPr>
          <a:xfrm>
            <a:off x="9958936" y="1507353"/>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BC6E62E5-177A-4B2B-AD9B-D01A9623E471}"/>
              </a:ext>
            </a:extLst>
          </p:cNvPr>
          <p:cNvSpPr/>
          <p:nvPr/>
        </p:nvSpPr>
        <p:spPr>
          <a:xfrm>
            <a:off x="11546488" y="485025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3D8EC10-F9D0-47D4-92CA-7BA45A66190B}"/>
              </a:ext>
            </a:extLst>
          </p:cNvPr>
          <p:cNvSpPr txBox="1"/>
          <p:nvPr/>
        </p:nvSpPr>
        <p:spPr>
          <a:xfrm>
            <a:off x="9958936" y="4683633"/>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95BEDA36-CDD1-4AA3-8374-07208112428A}"/>
              </a:ext>
            </a:extLst>
          </p:cNvPr>
          <p:cNvSpPr/>
          <p:nvPr/>
        </p:nvSpPr>
        <p:spPr>
          <a:xfrm>
            <a:off x="11546488" y="5931290"/>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3043DDB-1A89-42F9-BFDC-EBC3723744CD}"/>
              </a:ext>
            </a:extLst>
          </p:cNvPr>
          <p:cNvSpPr txBox="1"/>
          <p:nvPr/>
        </p:nvSpPr>
        <p:spPr>
          <a:xfrm>
            <a:off x="9958936" y="5764669"/>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AB03FD25-CF2E-4556-9987-EB9A091EE20E}"/>
              </a:ext>
            </a:extLst>
          </p:cNvPr>
          <p:cNvSpPr txBox="1"/>
          <p:nvPr/>
        </p:nvSpPr>
        <p:spPr>
          <a:xfrm>
            <a:off x="277405" y="691978"/>
            <a:ext cx="4396191"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图表标号</a:t>
            </a:r>
          </a:p>
        </p:txBody>
      </p:sp>
      <p:sp>
        <p:nvSpPr>
          <p:cNvPr id="23" name="文本框 22">
            <a:extLst>
              <a:ext uri="{FF2B5EF4-FFF2-40B4-BE49-F238E27FC236}">
                <a16:creationId xmlns:a16="http://schemas.microsoft.com/office/drawing/2014/main" id="{A3588AA4-9543-406A-976C-8785128E365F}"/>
              </a:ext>
            </a:extLst>
          </p:cNvPr>
          <p:cNvSpPr txBox="1"/>
          <p:nvPr/>
        </p:nvSpPr>
        <p:spPr>
          <a:xfrm>
            <a:off x="392260" y="1697099"/>
            <a:ext cx="9006257" cy="1501886"/>
          </a:xfrm>
          <a:prstGeom prst="rect">
            <a:avLst/>
          </a:prstGeom>
          <a:effectLst>
            <a:glow rad="228600">
              <a:schemeClr val="accent3">
                <a:satMod val="175000"/>
                <a:alpha val="40000"/>
              </a:schemeClr>
            </a:glow>
            <a:outerShdw blurRad="50800" dist="38100" dir="16200000" rotWithShape="0">
              <a:prstClr val="black">
                <a:alpha val="40000"/>
              </a:prstClr>
            </a:outerShdw>
          </a:effectLst>
        </p:spPr>
        <p:txBody>
          <a:bodyPr wrap="square">
            <a:spAutoFit/>
          </a:bodyPr>
          <a:lstStyle/>
          <a:p>
            <a:pPr marL="63500" marR="74930">
              <a:lnSpc>
                <a:spcPct val="15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图包括曲线图、构造图、示意图、框图、流程图、记录图、 地图、照片等。照片上应有表示目的物尺寸的标度、图的编号和图题规范， 并应置于图下方。</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5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图用阿拉伯数字分章依序连续编码，与表相互区别。</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9" name="文本框 28">
            <a:extLst>
              <a:ext uri="{FF2B5EF4-FFF2-40B4-BE49-F238E27FC236}">
                <a16:creationId xmlns:a16="http://schemas.microsoft.com/office/drawing/2014/main" id="{349E9EC4-D7F9-4B6C-80B0-5E13EF274852}"/>
              </a:ext>
            </a:extLst>
          </p:cNvPr>
          <p:cNvSpPr txBox="1"/>
          <p:nvPr/>
        </p:nvSpPr>
        <p:spPr>
          <a:xfrm>
            <a:off x="9958936" y="2181168"/>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正文</a:t>
            </a:r>
            <a:endParaRPr lang="en-US" altLang="zh-CN" dirty="0"/>
          </a:p>
        </p:txBody>
      </p:sp>
      <p:sp>
        <p:nvSpPr>
          <p:cNvPr id="30" name="文本框 29">
            <a:extLst>
              <a:ext uri="{FF2B5EF4-FFF2-40B4-BE49-F238E27FC236}">
                <a16:creationId xmlns:a16="http://schemas.microsoft.com/office/drawing/2014/main" id="{267E61A9-F3AC-4E72-8B27-2BEF7498ACA8}"/>
              </a:ext>
            </a:extLst>
          </p:cNvPr>
          <p:cNvSpPr txBox="1"/>
          <p:nvPr/>
        </p:nvSpPr>
        <p:spPr>
          <a:xfrm>
            <a:off x="9958936" y="2613530"/>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引文标注</a:t>
            </a:r>
            <a:endParaRPr lang="en-US" altLang="zh-CN" dirty="0"/>
          </a:p>
        </p:txBody>
      </p:sp>
      <p:sp>
        <p:nvSpPr>
          <p:cNvPr id="31" name="文本框 30">
            <a:extLst>
              <a:ext uri="{FF2B5EF4-FFF2-40B4-BE49-F238E27FC236}">
                <a16:creationId xmlns:a16="http://schemas.microsoft.com/office/drawing/2014/main" id="{77FC7558-B9F7-45A9-A993-D17D7797A448}"/>
              </a:ext>
            </a:extLst>
          </p:cNvPr>
          <p:cNvSpPr txBox="1"/>
          <p:nvPr/>
        </p:nvSpPr>
        <p:spPr>
          <a:xfrm>
            <a:off x="9958936" y="3045892"/>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注释</a:t>
            </a:r>
            <a:endParaRPr lang="en-US" altLang="zh-CN" dirty="0"/>
          </a:p>
        </p:txBody>
      </p:sp>
      <p:sp>
        <p:nvSpPr>
          <p:cNvPr id="32" name="文本框 31">
            <a:extLst>
              <a:ext uri="{FF2B5EF4-FFF2-40B4-BE49-F238E27FC236}">
                <a16:creationId xmlns:a16="http://schemas.microsoft.com/office/drawing/2014/main" id="{D5D28EA2-58FA-4CAF-819E-2B6E211EBC5D}"/>
              </a:ext>
            </a:extLst>
          </p:cNvPr>
          <p:cNvSpPr txBox="1"/>
          <p:nvPr/>
        </p:nvSpPr>
        <p:spPr>
          <a:xfrm>
            <a:off x="9958936" y="3478254"/>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pPr algn="r"/>
            <a:r>
              <a:rPr lang="zh-CN" altLang="en-US" dirty="0">
                <a:solidFill>
                  <a:schemeClr val="bg2">
                    <a:lumMod val="50000"/>
                  </a:schemeClr>
                </a:solidFill>
              </a:rPr>
              <a:t>章节标号</a:t>
            </a:r>
            <a:endParaRPr lang="en-US" altLang="zh-CN" dirty="0">
              <a:solidFill>
                <a:schemeClr val="bg2">
                  <a:lumMod val="50000"/>
                </a:schemeClr>
              </a:solidFill>
            </a:endParaRPr>
          </a:p>
        </p:txBody>
      </p:sp>
      <p:sp>
        <p:nvSpPr>
          <p:cNvPr id="33" name="文本框 32">
            <a:extLst>
              <a:ext uri="{FF2B5EF4-FFF2-40B4-BE49-F238E27FC236}">
                <a16:creationId xmlns:a16="http://schemas.microsoft.com/office/drawing/2014/main" id="{D47C15F9-2406-4752-B8F3-AEA63AF3F530}"/>
              </a:ext>
            </a:extLst>
          </p:cNvPr>
          <p:cNvSpPr txBox="1"/>
          <p:nvPr/>
        </p:nvSpPr>
        <p:spPr>
          <a:xfrm>
            <a:off x="9958936" y="3910616"/>
            <a:ext cx="1529678" cy="432362"/>
          </a:xfrm>
          <a:prstGeom prst="rect">
            <a:avLst/>
          </a:prstGeom>
          <a:noFill/>
        </p:spPr>
        <p:txBody>
          <a:bodyPr wrap="square" rtlCol="0">
            <a:spAutoFit/>
          </a:bodyPr>
          <a:lstStyle>
            <a:defPPr>
              <a:defRPr lang="zh-CN"/>
            </a:defPPr>
            <a:lvl1pPr algn="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图表标号←</a:t>
            </a:r>
            <a:endParaRPr lang="en-US" altLang="zh-CN" dirty="0"/>
          </a:p>
        </p:txBody>
      </p:sp>
      <p:pic>
        <p:nvPicPr>
          <p:cNvPr id="3" name="图片 2">
            <a:extLst>
              <a:ext uri="{FF2B5EF4-FFF2-40B4-BE49-F238E27FC236}">
                <a16:creationId xmlns:a16="http://schemas.microsoft.com/office/drawing/2014/main" id="{BDE258EB-2833-4D07-9840-D293D68A0764}"/>
              </a:ext>
            </a:extLst>
          </p:cNvPr>
          <p:cNvPicPr>
            <a:picLocks noChangeAspect="1"/>
          </p:cNvPicPr>
          <p:nvPr/>
        </p:nvPicPr>
        <p:blipFill>
          <a:blip r:embed="rId3"/>
          <a:stretch>
            <a:fillRect/>
          </a:stretch>
        </p:blipFill>
        <p:spPr>
          <a:xfrm>
            <a:off x="2458290" y="3504391"/>
            <a:ext cx="5314950" cy="3181350"/>
          </a:xfrm>
          <a:prstGeom prst="rect">
            <a:avLst/>
          </a:prstGeom>
          <a:effectLst>
            <a:glow rad="228600">
              <a:schemeClr val="accent3">
                <a:satMod val="175000"/>
                <a:alpha val="40000"/>
              </a:schemeClr>
            </a:glow>
            <a:outerShdw blurRad="50800" dist="38100" dir="16200000" rotWithShape="0">
              <a:prstClr val="black">
                <a:alpha val="40000"/>
              </a:prstClr>
            </a:outerShdw>
          </a:effectLst>
        </p:spPr>
      </p:pic>
      <p:sp>
        <p:nvSpPr>
          <p:cNvPr id="24" name="文本框 23">
            <a:extLst>
              <a:ext uri="{FF2B5EF4-FFF2-40B4-BE49-F238E27FC236}">
                <a16:creationId xmlns:a16="http://schemas.microsoft.com/office/drawing/2014/main" id="{48285C31-2B37-4A46-A773-CAF9EFCAA661}"/>
              </a:ext>
            </a:extLst>
          </p:cNvPr>
          <p:cNvSpPr txBox="1"/>
          <p:nvPr/>
        </p:nvSpPr>
        <p:spPr>
          <a:xfrm>
            <a:off x="2272522" y="815089"/>
            <a:ext cx="3058157" cy="523220"/>
          </a:xfrm>
          <a:prstGeom prst="rect">
            <a:avLst/>
          </a:prstGeom>
          <a:noFill/>
        </p:spPr>
        <p:txBody>
          <a:bodyPr wrap="square" rtlCol="0">
            <a:spAutoFit/>
          </a:bodyPr>
          <a:lstStyle/>
          <a:p>
            <a:r>
              <a:rPr lang="zh-CN" altLang="en-US" sz="2800" b="1" dirty="0">
                <a:solidFill>
                  <a:schemeClr val="bg1">
                    <a:lumMod val="95000"/>
                  </a:schemeClr>
                </a:solidFill>
                <a:latin typeface="微软雅黑 Light" panose="020B0502040204020203" pitchFamily="34" charset="-122"/>
                <a:ea typeface="微软雅黑 Light" panose="020B0502040204020203" pitchFamily="34" charset="-122"/>
              </a:rPr>
              <a:t>图标号</a:t>
            </a:r>
          </a:p>
        </p:txBody>
      </p:sp>
    </p:spTree>
    <p:extLst>
      <p:ext uri="{BB962C8B-B14F-4D97-AF65-F5344CB8AC3E}">
        <p14:creationId xmlns:p14="http://schemas.microsoft.com/office/powerpoint/2010/main" val="12393442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med" p14:dur="6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A167BAF-918B-45AC-A51E-FD8F36A9D4E4}"/>
              </a:ext>
            </a:extLst>
          </p:cNvPr>
          <p:cNvSpPr txBox="1"/>
          <p:nvPr/>
        </p:nvSpPr>
        <p:spPr>
          <a:xfrm>
            <a:off x="0" y="124716"/>
            <a:ext cx="8675798" cy="400110"/>
          </a:xfrm>
          <a:prstGeom prst="rect">
            <a:avLst/>
          </a:prstGeom>
          <a:noFill/>
        </p:spPr>
        <p:txBody>
          <a:bodyPr wrap="square" rtlCol="0">
            <a:spAutoFit/>
          </a:bodyPr>
          <a:lstStyle/>
          <a:p>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中国传媒大学研究生学位论文编写规则</a:t>
            </a:r>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中的版式规范</a:t>
            </a:r>
          </a:p>
        </p:txBody>
      </p:sp>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11630064" y="199810"/>
            <a:ext cx="0" cy="6334812"/>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3C052F4-59C3-4A5D-A4BA-10D3A8DC81F4}"/>
              </a:ext>
            </a:extLst>
          </p:cNvPr>
          <p:cNvSpPr/>
          <p:nvPr/>
        </p:nvSpPr>
        <p:spPr>
          <a:xfrm>
            <a:off x="11546488" y="524826"/>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7D9070-8DCE-4735-A783-E6402C3383AA}"/>
              </a:ext>
            </a:extLst>
          </p:cNvPr>
          <p:cNvSpPr txBox="1"/>
          <p:nvPr/>
        </p:nvSpPr>
        <p:spPr>
          <a:xfrm>
            <a:off x="9958936" y="358205"/>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6" name="椭圆 15">
            <a:extLst>
              <a:ext uri="{FF2B5EF4-FFF2-40B4-BE49-F238E27FC236}">
                <a16:creationId xmlns:a16="http://schemas.microsoft.com/office/drawing/2014/main" id="{DA374F00-6E7E-4BCF-A3F9-C0292972AC4C}"/>
              </a:ext>
            </a:extLst>
          </p:cNvPr>
          <p:cNvSpPr/>
          <p:nvPr/>
        </p:nvSpPr>
        <p:spPr>
          <a:xfrm>
            <a:off x="11546488" y="167397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010E7F8-74C7-4B17-83FC-B793694C8C48}"/>
              </a:ext>
            </a:extLst>
          </p:cNvPr>
          <p:cNvSpPr txBox="1"/>
          <p:nvPr/>
        </p:nvSpPr>
        <p:spPr>
          <a:xfrm>
            <a:off x="9958936" y="1507353"/>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BC6E62E5-177A-4B2B-AD9B-D01A9623E471}"/>
              </a:ext>
            </a:extLst>
          </p:cNvPr>
          <p:cNvSpPr/>
          <p:nvPr/>
        </p:nvSpPr>
        <p:spPr>
          <a:xfrm>
            <a:off x="11546488" y="485025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3D8EC10-F9D0-47D4-92CA-7BA45A66190B}"/>
              </a:ext>
            </a:extLst>
          </p:cNvPr>
          <p:cNvSpPr txBox="1"/>
          <p:nvPr/>
        </p:nvSpPr>
        <p:spPr>
          <a:xfrm>
            <a:off x="9958936" y="4683633"/>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95BEDA36-CDD1-4AA3-8374-07208112428A}"/>
              </a:ext>
            </a:extLst>
          </p:cNvPr>
          <p:cNvSpPr/>
          <p:nvPr/>
        </p:nvSpPr>
        <p:spPr>
          <a:xfrm>
            <a:off x="11546488" y="5931290"/>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3043DDB-1A89-42F9-BFDC-EBC3723744CD}"/>
              </a:ext>
            </a:extLst>
          </p:cNvPr>
          <p:cNvSpPr txBox="1"/>
          <p:nvPr/>
        </p:nvSpPr>
        <p:spPr>
          <a:xfrm>
            <a:off x="9958936" y="5764669"/>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AB03FD25-CF2E-4556-9987-EB9A091EE20E}"/>
              </a:ext>
            </a:extLst>
          </p:cNvPr>
          <p:cNvSpPr txBox="1"/>
          <p:nvPr/>
        </p:nvSpPr>
        <p:spPr>
          <a:xfrm>
            <a:off x="277405" y="691978"/>
            <a:ext cx="4396191"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图表标号</a:t>
            </a:r>
          </a:p>
        </p:txBody>
      </p:sp>
      <p:sp>
        <p:nvSpPr>
          <p:cNvPr id="23" name="文本框 22">
            <a:extLst>
              <a:ext uri="{FF2B5EF4-FFF2-40B4-BE49-F238E27FC236}">
                <a16:creationId xmlns:a16="http://schemas.microsoft.com/office/drawing/2014/main" id="{A3588AA4-9543-406A-976C-8785128E365F}"/>
              </a:ext>
            </a:extLst>
          </p:cNvPr>
          <p:cNvSpPr txBox="1"/>
          <p:nvPr/>
        </p:nvSpPr>
        <p:spPr>
          <a:xfrm>
            <a:off x="330183" y="1501495"/>
            <a:ext cx="9674571" cy="1963551"/>
          </a:xfrm>
          <a:prstGeom prst="rect">
            <a:avLst/>
          </a:prstGeom>
          <a:effectLst>
            <a:glow rad="228600">
              <a:schemeClr val="accent3">
                <a:satMod val="175000"/>
                <a:alpha val="40000"/>
              </a:schemeClr>
            </a:glow>
            <a:outerShdw blurRad="50800" dist="38100" dir="16200000" rotWithShape="0">
              <a:prstClr val="black">
                <a:alpha val="40000"/>
              </a:prstClr>
            </a:outerShdw>
          </a:effectLst>
        </p:spPr>
        <p:txBody>
          <a:bodyPr wrap="square">
            <a:spAutoFit/>
          </a:bodyPr>
          <a:lstStyle/>
          <a:p>
            <a:pPr marL="63500" marR="74930">
              <a:lnSpc>
                <a:spcPct val="15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表的编号和表题规范，并置于表上方。表的编排，一般是内容和测试项目由左至右横读，数据依序竖读。如某个表需要转页接排，在随后的各页上应重复表的编号。编号后跟表题（可省略）和“（续）”，置于表上方。续表均应重复表头。</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5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表用阿拉伯数字分章依序连续编码，与图相互区别。</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9" name="文本框 28">
            <a:extLst>
              <a:ext uri="{FF2B5EF4-FFF2-40B4-BE49-F238E27FC236}">
                <a16:creationId xmlns:a16="http://schemas.microsoft.com/office/drawing/2014/main" id="{349E9EC4-D7F9-4B6C-80B0-5E13EF274852}"/>
              </a:ext>
            </a:extLst>
          </p:cNvPr>
          <p:cNvSpPr txBox="1"/>
          <p:nvPr/>
        </p:nvSpPr>
        <p:spPr>
          <a:xfrm>
            <a:off x="9958936" y="2181168"/>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正文</a:t>
            </a:r>
            <a:endParaRPr lang="en-US" altLang="zh-CN" dirty="0"/>
          </a:p>
        </p:txBody>
      </p:sp>
      <p:sp>
        <p:nvSpPr>
          <p:cNvPr id="30" name="文本框 29">
            <a:extLst>
              <a:ext uri="{FF2B5EF4-FFF2-40B4-BE49-F238E27FC236}">
                <a16:creationId xmlns:a16="http://schemas.microsoft.com/office/drawing/2014/main" id="{267E61A9-F3AC-4E72-8B27-2BEF7498ACA8}"/>
              </a:ext>
            </a:extLst>
          </p:cNvPr>
          <p:cNvSpPr txBox="1"/>
          <p:nvPr/>
        </p:nvSpPr>
        <p:spPr>
          <a:xfrm>
            <a:off x="9958936" y="2613530"/>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引文标注</a:t>
            </a:r>
            <a:endParaRPr lang="en-US" altLang="zh-CN" dirty="0"/>
          </a:p>
        </p:txBody>
      </p:sp>
      <p:sp>
        <p:nvSpPr>
          <p:cNvPr id="31" name="文本框 30">
            <a:extLst>
              <a:ext uri="{FF2B5EF4-FFF2-40B4-BE49-F238E27FC236}">
                <a16:creationId xmlns:a16="http://schemas.microsoft.com/office/drawing/2014/main" id="{77FC7558-B9F7-45A9-A993-D17D7797A448}"/>
              </a:ext>
            </a:extLst>
          </p:cNvPr>
          <p:cNvSpPr txBox="1"/>
          <p:nvPr/>
        </p:nvSpPr>
        <p:spPr>
          <a:xfrm>
            <a:off x="9958936" y="3045892"/>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注释</a:t>
            </a:r>
            <a:endParaRPr lang="en-US" altLang="zh-CN" dirty="0"/>
          </a:p>
        </p:txBody>
      </p:sp>
      <p:sp>
        <p:nvSpPr>
          <p:cNvPr id="32" name="文本框 31">
            <a:extLst>
              <a:ext uri="{FF2B5EF4-FFF2-40B4-BE49-F238E27FC236}">
                <a16:creationId xmlns:a16="http://schemas.microsoft.com/office/drawing/2014/main" id="{D5D28EA2-58FA-4CAF-819E-2B6E211EBC5D}"/>
              </a:ext>
            </a:extLst>
          </p:cNvPr>
          <p:cNvSpPr txBox="1"/>
          <p:nvPr/>
        </p:nvSpPr>
        <p:spPr>
          <a:xfrm>
            <a:off x="9958936" y="3478254"/>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pPr algn="r"/>
            <a:r>
              <a:rPr lang="zh-CN" altLang="en-US" dirty="0">
                <a:solidFill>
                  <a:schemeClr val="bg2">
                    <a:lumMod val="50000"/>
                  </a:schemeClr>
                </a:solidFill>
              </a:rPr>
              <a:t>章节标号</a:t>
            </a:r>
            <a:endParaRPr lang="en-US" altLang="zh-CN" dirty="0">
              <a:solidFill>
                <a:schemeClr val="bg2">
                  <a:lumMod val="50000"/>
                </a:schemeClr>
              </a:solidFill>
            </a:endParaRPr>
          </a:p>
        </p:txBody>
      </p:sp>
      <p:sp>
        <p:nvSpPr>
          <p:cNvPr id="33" name="文本框 32">
            <a:extLst>
              <a:ext uri="{FF2B5EF4-FFF2-40B4-BE49-F238E27FC236}">
                <a16:creationId xmlns:a16="http://schemas.microsoft.com/office/drawing/2014/main" id="{D47C15F9-2406-4752-B8F3-AEA63AF3F530}"/>
              </a:ext>
            </a:extLst>
          </p:cNvPr>
          <p:cNvSpPr txBox="1"/>
          <p:nvPr/>
        </p:nvSpPr>
        <p:spPr>
          <a:xfrm>
            <a:off x="9958936" y="3910616"/>
            <a:ext cx="1529678" cy="432362"/>
          </a:xfrm>
          <a:prstGeom prst="rect">
            <a:avLst/>
          </a:prstGeom>
          <a:noFill/>
        </p:spPr>
        <p:txBody>
          <a:bodyPr wrap="square" rtlCol="0">
            <a:spAutoFit/>
          </a:bodyPr>
          <a:lstStyle>
            <a:defPPr>
              <a:defRPr lang="zh-CN"/>
            </a:defPPr>
            <a:lvl1pPr algn="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图表标号←</a:t>
            </a:r>
            <a:endParaRPr lang="en-US" altLang="zh-CN" dirty="0"/>
          </a:p>
        </p:txBody>
      </p:sp>
      <p:sp>
        <p:nvSpPr>
          <p:cNvPr id="24" name="文本框 23">
            <a:extLst>
              <a:ext uri="{FF2B5EF4-FFF2-40B4-BE49-F238E27FC236}">
                <a16:creationId xmlns:a16="http://schemas.microsoft.com/office/drawing/2014/main" id="{48285C31-2B37-4A46-A773-CAF9EFCAA661}"/>
              </a:ext>
            </a:extLst>
          </p:cNvPr>
          <p:cNvSpPr txBox="1"/>
          <p:nvPr/>
        </p:nvSpPr>
        <p:spPr>
          <a:xfrm>
            <a:off x="2272522" y="815089"/>
            <a:ext cx="3058157" cy="523220"/>
          </a:xfrm>
          <a:prstGeom prst="rect">
            <a:avLst/>
          </a:prstGeom>
          <a:noFill/>
        </p:spPr>
        <p:txBody>
          <a:bodyPr wrap="square" rtlCol="0">
            <a:spAutoFit/>
          </a:bodyPr>
          <a:lstStyle/>
          <a:p>
            <a:r>
              <a:rPr lang="zh-CN" altLang="en-US" sz="2800" b="1" dirty="0">
                <a:solidFill>
                  <a:schemeClr val="bg1">
                    <a:lumMod val="95000"/>
                  </a:schemeClr>
                </a:solidFill>
                <a:latin typeface="微软雅黑 Light" panose="020B0502040204020203" pitchFamily="34" charset="-122"/>
                <a:ea typeface="微软雅黑 Light" panose="020B0502040204020203" pitchFamily="34" charset="-122"/>
              </a:rPr>
              <a:t>表标号</a:t>
            </a:r>
          </a:p>
        </p:txBody>
      </p:sp>
      <p:pic>
        <p:nvPicPr>
          <p:cNvPr id="6" name="图片 5">
            <a:extLst>
              <a:ext uri="{FF2B5EF4-FFF2-40B4-BE49-F238E27FC236}">
                <a16:creationId xmlns:a16="http://schemas.microsoft.com/office/drawing/2014/main" id="{4529EC17-DBF6-49C6-A18B-0C2BEF9CB517}"/>
              </a:ext>
            </a:extLst>
          </p:cNvPr>
          <p:cNvPicPr>
            <a:picLocks noChangeAspect="1"/>
          </p:cNvPicPr>
          <p:nvPr/>
        </p:nvPicPr>
        <p:blipFill>
          <a:blip r:embed="rId2"/>
          <a:stretch>
            <a:fillRect/>
          </a:stretch>
        </p:blipFill>
        <p:spPr>
          <a:xfrm>
            <a:off x="1430602" y="3910616"/>
            <a:ext cx="7473731" cy="2624006"/>
          </a:xfrm>
          <a:prstGeom prst="rect">
            <a:avLst/>
          </a:prstGeom>
          <a:effectLst>
            <a:glow rad="228600">
              <a:schemeClr val="accent3">
                <a:satMod val="175000"/>
                <a:alpha val="40000"/>
              </a:schemeClr>
            </a:glow>
            <a:outerShdw blurRad="50800" dist="38100" dir="16200000" rotWithShape="0">
              <a:prstClr val="black">
                <a:alpha val="40000"/>
              </a:prstClr>
            </a:outerShdw>
          </a:effectLst>
        </p:spPr>
      </p:pic>
    </p:spTree>
    <p:extLst>
      <p:ext uri="{BB962C8B-B14F-4D97-AF65-F5344CB8AC3E}">
        <p14:creationId xmlns:p14="http://schemas.microsoft.com/office/powerpoint/2010/main" val="11525069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A167BAF-918B-45AC-A51E-FD8F36A9D4E4}"/>
              </a:ext>
            </a:extLst>
          </p:cNvPr>
          <p:cNvSpPr txBox="1"/>
          <p:nvPr/>
        </p:nvSpPr>
        <p:spPr>
          <a:xfrm>
            <a:off x="0" y="124716"/>
            <a:ext cx="8675798" cy="400110"/>
          </a:xfrm>
          <a:prstGeom prst="rect">
            <a:avLst/>
          </a:prstGeom>
          <a:noFill/>
        </p:spPr>
        <p:txBody>
          <a:bodyPr wrap="square" rtlCol="0">
            <a:spAutoFit/>
          </a:bodyPr>
          <a:lstStyle/>
          <a:p>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中国传媒大学研究生学位论文编写规则</a:t>
            </a:r>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中的版式规范</a:t>
            </a:r>
          </a:p>
        </p:txBody>
      </p:sp>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726913" y="3429000"/>
            <a:ext cx="10738173" cy="0"/>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22" name="椭圆 21">
            <a:extLst>
              <a:ext uri="{FF2B5EF4-FFF2-40B4-BE49-F238E27FC236}">
                <a16:creationId xmlns:a16="http://schemas.microsoft.com/office/drawing/2014/main" id="{F5FF46FF-303A-4C68-9012-B34BB22C0E15}"/>
              </a:ext>
            </a:extLst>
          </p:cNvPr>
          <p:cNvSpPr/>
          <p:nvPr/>
        </p:nvSpPr>
        <p:spPr>
          <a:xfrm>
            <a:off x="1686051"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2424F0EF-4451-4131-AD34-C9FA4544FB98}"/>
              </a:ext>
            </a:extLst>
          </p:cNvPr>
          <p:cNvSpPr/>
          <p:nvPr/>
        </p:nvSpPr>
        <p:spPr>
          <a:xfrm>
            <a:off x="4558717"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40AC6DA0-261F-45C5-B4EF-95EF99D4F018}"/>
              </a:ext>
            </a:extLst>
          </p:cNvPr>
          <p:cNvSpPr/>
          <p:nvPr/>
        </p:nvSpPr>
        <p:spPr>
          <a:xfrm>
            <a:off x="7431383"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E7FFB0AE-8F67-454C-8B51-0E116A4AEACA}"/>
              </a:ext>
            </a:extLst>
          </p:cNvPr>
          <p:cNvSpPr/>
          <p:nvPr/>
        </p:nvSpPr>
        <p:spPr>
          <a:xfrm>
            <a:off x="10304049"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EA0F64FC-7644-4FB9-ABC2-B1D03A2BE89C}"/>
              </a:ext>
            </a:extLst>
          </p:cNvPr>
          <p:cNvSpPr txBox="1"/>
          <p:nvPr/>
        </p:nvSpPr>
        <p:spPr>
          <a:xfrm>
            <a:off x="1004788" y="2749919"/>
            <a:ext cx="1529678" cy="500393"/>
          </a:xfrm>
          <a:prstGeom prst="rect">
            <a:avLst/>
          </a:prstGeom>
          <a:noFill/>
        </p:spPr>
        <p:txBody>
          <a:bodyPr wrap="square" rtlCol="0">
            <a:spAutoFit/>
          </a:bodyPr>
          <a:lstStyle>
            <a:defPPr>
              <a:defRPr lang="zh-CN"/>
            </a:defPPr>
            <a:lvl1pPr algn="ctr">
              <a:lnSpc>
                <a:spcPct val="120000"/>
              </a:lnSpc>
              <a:defRPr sz="2400" b="1">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前置部分</a:t>
            </a:r>
            <a:endParaRPr lang="en-US" altLang="zh-CN" dirty="0"/>
          </a:p>
        </p:txBody>
      </p:sp>
      <p:sp>
        <p:nvSpPr>
          <p:cNvPr id="27" name="文本框 26">
            <a:extLst>
              <a:ext uri="{FF2B5EF4-FFF2-40B4-BE49-F238E27FC236}">
                <a16:creationId xmlns:a16="http://schemas.microsoft.com/office/drawing/2014/main" id="{8A2FEA26-987D-48EB-84EE-363FA6B71DC1}"/>
              </a:ext>
            </a:extLst>
          </p:cNvPr>
          <p:cNvSpPr txBox="1"/>
          <p:nvPr/>
        </p:nvSpPr>
        <p:spPr>
          <a:xfrm>
            <a:off x="1686051" y="3607688"/>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封面</a:t>
            </a:r>
            <a:endParaRPr lang="en-US" altLang="zh-CN" dirty="0"/>
          </a:p>
        </p:txBody>
      </p:sp>
      <p:sp>
        <p:nvSpPr>
          <p:cNvPr id="28" name="文本框 27">
            <a:extLst>
              <a:ext uri="{FF2B5EF4-FFF2-40B4-BE49-F238E27FC236}">
                <a16:creationId xmlns:a16="http://schemas.microsoft.com/office/drawing/2014/main" id="{9701EA30-04C1-4E0A-9AE3-C68CFAFE502D}"/>
              </a:ext>
            </a:extLst>
          </p:cNvPr>
          <p:cNvSpPr txBox="1"/>
          <p:nvPr/>
        </p:nvSpPr>
        <p:spPr>
          <a:xfrm>
            <a:off x="1686051" y="4040050"/>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独创性声明</a:t>
            </a:r>
            <a:endParaRPr lang="en-US" altLang="zh-CN" dirty="0"/>
          </a:p>
        </p:txBody>
      </p:sp>
      <p:sp>
        <p:nvSpPr>
          <p:cNvPr id="29" name="文本框 28">
            <a:extLst>
              <a:ext uri="{FF2B5EF4-FFF2-40B4-BE49-F238E27FC236}">
                <a16:creationId xmlns:a16="http://schemas.microsoft.com/office/drawing/2014/main" id="{18CF5054-38A3-49C5-88F5-164D450C0B00}"/>
              </a:ext>
            </a:extLst>
          </p:cNvPr>
          <p:cNvSpPr txBox="1"/>
          <p:nvPr/>
        </p:nvSpPr>
        <p:spPr>
          <a:xfrm>
            <a:off x="1686051" y="4472412"/>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致谢</a:t>
            </a:r>
            <a:endParaRPr lang="en-US" altLang="zh-CN" dirty="0"/>
          </a:p>
        </p:txBody>
      </p:sp>
      <p:sp>
        <p:nvSpPr>
          <p:cNvPr id="30" name="文本框 29">
            <a:extLst>
              <a:ext uri="{FF2B5EF4-FFF2-40B4-BE49-F238E27FC236}">
                <a16:creationId xmlns:a16="http://schemas.microsoft.com/office/drawing/2014/main" id="{DD230339-5974-4B23-8D9E-231A3DB5984F}"/>
              </a:ext>
            </a:extLst>
          </p:cNvPr>
          <p:cNvSpPr txBox="1"/>
          <p:nvPr/>
        </p:nvSpPr>
        <p:spPr>
          <a:xfrm>
            <a:off x="1686051" y="4904774"/>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摘要</a:t>
            </a:r>
            <a:endParaRPr lang="en-US" altLang="zh-CN" dirty="0"/>
          </a:p>
        </p:txBody>
      </p:sp>
      <p:sp>
        <p:nvSpPr>
          <p:cNvPr id="31" name="文本框 30">
            <a:extLst>
              <a:ext uri="{FF2B5EF4-FFF2-40B4-BE49-F238E27FC236}">
                <a16:creationId xmlns:a16="http://schemas.microsoft.com/office/drawing/2014/main" id="{C3E01A4B-D268-40A2-8646-4924C303234E}"/>
              </a:ext>
            </a:extLst>
          </p:cNvPr>
          <p:cNvSpPr txBox="1"/>
          <p:nvPr/>
        </p:nvSpPr>
        <p:spPr>
          <a:xfrm>
            <a:off x="1686051" y="5337136"/>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目录</a:t>
            </a:r>
            <a:endParaRPr lang="en-US" altLang="zh-CN" dirty="0"/>
          </a:p>
        </p:txBody>
      </p:sp>
      <p:sp>
        <p:nvSpPr>
          <p:cNvPr id="32" name="文本框 31">
            <a:extLst>
              <a:ext uri="{FF2B5EF4-FFF2-40B4-BE49-F238E27FC236}">
                <a16:creationId xmlns:a16="http://schemas.microsoft.com/office/drawing/2014/main" id="{27B2DFA0-F647-47AA-9BD3-4B5B4400AF7D}"/>
              </a:ext>
            </a:extLst>
          </p:cNvPr>
          <p:cNvSpPr txBox="1"/>
          <p:nvPr/>
        </p:nvSpPr>
        <p:spPr>
          <a:xfrm>
            <a:off x="1686051" y="5769498"/>
            <a:ext cx="1858427"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图表清单</a:t>
            </a:r>
            <a:endParaRPr lang="en-US" altLang="zh-CN" dirty="0"/>
          </a:p>
        </p:txBody>
      </p:sp>
      <p:sp>
        <p:nvSpPr>
          <p:cNvPr id="38" name="文本框 37">
            <a:extLst>
              <a:ext uri="{FF2B5EF4-FFF2-40B4-BE49-F238E27FC236}">
                <a16:creationId xmlns:a16="http://schemas.microsoft.com/office/drawing/2014/main" id="{22F55833-7121-43F5-BDE4-7416C24B1FA2}"/>
              </a:ext>
            </a:extLst>
          </p:cNvPr>
          <p:cNvSpPr txBox="1"/>
          <p:nvPr/>
        </p:nvSpPr>
        <p:spPr>
          <a:xfrm>
            <a:off x="3877454" y="3591288"/>
            <a:ext cx="1529678" cy="500393"/>
          </a:xfrm>
          <a:prstGeom prst="rect">
            <a:avLst/>
          </a:prstGeom>
          <a:noFill/>
        </p:spPr>
        <p:txBody>
          <a:bodyPr wrap="square" rtlCol="0">
            <a:spAutoFit/>
          </a:bodyPr>
          <a:lstStyle>
            <a:defPPr>
              <a:defRPr lang="zh-CN"/>
            </a:defPPr>
            <a:lvl1pPr algn="ctr">
              <a:lnSpc>
                <a:spcPct val="120000"/>
              </a:lnSpc>
              <a:defRPr sz="2400" b="1">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主体部分</a:t>
            </a:r>
            <a:endParaRPr lang="en-US" altLang="zh-CN" dirty="0"/>
          </a:p>
        </p:txBody>
      </p:sp>
      <p:sp>
        <p:nvSpPr>
          <p:cNvPr id="40" name="文本框 39">
            <a:extLst>
              <a:ext uri="{FF2B5EF4-FFF2-40B4-BE49-F238E27FC236}">
                <a16:creationId xmlns:a16="http://schemas.microsoft.com/office/drawing/2014/main" id="{DB1D3582-7536-4FB3-AAF8-21084ABAB6FC}"/>
              </a:ext>
            </a:extLst>
          </p:cNvPr>
          <p:cNvSpPr txBox="1"/>
          <p:nvPr/>
        </p:nvSpPr>
        <p:spPr>
          <a:xfrm>
            <a:off x="4566322" y="1021327"/>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正文</a:t>
            </a:r>
            <a:endParaRPr lang="en-US" altLang="zh-CN" dirty="0"/>
          </a:p>
        </p:txBody>
      </p:sp>
      <p:sp>
        <p:nvSpPr>
          <p:cNvPr id="41" name="文本框 40">
            <a:extLst>
              <a:ext uri="{FF2B5EF4-FFF2-40B4-BE49-F238E27FC236}">
                <a16:creationId xmlns:a16="http://schemas.microsoft.com/office/drawing/2014/main" id="{7373AC1F-8450-45E7-B731-590984A36AA7}"/>
              </a:ext>
            </a:extLst>
          </p:cNvPr>
          <p:cNvSpPr txBox="1"/>
          <p:nvPr/>
        </p:nvSpPr>
        <p:spPr>
          <a:xfrm>
            <a:off x="4566322" y="1453689"/>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引文标注</a:t>
            </a:r>
            <a:endParaRPr lang="en-US" altLang="zh-CN" dirty="0"/>
          </a:p>
        </p:txBody>
      </p:sp>
      <p:sp>
        <p:nvSpPr>
          <p:cNvPr id="42" name="文本框 41">
            <a:extLst>
              <a:ext uri="{FF2B5EF4-FFF2-40B4-BE49-F238E27FC236}">
                <a16:creationId xmlns:a16="http://schemas.microsoft.com/office/drawing/2014/main" id="{C8A547B4-E2D1-41A0-9990-FBA601DC6969}"/>
              </a:ext>
            </a:extLst>
          </p:cNvPr>
          <p:cNvSpPr txBox="1"/>
          <p:nvPr/>
        </p:nvSpPr>
        <p:spPr>
          <a:xfrm>
            <a:off x="4566322" y="1886051"/>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注释</a:t>
            </a:r>
            <a:endParaRPr lang="en-US" altLang="zh-CN" dirty="0"/>
          </a:p>
        </p:txBody>
      </p:sp>
      <p:sp>
        <p:nvSpPr>
          <p:cNvPr id="43" name="文本框 42">
            <a:extLst>
              <a:ext uri="{FF2B5EF4-FFF2-40B4-BE49-F238E27FC236}">
                <a16:creationId xmlns:a16="http://schemas.microsoft.com/office/drawing/2014/main" id="{53D47E2E-CB55-49D7-A989-168AF2079E86}"/>
              </a:ext>
            </a:extLst>
          </p:cNvPr>
          <p:cNvSpPr txBox="1"/>
          <p:nvPr/>
        </p:nvSpPr>
        <p:spPr>
          <a:xfrm>
            <a:off x="4566322" y="2318413"/>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章节标号</a:t>
            </a:r>
            <a:endParaRPr lang="en-US" altLang="zh-CN" dirty="0"/>
          </a:p>
        </p:txBody>
      </p:sp>
      <p:sp>
        <p:nvSpPr>
          <p:cNvPr id="44" name="文本框 43">
            <a:extLst>
              <a:ext uri="{FF2B5EF4-FFF2-40B4-BE49-F238E27FC236}">
                <a16:creationId xmlns:a16="http://schemas.microsoft.com/office/drawing/2014/main" id="{48BCE12A-1457-4F5D-B4BE-B851970F1865}"/>
              </a:ext>
            </a:extLst>
          </p:cNvPr>
          <p:cNvSpPr txBox="1"/>
          <p:nvPr/>
        </p:nvSpPr>
        <p:spPr>
          <a:xfrm>
            <a:off x="4566322" y="2750775"/>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图表标号</a:t>
            </a:r>
            <a:endParaRPr lang="en-US" altLang="zh-CN" dirty="0"/>
          </a:p>
        </p:txBody>
      </p:sp>
      <p:sp>
        <p:nvSpPr>
          <p:cNvPr id="45" name="文本框 44">
            <a:extLst>
              <a:ext uri="{FF2B5EF4-FFF2-40B4-BE49-F238E27FC236}">
                <a16:creationId xmlns:a16="http://schemas.microsoft.com/office/drawing/2014/main" id="{03646426-1F4F-4202-911D-93EDA2386C85}"/>
              </a:ext>
            </a:extLst>
          </p:cNvPr>
          <p:cNvSpPr txBox="1"/>
          <p:nvPr/>
        </p:nvSpPr>
        <p:spPr>
          <a:xfrm>
            <a:off x="6750120" y="2745585"/>
            <a:ext cx="1529678" cy="500393"/>
          </a:xfrm>
          <a:prstGeom prst="rect">
            <a:avLst/>
          </a:prstGeom>
          <a:noFill/>
        </p:spPr>
        <p:txBody>
          <a:bodyPr wrap="square" rtlCol="0">
            <a:spAutoFit/>
          </a:bodyPr>
          <a:lstStyle/>
          <a:p>
            <a:pPr algn="ct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46" name="文本框 45">
            <a:extLst>
              <a:ext uri="{FF2B5EF4-FFF2-40B4-BE49-F238E27FC236}">
                <a16:creationId xmlns:a16="http://schemas.microsoft.com/office/drawing/2014/main" id="{7C9E5D8F-520F-4B51-9FE7-8C29C8BB71BA}"/>
              </a:ext>
            </a:extLst>
          </p:cNvPr>
          <p:cNvSpPr txBox="1"/>
          <p:nvPr/>
        </p:nvSpPr>
        <p:spPr>
          <a:xfrm>
            <a:off x="7514959" y="3607688"/>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附录（可选）</a:t>
            </a:r>
            <a:endParaRPr lang="en-US" altLang="zh-CN" dirty="0"/>
          </a:p>
        </p:txBody>
      </p:sp>
      <p:sp>
        <p:nvSpPr>
          <p:cNvPr id="47" name="文本框 46">
            <a:extLst>
              <a:ext uri="{FF2B5EF4-FFF2-40B4-BE49-F238E27FC236}">
                <a16:creationId xmlns:a16="http://schemas.microsoft.com/office/drawing/2014/main" id="{BC6F2990-D560-4008-8EA5-3F9E01F59E6C}"/>
              </a:ext>
            </a:extLst>
          </p:cNvPr>
          <p:cNvSpPr txBox="1"/>
          <p:nvPr/>
        </p:nvSpPr>
        <p:spPr>
          <a:xfrm>
            <a:off x="7514959" y="4040050"/>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参考文献</a:t>
            </a:r>
            <a:endParaRPr lang="en-US" altLang="zh-CN" dirty="0"/>
          </a:p>
        </p:txBody>
      </p:sp>
      <p:sp>
        <p:nvSpPr>
          <p:cNvPr id="48" name="文本框 47">
            <a:extLst>
              <a:ext uri="{FF2B5EF4-FFF2-40B4-BE49-F238E27FC236}">
                <a16:creationId xmlns:a16="http://schemas.microsoft.com/office/drawing/2014/main" id="{24C84749-3178-4021-B5B5-4AD301159DDB}"/>
              </a:ext>
            </a:extLst>
          </p:cNvPr>
          <p:cNvSpPr txBox="1"/>
          <p:nvPr/>
        </p:nvSpPr>
        <p:spPr>
          <a:xfrm>
            <a:off x="9622786" y="3591288"/>
            <a:ext cx="1529678" cy="500393"/>
          </a:xfrm>
          <a:prstGeom prst="rect">
            <a:avLst/>
          </a:prstGeom>
          <a:noFill/>
        </p:spPr>
        <p:txBody>
          <a:bodyPr wrap="square" rtlCol="0">
            <a:spAutoFit/>
          </a:bodyPr>
          <a:lstStyle>
            <a:defPPr>
              <a:defRPr lang="zh-CN"/>
            </a:defPPr>
            <a:lvl1pPr algn="ctr">
              <a:lnSpc>
                <a:spcPct val="120000"/>
              </a:lnSpc>
              <a:defRPr sz="2400" b="1">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其他要求</a:t>
            </a:r>
            <a:endParaRPr lang="en-US" altLang="zh-CN" dirty="0"/>
          </a:p>
        </p:txBody>
      </p:sp>
      <p:sp>
        <p:nvSpPr>
          <p:cNvPr id="50" name="文本框 49">
            <a:extLst>
              <a:ext uri="{FF2B5EF4-FFF2-40B4-BE49-F238E27FC236}">
                <a16:creationId xmlns:a16="http://schemas.microsoft.com/office/drawing/2014/main" id="{1E7D5D35-97D2-4F59-AF3A-F491158E7E9F}"/>
              </a:ext>
            </a:extLst>
          </p:cNvPr>
          <p:cNvSpPr txBox="1"/>
          <p:nvPr/>
        </p:nvSpPr>
        <p:spPr>
          <a:xfrm>
            <a:off x="10311654" y="2750775"/>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页眉和页码</a:t>
            </a:r>
            <a:endParaRPr lang="en-US" altLang="zh-CN" dirty="0"/>
          </a:p>
        </p:txBody>
      </p:sp>
      <p:sp>
        <p:nvSpPr>
          <p:cNvPr id="33" name="文本框 32">
            <a:extLst>
              <a:ext uri="{FF2B5EF4-FFF2-40B4-BE49-F238E27FC236}">
                <a16:creationId xmlns:a16="http://schemas.microsoft.com/office/drawing/2014/main" id="{A831D0D5-4022-45FE-B3BE-58F6A7F8F657}"/>
              </a:ext>
            </a:extLst>
          </p:cNvPr>
          <p:cNvSpPr txBox="1"/>
          <p:nvPr/>
        </p:nvSpPr>
        <p:spPr>
          <a:xfrm>
            <a:off x="10311654" y="1886051"/>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书脊</a:t>
            </a:r>
            <a:endParaRPr lang="en-US" altLang="zh-CN" dirty="0"/>
          </a:p>
        </p:txBody>
      </p:sp>
      <p:sp>
        <p:nvSpPr>
          <p:cNvPr id="34" name="文本框 33">
            <a:extLst>
              <a:ext uri="{FF2B5EF4-FFF2-40B4-BE49-F238E27FC236}">
                <a16:creationId xmlns:a16="http://schemas.microsoft.com/office/drawing/2014/main" id="{2613895A-7C6A-4D3C-9944-0653851C8EB6}"/>
              </a:ext>
            </a:extLst>
          </p:cNvPr>
          <p:cNvSpPr txBox="1"/>
          <p:nvPr/>
        </p:nvSpPr>
        <p:spPr>
          <a:xfrm>
            <a:off x="10311654" y="2318413"/>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公式</a:t>
            </a:r>
            <a:endParaRPr lang="en-US" altLang="zh-CN" dirty="0"/>
          </a:p>
        </p:txBody>
      </p:sp>
    </p:spTree>
    <p:extLst>
      <p:ext uri="{BB962C8B-B14F-4D97-AF65-F5344CB8AC3E}">
        <p14:creationId xmlns:p14="http://schemas.microsoft.com/office/powerpoint/2010/main" val="38760619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A167BAF-918B-45AC-A51E-FD8F36A9D4E4}"/>
              </a:ext>
            </a:extLst>
          </p:cNvPr>
          <p:cNvSpPr txBox="1"/>
          <p:nvPr/>
        </p:nvSpPr>
        <p:spPr>
          <a:xfrm>
            <a:off x="0" y="124716"/>
            <a:ext cx="8675798" cy="400110"/>
          </a:xfrm>
          <a:prstGeom prst="rect">
            <a:avLst/>
          </a:prstGeom>
          <a:noFill/>
        </p:spPr>
        <p:txBody>
          <a:bodyPr wrap="square" rtlCol="0">
            <a:spAutoFit/>
          </a:bodyPr>
          <a:lstStyle/>
          <a:p>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中国传媒大学研究生学位论文编写规则</a:t>
            </a:r>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中的版式规范</a:t>
            </a:r>
          </a:p>
        </p:txBody>
      </p:sp>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11630064" y="199810"/>
            <a:ext cx="0" cy="6334812"/>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3C052F4-59C3-4A5D-A4BA-10D3A8DC81F4}"/>
              </a:ext>
            </a:extLst>
          </p:cNvPr>
          <p:cNvSpPr/>
          <p:nvPr/>
        </p:nvSpPr>
        <p:spPr>
          <a:xfrm>
            <a:off x="11550462" y="890608"/>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7D9070-8DCE-4735-A783-E6402C3383AA}"/>
              </a:ext>
            </a:extLst>
          </p:cNvPr>
          <p:cNvSpPr txBox="1"/>
          <p:nvPr/>
        </p:nvSpPr>
        <p:spPr>
          <a:xfrm>
            <a:off x="9962910" y="723987"/>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6" name="椭圆 15">
            <a:extLst>
              <a:ext uri="{FF2B5EF4-FFF2-40B4-BE49-F238E27FC236}">
                <a16:creationId xmlns:a16="http://schemas.microsoft.com/office/drawing/2014/main" id="{DA374F00-6E7E-4BCF-A3F9-C0292972AC4C}"/>
              </a:ext>
            </a:extLst>
          </p:cNvPr>
          <p:cNvSpPr/>
          <p:nvPr/>
        </p:nvSpPr>
        <p:spPr>
          <a:xfrm>
            <a:off x="11546488" y="2201049"/>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010E7F8-74C7-4B17-83FC-B793694C8C48}"/>
              </a:ext>
            </a:extLst>
          </p:cNvPr>
          <p:cNvSpPr txBox="1"/>
          <p:nvPr/>
        </p:nvSpPr>
        <p:spPr>
          <a:xfrm>
            <a:off x="9958936" y="2034428"/>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BC6E62E5-177A-4B2B-AD9B-D01A9623E471}"/>
              </a:ext>
            </a:extLst>
          </p:cNvPr>
          <p:cNvSpPr/>
          <p:nvPr/>
        </p:nvSpPr>
        <p:spPr>
          <a:xfrm>
            <a:off x="11546488" y="3511490"/>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3D8EC10-F9D0-47D4-92CA-7BA45A66190B}"/>
              </a:ext>
            </a:extLst>
          </p:cNvPr>
          <p:cNvSpPr txBox="1"/>
          <p:nvPr/>
        </p:nvSpPr>
        <p:spPr>
          <a:xfrm>
            <a:off x="9958936" y="3344869"/>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95BEDA36-CDD1-4AA3-8374-07208112428A}"/>
              </a:ext>
            </a:extLst>
          </p:cNvPr>
          <p:cNvSpPr/>
          <p:nvPr/>
        </p:nvSpPr>
        <p:spPr>
          <a:xfrm>
            <a:off x="11546488" y="5589318"/>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3043DDB-1A89-42F9-BFDC-EBC3723744CD}"/>
              </a:ext>
            </a:extLst>
          </p:cNvPr>
          <p:cNvSpPr txBox="1"/>
          <p:nvPr/>
        </p:nvSpPr>
        <p:spPr>
          <a:xfrm>
            <a:off x="9958936" y="5422697"/>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AB03FD25-CF2E-4556-9987-EB9A091EE20E}"/>
              </a:ext>
            </a:extLst>
          </p:cNvPr>
          <p:cNvSpPr txBox="1"/>
          <p:nvPr/>
        </p:nvSpPr>
        <p:spPr>
          <a:xfrm>
            <a:off x="277405" y="691978"/>
            <a:ext cx="4396191"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附录</a:t>
            </a:r>
          </a:p>
        </p:txBody>
      </p:sp>
      <p:sp>
        <p:nvSpPr>
          <p:cNvPr id="23" name="文本框 22">
            <a:extLst>
              <a:ext uri="{FF2B5EF4-FFF2-40B4-BE49-F238E27FC236}">
                <a16:creationId xmlns:a16="http://schemas.microsoft.com/office/drawing/2014/main" id="{A3588AA4-9543-406A-976C-8785128E365F}"/>
              </a:ext>
            </a:extLst>
          </p:cNvPr>
          <p:cNvSpPr txBox="1"/>
          <p:nvPr/>
        </p:nvSpPr>
        <p:spPr>
          <a:xfrm>
            <a:off x="284365" y="1503135"/>
            <a:ext cx="9674571" cy="5118261"/>
          </a:xfrm>
          <a:prstGeom prst="rect">
            <a:avLst/>
          </a:prstGeom>
          <a:effectLst>
            <a:glow rad="228600">
              <a:schemeClr val="accent3">
                <a:satMod val="175000"/>
                <a:alpha val="40000"/>
              </a:schemeClr>
            </a:glow>
            <a:outerShdw blurRad="50800" dist="38100" dir="16200000" rotWithShape="0">
              <a:prstClr val="black">
                <a:alpha val="40000"/>
              </a:prstClr>
            </a:outerShdw>
          </a:effectLst>
        </p:spPr>
        <p:txBody>
          <a:bodyPr wrap="square">
            <a:spAutoFit/>
          </a:bodyPr>
          <a:lstStyle/>
          <a:p>
            <a:pPr marL="63500" marR="74930">
              <a:lnSpc>
                <a:spcPct val="15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附录作为主体部分的补充，并不是必须的。</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5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 下列内容可以作为附录编于论文后：</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50000"/>
              </a:lnSpc>
              <a:spcBef>
                <a:spcPts val="595"/>
              </a:spcBef>
              <a:spcAft>
                <a:spcPts val="0"/>
              </a:spcAft>
            </a:pPr>
            <a:endPar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5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为了整篇论文材料的完整，但编入正文又有损于编排的条理性和逻辑性，这一材料包括比正文更为详尽的信息、研究方法和技术更深入的叙述，对了解正文内容有用的补充信息等；</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5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由于篇幅过大或取材于复制品而不便于编入正文的材料； </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5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不便于编入正文的罕见珍贵资料； 对一般读者并非必要阅读，但对本专业同行有参考价值的资料； </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5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某些重要的原始数据、数学推导、结构图、统计表、计算机打印输出件等。</a:t>
            </a:r>
          </a:p>
        </p:txBody>
      </p:sp>
      <p:sp>
        <p:nvSpPr>
          <p:cNvPr id="25" name="文本框 24">
            <a:extLst>
              <a:ext uri="{FF2B5EF4-FFF2-40B4-BE49-F238E27FC236}">
                <a16:creationId xmlns:a16="http://schemas.microsoft.com/office/drawing/2014/main" id="{AF1DF408-189A-49DB-9B21-20B031BB28B2}"/>
              </a:ext>
            </a:extLst>
          </p:cNvPr>
          <p:cNvSpPr txBox="1"/>
          <p:nvPr/>
        </p:nvSpPr>
        <p:spPr>
          <a:xfrm>
            <a:off x="9289925" y="4105116"/>
            <a:ext cx="2198690"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pPr algn="r"/>
            <a:r>
              <a:rPr lang="zh-CN" altLang="en-US" dirty="0"/>
              <a:t>附录←</a:t>
            </a:r>
            <a:endParaRPr lang="en-US" altLang="zh-CN" dirty="0"/>
          </a:p>
        </p:txBody>
      </p:sp>
      <p:sp>
        <p:nvSpPr>
          <p:cNvPr id="26" name="文本框 25">
            <a:extLst>
              <a:ext uri="{FF2B5EF4-FFF2-40B4-BE49-F238E27FC236}">
                <a16:creationId xmlns:a16="http://schemas.microsoft.com/office/drawing/2014/main" id="{0938E101-6019-41D5-A790-357B6CFABF28}"/>
              </a:ext>
            </a:extLst>
          </p:cNvPr>
          <p:cNvSpPr txBox="1"/>
          <p:nvPr/>
        </p:nvSpPr>
        <p:spPr>
          <a:xfrm>
            <a:off x="9958936" y="4594149"/>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参考文献</a:t>
            </a:r>
            <a:endParaRPr lang="en-US" altLang="zh-CN" dirty="0"/>
          </a:p>
        </p:txBody>
      </p:sp>
    </p:spTree>
    <p:extLst>
      <p:ext uri="{BB962C8B-B14F-4D97-AF65-F5344CB8AC3E}">
        <p14:creationId xmlns:p14="http://schemas.microsoft.com/office/powerpoint/2010/main" val="31851505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A167BAF-918B-45AC-A51E-FD8F36A9D4E4}"/>
              </a:ext>
            </a:extLst>
          </p:cNvPr>
          <p:cNvSpPr txBox="1"/>
          <p:nvPr/>
        </p:nvSpPr>
        <p:spPr>
          <a:xfrm>
            <a:off x="0" y="124716"/>
            <a:ext cx="8675798" cy="400110"/>
          </a:xfrm>
          <a:prstGeom prst="rect">
            <a:avLst/>
          </a:prstGeom>
          <a:noFill/>
        </p:spPr>
        <p:txBody>
          <a:bodyPr wrap="square" rtlCol="0">
            <a:spAutoFit/>
          </a:bodyPr>
          <a:lstStyle/>
          <a:p>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中国传媒大学研究生学位论文编写规则</a:t>
            </a:r>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中的版式规范</a:t>
            </a:r>
          </a:p>
        </p:txBody>
      </p:sp>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11630064" y="199810"/>
            <a:ext cx="0" cy="6334812"/>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3C052F4-59C3-4A5D-A4BA-10D3A8DC81F4}"/>
              </a:ext>
            </a:extLst>
          </p:cNvPr>
          <p:cNvSpPr/>
          <p:nvPr/>
        </p:nvSpPr>
        <p:spPr>
          <a:xfrm>
            <a:off x="11550462" y="890608"/>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7D9070-8DCE-4735-A783-E6402C3383AA}"/>
              </a:ext>
            </a:extLst>
          </p:cNvPr>
          <p:cNvSpPr txBox="1"/>
          <p:nvPr/>
        </p:nvSpPr>
        <p:spPr>
          <a:xfrm>
            <a:off x="9962910" y="723987"/>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6" name="椭圆 15">
            <a:extLst>
              <a:ext uri="{FF2B5EF4-FFF2-40B4-BE49-F238E27FC236}">
                <a16:creationId xmlns:a16="http://schemas.microsoft.com/office/drawing/2014/main" id="{DA374F00-6E7E-4BCF-A3F9-C0292972AC4C}"/>
              </a:ext>
            </a:extLst>
          </p:cNvPr>
          <p:cNvSpPr/>
          <p:nvPr/>
        </p:nvSpPr>
        <p:spPr>
          <a:xfrm>
            <a:off x="11546488" y="2201049"/>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010E7F8-74C7-4B17-83FC-B793694C8C48}"/>
              </a:ext>
            </a:extLst>
          </p:cNvPr>
          <p:cNvSpPr txBox="1"/>
          <p:nvPr/>
        </p:nvSpPr>
        <p:spPr>
          <a:xfrm>
            <a:off x="9958936" y="2034428"/>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BC6E62E5-177A-4B2B-AD9B-D01A9623E471}"/>
              </a:ext>
            </a:extLst>
          </p:cNvPr>
          <p:cNvSpPr/>
          <p:nvPr/>
        </p:nvSpPr>
        <p:spPr>
          <a:xfrm>
            <a:off x="11546488" y="3511490"/>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3D8EC10-F9D0-47D4-92CA-7BA45A66190B}"/>
              </a:ext>
            </a:extLst>
          </p:cNvPr>
          <p:cNvSpPr txBox="1"/>
          <p:nvPr/>
        </p:nvSpPr>
        <p:spPr>
          <a:xfrm>
            <a:off x="9958936" y="3344869"/>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95BEDA36-CDD1-4AA3-8374-07208112428A}"/>
              </a:ext>
            </a:extLst>
          </p:cNvPr>
          <p:cNvSpPr/>
          <p:nvPr/>
        </p:nvSpPr>
        <p:spPr>
          <a:xfrm>
            <a:off x="11546488" y="5589318"/>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3043DDB-1A89-42F9-BFDC-EBC3723744CD}"/>
              </a:ext>
            </a:extLst>
          </p:cNvPr>
          <p:cNvSpPr txBox="1"/>
          <p:nvPr/>
        </p:nvSpPr>
        <p:spPr>
          <a:xfrm>
            <a:off x="9958936" y="5422697"/>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AB03FD25-CF2E-4556-9987-EB9A091EE20E}"/>
              </a:ext>
            </a:extLst>
          </p:cNvPr>
          <p:cNvSpPr txBox="1"/>
          <p:nvPr/>
        </p:nvSpPr>
        <p:spPr>
          <a:xfrm>
            <a:off x="277405" y="691978"/>
            <a:ext cx="4396191"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参考文献</a:t>
            </a:r>
          </a:p>
        </p:txBody>
      </p:sp>
      <p:sp>
        <p:nvSpPr>
          <p:cNvPr id="23" name="文本框 22">
            <a:extLst>
              <a:ext uri="{FF2B5EF4-FFF2-40B4-BE49-F238E27FC236}">
                <a16:creationId xmlns:a16="http://schemas.microsoft.com/office/drawing/2014/main" id="{A3588AA4-9543-406A-976C-8785128E365F}"/>
              </a:ext>
            </a:extLst>
          </p:cNvPr>
          <p:cNvSpPr txBox="1"/>
          <p:nvPr/>
        </p:nvSpPr>
        <p:spPr>
          <a:xfrm>
            <a:off x="284365" y="1250565"/>
            <a:ext cx="9674571" cy="5482719"/>
          </a:xfrm>
          <a:prstGeom prst="rect">
            <a:avLst/>
          </a:prstGeom>
          <a:effectLst>
            <a:glow rad="228600">
              <a:schemeClr val="accent3">
                <a:satMod val="175000"/>
                <a:alpha val="40000"/>
              </a:schemeClr>
            </a:glow>
            <a:outerShdw blurRad="50800" dist="38100" dir="16200000" rotWithShape="0">
              <a:prstClr val="black">
                <a:alpha val="40000"/>
              </a:prstClr>
            </a:outerShdw>
          </a:effectLst>
        </p:spPr>
        <p:txBody>
          <a:bodyPr wrap="square">
            <a:spAutoFit/>
          </a:bodyPr>
          <a:lstStyle/>
          <a:p>
            <a:pPr marL="63500" marR="74930">
              <a:lnSpc>
                <a:spcPct val="15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参考文献表是文中引用的有具体文字来源的文献集合</a:t>
            </a:r>
            <a:r>
              <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其著录项目和著录格式遵照</a:t>
            </a:r>
          </a:p>
          <a:p>
            <a:pPr marL="63500" marR="74930">
              <a:lnSpc>
                <a:spcPct val="150000"/>
              </a:lnSpc>
              <a:spcBef>
                <a:spcPts val="595"/>
              </a:spcBef>
              <a:spcAft>
                <a:spcPts val="0"/>
              </a:spcAft>
            </a:pPr>
            <a:r>
              <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GB/T7714</a:t>
            </a: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2006</a:t>
            </a: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的规定执行。 参考文献表应置于正文后，并另起页。所有被引用文献均要列入参考文献表中。</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5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引文采用顺序编码标注时，参考文献表按编码顺序排列，引文采用著作－出版年制标注时，参考文献表应按著者字顺和出版年排序。</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50000"/>
              </a:lnSpc>
              <a:spcBef>
                <a:spcPts val="595"/>
              </a:spcBef>
              <a:spcAft>
                <a:spcPts val="0"/>
              </a:spcAft>
            </a:pPr>
            <a:r>
              <a:rPr lang="zh-CN" altLang="en-US" sz="16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各种主要参考文献按如下格式编排：</a:t>
            </a:r>
          </a:p>
          <a:p>
            <a:pPr marL="63500" marR="74930">
              <a:lnSpc>
                <a:spcPct val="150000"/>
              </a:lnSpc>
              <a:spcBef>
                <a:spcPts val="595"/>
              </a:spcBef>
              <a:spcAft>
                <a:spcPts val="0"/>
              </a:spcAft>
            </a:pPr>
            <a:r>
              <a:rPr lang="zh-CN" altLang="en-US" sz="16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学术期刊：序号 作者 文题 刊名 年 卷号（期号） 起止页码 专（译）著：序号 作者（译者） 书名</a:t>
            </a:r>
            <a:r>
              <a:rPr lang="en-US" altLang="zh-CN" sz="16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 </a:t>
            </a:r>
            <a:r>
              <a:rPr lang="zh-CN" altLang="en-US" sz="16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出版地：出版者，出版年，起止页码</a:t>
            </a:r>
          </a:p>
          <a:p>
            <a:pPr marL="63500" marR="74930">
              <a:lnSpc>
                <a:spcPct val="150000"/>
              </a:lnSpc>
              <a:spcBef>
                <a:spcPts val="595"/>
              </a:spcBef>
              <a:spcAft>
                <a:spcPts val="0"/>
              </a:spcAft>
            </a:pPr>
            <a:r>
              <a:rPr lang="zh-CN" altLang="en-US" sz="16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学位论文：序号 作者 文题 </a:t>
            </a:r>
            <a:r>
              <a:rPr lang="en-US" altLang="zh-CN" sz="16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[XX</a:t>
            </a:r>
            <a:r>
              <a:rPr lang="zh-CN" altLang="en-US" sz="16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学位论文</a:t>
            </a:r>
            <a:r>
              <a:rPr lang="en-US" altLang="zh-CN" sz="16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 </a:t>
            </a:r>
            <a:r>
              <a:rPr lang="zh-CN" altLang="en-US" sz="16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授予单位所在地 授予单位 授予年份 起止页码</a:t>
            </a:r>
          </a:p>
          <a:p>
            <a:pPr marL="63500" marR="74930">
              <a:lnSpc>
                <a:spcPct val="150000"/>
              </a:lnSpc>
              <a:spcBef>
                <a:spcPts val="595"/>
              </a:spcBef>
              <a:spcAft>
                <a:spcPts val="0"/>
              </a:spcAft>
            </a:pPr>
            <a:r>
              <a:rPr lang="zh-CN" altLang="en-US" sz="16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专利：序号 申请者 专利名 国名 专利文献种类 专利号 出版日期</a:t>
            </a:r>
          </a:p>
          <a:p>
            <a:pPr marL="63500" marR="74930">
              <a:lnSpc>
                <a:spcPct val="150000"/>
              </a:lnSpc>
              <a:spcBef>
                <a:spcPts val="595"/>
              </a:spcBef>
              <a:spcAft>
                <a:spcPts val="0"/>
              </a:spcAft>
            </a:pPr>
            <a:r>
              <a:rPr lang="zh-CN" altLang="en-US" sz="16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技术标准：序号 发布单位 技术标准代号 技术标准名称 出版地：出版者，出版日期 电子文献：序号 作者 出版年 题名 出版地 出版者 ［引用日期］ 获取和访问路径 </a:t>
            </a:r>
          </a:p>
        </p:txBody>
      </p:sp>
      <p:sp>
        <p:nvSpPr>
          <p:cNvPr id="25" name="文本框 24">
            <a:extLst>
              <a:ext uri="{FF2B5EF4-FFF2-40B4-BE49-F238E27FC236}">
                <a16:creationId xmlns:a16="http://schemas.microsoft.com/office/drawing/2014/main" id="{AF1DF408-189A-49DB-9B21-20B031BB28B2}"/>
              </a:ext>
            </a:extLst>
          </p:cNvPr>
          <p:cNvSpPr txBox="1"/>
          <p:nvPr/>
        </p:nvSpPr>
        <p:spPr>
          <a:xfrm>
            <a:off x="9958936" y="4105116"/>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附录</a:t>
            </a:r>
            <a:endParaRPr lang="en-US" altLang="zh-CN" dirty="0"/>
          </a:p>
        </p:txBody>
      </p:sp>
      <p:sp>
        <p:nvSpPr>
          <p:cNvPr id="26" name="文本框 25">
            <a:extLst>
              <a:ext uri="{FF2B5EF4-FFF2-40B4-BE49-F238E27FC236}">
                <a16:creationId xmlns:a16="http://schemas.microsoft.com/office/drawing/2014/main" id="{0938E101-6019-41D5-A790-357B6CFABF28}"/>
              </a:ext>
            </a:extLst>
          </p:cNvPr>
          <p:cNvSpPr txBox="1"/>
          <p:nvPr/>
        </p:nvSpPr>
        <p:spPr>
          <a:xfrm>
            <a:off x="9958936" y="4594149"/>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pPr algn="r"/>
            <a:r>
              <a:rPr lang="zh-CN" altLang="en-US" dirty="0"/>
              <a:t>参考文献←</a:t>
            </a:r>
            <a:endParaRPr lang="en-US" altLang="zh-CN" dirty="0"/>
          </a:p>
        </p:txBody>
      </p:sp>
    </p:spTree>
    <p:extLst>
      <p:ext uri="{BB962C8B-B14F-4D97-AF65-F5344CB8AC3E}">
        <p14:creationId xmlns:p14="http://schemas.microsoft.com/office/powerpoint/2010/main" val="23427308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A167BAF-918B-45AC-A51E-FD8F36A9D4E4}"/>
              </a:ext>
            </a:extLst>
          </p:cNvPr>
          <p:cNvSpPr txBox="1"/>
          <p:nvPr/>
        </p:nvSpPr>
        <p:spPr>
          <a:xfrm>
            <a:off x="0" y="124716"/>
            <a:ext cx="8675798" cy="400110"/>
          </a:xfrm>
          <a:prstGeom prst="rect">
            <a:avLst/>
          </a:prstGeom>
          <a:noFill/>
        </p:spPr>
        <p:txBody>
          <a:bodyPr wrap="square" rtlCol="0">
            <a:spAutoFit/>
          </a:bodyPr>
          <a:lstStyle/>
          <a:p>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中国传媒大学研究生学位论文编写规则</a:t>
            </a:r>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中的版式规范</a:t>
            </a:r>
          </a:p>
        </p:txBody>
      </p:sp>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11630064" y="199810"/>
            <a:ext cx="0" cy="6334812"/>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3C052F4-59C3-4A5D-A4BA-10D3A8DC81F4}"/>
              </a:ext>
            </a:extLst>
          </p:cNvPr>
          <p:cNvSpPr/>
          <p:nvPr/>
        </p:nvSpPr>
        <p:spPr>
          <a:xfrm>
            <a:off x="11550462" y="890608"/>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7D9070-8DCE-4735-A783-E6402C3383AA}"/>
              </a:ext>
            </a:extLst>
          </p:cNvPr>
          <p:cNvSpPr txBox="1"/>
          <p:nvPr/>
        </p:nvSpPr>
        <p:spPr>
          <a:xfrm>
            <a:off x="9962910" y="723987"/>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6" name="椭圆 15">
            <a:extLst>
              <a:ext uri="{FF2B5EF4-FFF2-40B4-BE49-F238E27FC236}">
                <a16:creationId xmlns:a16="http://schemas.microsoft.com/office/drawing/2014/main" id="{DA374F00-6E7E-4BCF-A3F9-C0292972AC4C}"/>
              </a:ext>
            </a:extLst>
          </p:cNvPr>
          <p:cNvSpPr/>
          <p:nvPr/>
        </p:nvSpPr>
        <p:spPr>
          <a:xfrm>
            <a:off x="11546488" y="2201049"/>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010E7F8-74C7-4B17-83FC-B793694C8C48}"/>
              </a:ext>
            </a:extLst>
          </p:cNvPr>
          <p:cNvSpPr txBox="1"/>
          <p:nvPr/>
        </p:nvSpPr>
        <p:spPr>
          <a:xfrm>
            <a:off x="9958936" y="2034428"/>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BC6E62E5-177A-4B2B-AD9B-D01A9623E471}"/>
              </a:ext>
            </a:extLst>
          </p:cNvPr>
          <p:cNvSpPr/>
          <p:nvPr/>
        </p:nvSpPr>
        <p:spPr>
          <a:xfrm>
            <a:off x="11546488" y="3511490"/>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3D8EC10-F9D0-47D4-92CA-7BA45A66190B}"/>
              </a:ext>
            </a:extLst>
          </p:cNvPr>
          <p:cNvSpPr txBox="1"/>
          <p:nvPr/>
        </p:nvSpPr>
        <p:spPr>
          <a:xfrm>
            <a:off x="9958936" y="3344869"/>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95BEDA36-CDD1-4AA3-8374-07208112428A}"/>
              </a:ext>
            </a:extLst>
          </p:cNvPr>
          <p:cNvSpPr/>
          <p:nvPr/>
        </p:nvSpPr>
        <p:spPr>
          <a:xfrm>
            <a:off x="11546488" y="5589318"/>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3043DDB-1A89-42F9-BFDC-EBC3723744CD}"/>
              </a:ext>
            </a:extLst>
          </p:cNvPr>
          <p:cNvSpPr txBox="1"/>
          <p:nvPr/>
        </p:nvSpPr>
        <p:spPr>
          <a:xfrm>
            <a:off x="9958936" y="5422697"/>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AB03FD25-CF2E-4556-9987-EB9A091EE20E}"/>
              </a:ext>
            </a:extLst>
          </p:cNvPr>
          <p:cNvSpPr txBox="1"/>
          <p:nvPr/>
        </p:nvSpPr>
        <p:spPr>
          <a:xfrm>
            <a:off x="277405" y="691978"/>
            <a:ext cx="4396191"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参考文献</a:t>
            </a:r>
          </a:p>
        </p:txBody>
      </p:sp>
      <p:sp>
        <p:nvSpPr>
          <p:cNvPr id="25" name="文本框 24">
            <a:extLst>
              <a:ext uri="{FF2B5EF4-FFF2-40B4-BE49-F238E27FC236}">
                <a16:creationId xmlns:a16="http://schemas.microsoft.com/office/drawing/2014/main" id="{AF1DF408-189A-49DB-9B21-20B031BB28B2}"/>
              </a:ext>
            </a:extLst>
          </p:cNvPr>
          <p:cNvSpPr txBox="1"/>
          <p:nvPr/>
        </p:nvSpPr>
        <p:spPr>
          <a:xfrm>
            <a:off x="9958936" y="4105116"/>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附录</a:t>
            </a:r>
            <a:endParaRPr lang="en-US" altLang="zh-CN" dirty="0"/>
          </a:p>
        </p:txBody>
      </p:sp>
      <p:sp>
        <p:nvSpPr>
          <p:cNvPr id="26" name="文本框 25">
            <a:extLst>
              <a:ext uri="{FF2B5EF4-FFF2-40B4-BE49-F238E27FC236}">
                <a16:creationId xmlns:a16="http://schemas.microsoft.com/office/drawing/2014/main" id="{0938E101-6019-41D5-A790-357B6CFABF28}"/>
              </a:ext>
            </a:extLst>
          </p:cNvPr>
          <p:cNvSpPr txBox="1"/>
          <p:nvPr/>
        </p:nvSpPr>
        <p:spPr>
          <a:xfrm>
            <a:off x="9958936" y="4594149"/>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pPr algn="r"/>
            <a:r>
              <a:rPr lang="zh-CN" altLang="en-US" dirty="0"/>
              <a:t>参考文献←</a:t>
            </a:r>
            <a:endParaRPr lang="en-US" altLang="zh-CN" dirty="0"/>
          </a:p>
        </p:txBody>
      </p:sp>
      <p:pic>
        <p:nvPicPr>
          <p:cNvPr id="3" name="图片 2" descr="文本, 信件&#10;&#10;描述已自动生成">
            <a:extLst>
              <a:ext uri="{FF2B5EF4-FFF2-40B4-BE49-F238E27FC236}">
                <a16:creationId xmlns:a16="http://schemas.microsoft.com/office/drawing/2014/main" id="{A5FB9FD1-E497-4D58-8D2B-8DF667722D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8829" y="673870"/>
            <a:ext cx="4249577" cy="6009528"/>
          </a:xfrm>
          <a:prstGeom prst="rect">
            <a:avLst/>
          </a:prstGeom>
          <a:effectLst>
            <a:glow rad="228600">
              <a:schemeClr val="accent3">
                <a:satMod val="175000"/>
                <a:alpha val="40000"/>
              </a:schemeClr>
            </a:glow>
            <a:outerShdw blurRad="50800" dist="38100" dir="16200000" rotWithShape="0">
              <a:prstClr val="black">
                <a:alpha val="40000"/>
              </a:prstClr>
            </a:outerShdw>
          </a:effectLst>
        </p:spPr>
      </p:pic>
    </p:spTree>
    <p:extLst>
      <p:ext uri="{BB962C8B-B14F-4D97-AF65-F5344CB8AC3E}">
        <p14:creationId xmlns:p14="http://schemas.microsoft.com/office/powerpoint/2010/main" val="38729929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A167BAF-918B-45AC-A51E-FD8F36A9D4E4}"/>
              </a:ext>
            </a:extLst>
          </p:cNvPr>
          <p:cNvSpPr txBox="1"/>
          <p:nvPr/>
        </p:nvSpPr>
        <p:spPr>
          <a:xfrm>
            <a:off x="0" y="124716"/>
            <a:ext cx="8675798" cy="400110"/>
          </a:xfrm>
          <a:prstGeom prst="rect">
            <a:avLst/>
          </a:prstGeom>
          <a:noFill/>
        </p:spPr>
        <p:txBody>
          <a:bodyPr wrap="square" rtlCol="0">
            <a:spAutoFit/>
          </a:bodyPr>
          <a:lstStyle/>
          <a:p>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中国传媒大学研究生学位论文编写规则</a:t>
            </a:r>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中的版式规范</a:t>
            </a:r>
          </a:p>
        </p:txBody>
      </p:sp>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726913" y="3429000"/>
            <a:ext cx="10738173" cy="0"/>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22" name="椭圆 21">
            <a:extLst>
              <a:ext uri="{FF2B5EF4-FFF2-40B4-BE49-F238E27FC236}">
                <a16:creationId xmlns:a16="http://schemas.microsoft.com/office/drawing/2014/main" id="{F5FF46FF-303A-4C68-9012-B34BB22C0E15}"/>
              </a:ext>
            </a:extLst>
          </p:cNvPr>
          <p:cNvSpPr/>
          <p:nvPr/>
        </p:nvSpPr>
        <p:spPr>
          <a:xfrm>
            <a:off x="1686051"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2424F0EF-4451-4131-AD34-C9FA4544FB98}"/>
              </a:ext>
            </a:extLst>
          </p:cNvPr>
          <p:cNvSpPr/>
          <p:nvPr/>
        </p:nvSpPr>
        <p:spPr>
          <a:xfrm>
            <a:off x="4558717"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40AC6DA0-261F-45C5-B4EF-95EF99D4F018}"/>
              </a:ext>
            </a:extLst>
          </p:cNvPr>
          <p:cNvSpPr/>
          <p:nvPr/>
        </p:nvSpPr>
        <p:spPr>
          <a:xfrm>
            <a:off x="7431383"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E7FFB0AE-8F67-454C-8B51-0E116A4AEACA}"/>
              </a:ext>
            </a:extLst>
          </p:cNvPr>
          <p:cNvSpPr/>
          <p:nvPr/>
        </p:nvSpPr>
        <p:spPr>
          <a:xfrm>
            <a:off x="10304049"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EA0F64FC-7644-4FB9-ABC2-B1D03A2BE89C}"/>
              </a:ext>
            </a:extLst>
          </p:cNvPr>
          <p:cNvSpPr txBox="1"/>
          <p:nvPr/>
        </p:nvSpPr>
        <p:spPr>
          <a:xfrm>
            <a:off x="1004788" y="2749919"/>
            <a:ext cx="1529678" cy="500393"/>
          </a:xfrm>
          <a:prstGeom prst="rect">
            <a:avLst/>
          </a:prstGeom>
          <a:noFill/>
        </p:spPr>
        <p:txBody>
          <a:bodyPr wrap="square" rtlCol="0">
            <a:spAutoFit/>
          </a:bodyPr>
          <a:lstStyle>
            <a:defPPr>
              <a:defRPr lang="zh-CN"/>
            </a:defPPr>
            <a:lvl1pPr algn="ctr">
              <a:lnSpc>
                <a:spcPct val="120000"/>
              </a:lnSpc>
              <a:defRPr sz="2400" b="1">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前置部分</a:t>
            </a:r>
            <a:endParaRPr lang="en-US" altLang="zh-CN" dirty="0"/>
          </a:p>
        </p:txBody>
      </p:sp>
      <p:sp>
        <p:nvSpPr>
          <p:cNvPr id="27" name="文本框 26">
            <a:extLst>
              <a:ext uri="{FF2B5EF4-FFF2-40B4-BE49-F238E27FC236}">
                <a16:creationId xmlns:a16="http://schemas.microsoft.com/office/drawing/2014/main" id="{8A2FEA26-987D-48EB-84EE-363FA6B71DC1}"/>
              </a:ext>
            </a:extLst>
          </p:cNvPr>
          <p:cNvSpPr txBox="1"/>
          <p:nvPr/>
        </p:nvSpPr>
        <p:spPr>
          <a:xfrm>
            <a:off x="1686051" y="3607688"/>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封面</a:t>
            </a:r>
            <a:endParaRPr lang="en-US" altLang="zh-CN" dirty="0"/>
          </a:p>
        </p:txBody>
      </p:sp>
      <p:sp>
        <p:nvSpPr>
          <p:cNvPr id="28" name="文本框 27">
            <a:extLst>
              <a:ext uri="{FF2B5EF4-FFF2-40B4-BE49-F238E27FC236}">
                <a16:creationId xmlns:a16="http://schemas.microsoft.com/office/drawing/2014/main" id="{9701EA30-04C1-4E0A-9AE3-C68CFAFE502D}"/>
              </a:ext>
            </a:extLst>
          </p:cNvPr>
          <p:cNvSpPr txBox="1"/>
          <p:nvPr/>
        </p:nvSpPr>
        <p:spPr>
          <a:xfrm>
            <a:off x="1686051" y="4040050"/>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独创性声明</a:t>
            </a:r>
            <a:endParaRPr lang="en-US" altLang="zh-CN" dirty="0"/>
          </a:p>
        </p:txBody>
      </p:sp>
      <p:sp>
        <p:nvSpPr>
          <p:cNvPr id="29" name="文本框 28">
            <a:extLst>
              <a:ext uri="{FF2B5EF4-FFF2-40B4-BE49-F238E27FC236}">
                <a16:creationId xmlns:a16="http://schemas.microsoft.com/office/drawing/2014/main" id="{18CF5054-38A3-49C5-88F5-164D450C0B00}"/>
              </a:ext>
            </a:extLst>
          </p:cNvPr>
          <p:cNvSpPr txBox="1"/>
          <p:nvPr/>
        </p:nvSpPr>
        <p:spPr>
          <a:xfrm>
            <a:off x="1686051" y="4472412"/>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致谢</a:t>
            </a:r>
            <a:endParaRPr lang="en-US" altLang="zh-CN" dirty="0"/>
          </a:p>
        </p:txBody>
      </p:sp>
      <p:sp>
        <p:nvSpPr>
          <p:cNvPr id="30" name="文本框 29">
            <a:extLst>
              <a:ext uri="{FF2B5EF4-FFF2-40B4-BE49-F238E27FC236}">
                <a16:creationId xmlns:a16="http://schemas.microsoft.com/office/drawing/2014/main" id="{DD230339-5974-4B23-8D9E-231A3DB5984F}"/>
              </a:ext>
            </a:extLst>
          </p:cNvPr>
          <p:cNvSpPr txBox="1"/>
          <p:nvPr/>
        </p:nvSpPr>
        <p:spPr>
          <a:xfrm>
            <a:off x="1686051" y="4904774"/>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摘要</a:t>
            </a:r>
            <a:endParaRPr lang="en-US" altLang="zh-CN" dirty="0"/>
          </a:p>
        </p:txBody>
      </p:sp>
      <p:sp>
        <p:nvSpPr>
          <p:cNvPr id="31" name="文本框 30">
            <a:extLst>
              <a:ext uri="{FF2B5EF4-FFF2-40B4-BE49-F238E27FC236}">
                <a16:creationId xmlns:a16="http://schemas.microsoft.com/office/drawing/2014/main" id="{C3E01A4B-D268-40A2-8646-4924C303234E}"/>
              </a:ext>
            </a:extLst>
          </p:cNvPr>
          <p:cNvSpPr txBox="1"/>
          <p:nvPr/>
        </p:nvSpPr>
        <p:spPr>
          <a:xfrm>
            <a:off x="1686051" y="5337136"/>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目录</a:t>
            </a:r>
            <a:endParaRPr lang="en-US" altLang="zh-CN" dirty="0"/>
          </a:p>
        </p:txBody>
      </p:sp>
      <p:sp>
        <p:nvSpPr>
          <p:cNvPr id="32" name="文本框 31">
            <a:extLst>
              <a:ext uri="{FF2B5EF4-FFF2-40B4-BE49-F238E27FC236}">
                <a16:creationId xmlns:a16="http://schemas.microsoft.com/office/drawing/2014/main" id="{27B2DFA0-F647-47AA-9BD3-4B5B4400AF7D}"/>
              </a:ext>
            </a:extLst>
          </p:cNvPr>
          <p:cNvSpPr txBox="1"/>
          <p:nvPr/>
        </p:nvSpPr>
        <p:spPr>
          <a:xfrm>
            <a:off x="1686051" y="5769498"/>
            <a:ext cx="1858427"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图表清单</a:t>
            </a:r>
            <a:endParaRPr lang="en-US" altLang="zh-CN" dirty="0"/>
          </a:p>
        </p:txBody>
      </p:sp>
      <p:sp>
        <p:nvSpPr>
          <p:cNvPr id="38" name="文本框 37">
            <a:extLst>
              <a:ext uri="{FF2B5EF4-FFF2-40B4-BE49-F238E27FC236}">
                <a16:creationId xmlns:a16="http://schemas.microsoft.com/office/drawing/2014/main" id="{22F55833-7121-43F5-BDE4-7416C24B1FA2}"/>
              </a:ext>
            </a:extLst>
          </p:cNvPr>
          <p:cNvSpPr txBox="1"/>
          <p:nvPr/>
        </p:nvSpPr>
        <p:spPr>
          <a:xfrm>
            <a:off x="3877454" y="3591288"/>
            <a:ext cx="1529678" cy="500393"/>
          </a:xfrm>
          <a:prstGeom prst="rect">
            <a:avLst/>
          </a:prstGeom>
          <a:noFill/>
        </p:spPr>
        <p:txBody>
          <a:bodyPr wrap="square" rtlCol="0">
            <a:spAutoFit/>
          </a:bodyPr>
          <a:lstStyle>
            <a:defPPr>
              <a:defRPr lang="zh-CN"/>
            </a:defPPr>
            <a:lvl1pPr algn="ctr">
              <a:lnSpc>
                <a:spcPct val="120000"/>
              </a:lnSpc>
              <a:defRPr sz="2400" b="1">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主体部分</a:t>
            </a:r>
            <a:endParaRPr lang="en-US" altLang="zh-CN" dirty="0"/>
          </a:p>
        </p:txBody>
      </p:sp>
      <p:sp>
        <p:nvSpPr>
          <p:cNvPr id="40" name="文本框 39">
            <a:extLst>
              <a:ext uri="{FF2B5EF4-FFF2-40B4-BE49-F238E27FC236}">
                <a16:creationId xmlns:a16="http://schemas.microsoft.com/office/drawing/2014/main" id="{DB1D3582-7536-4FB3-AAF8-21084ABAB6FC}"/>
              </a:ext>
            </a:extLst>
          </p:cNvPr>
          <p:cNvSpPr txBox="1"/>
          <p:nvPr/>
        </p:nvSpPr>
        <p:spPr>
          <a:xfrm>
            <a:off x="4566322" y="1021327"/>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正文</a:t>
            </a:r>
            <a:endParaRPr lang="en-US" altLang="zh-CN" dirty="0"/>
          </a:p>
        </p:txBody>
      </p:sp>
      <p:sp>
        <p:nvSpPr>
          <p:cNvPr id="41" name="文本框 40">
            <a:extLst>
              <a:ext uri="{FF2B5EF4-FFF2-40B4-BE49-F238E27FC236}">
                <a16:creationId xmlns:a16="http://schemas.microsoft.com/office/drawing/2014/main" id="{7373AC1F-8450-45E7-B731-590984A36AA7}"/>
              </a:ext>
            </a:extLst>
          </p:cNvPr>
          <p:cNvSpPr txBox="1"/>
          <p:nvPr/>
        </p:nvSpPr>
        <p:spPr>
          <a:xfrm>
            <a:off x="4566322" y="1453689"/>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引文标注</a:t>
            </a:r>
            <a:endParaRPr lang="en-US" altLang="zh-CN" dirty="0"/>
          </a:p>
        </p:txBody>
      </p:sp>
      <p:sp>
        <p:nvSpPr>
          <p:cNvPr id="42" name="文本框 41">
            <a:extLst>
              <a:ext uri="{FF2B5EF4-FFF2-40B4-BE49-F238E27FC236}">
                <a16:creationId xmlns:a16="http://schemas.microsoft.com/office/drawing/2014/main" id="{C8A547B4-E2D1-41A0-9990-FBA601DC6969}"/>
              </a:ext>
            </a:extLst>
          </p:cNvPr>
          <p:cNvSpPr txBox="1"/>
          <p:nvPr/>
        </p:nvSpPr>
        <p:spPr>
          <a:xfrm>
            <a:off x="4566322" y="1886051"/>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注释</a:t>
            </a:r>
            <a:endParaRPr lang="en-US" altLang="zh-CN" dirty="0"/>
          </a:p>
        </p:txBody>
      </p:sp>
      <p:sp>
        <p:nvSpPr>
          <p:cNvPr id="43" name="文本框 42">
            <a:extLst>
              <a:ext uri="{FF2B5EF4-FFF2-40B4-BE49-F238E27FC236}">
                <a16:creationId xmlns:a16="http://schemas.microsoft.com/office/drawing/2014/main" id="{53D47E2E-CB55-49D7-A989-168AF2079E86}"/>
              </a:ext>
            </a:extLst>
          </p:cNvPr>
          <p:cNvSpPr txBox="1"/>
          <p:nvPr/>
        </p:nvSpPr>
        <p:spPr>
          <a:xfrm>
            <a:off x="4566322" y="2318413"/>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章节标号</a:t>
            </a:r>
            <a:endParaRPr lang="en-US" altLang="zh-CN" dirty="0"/>
          </a:p>
        </p:txBody>
      </p:sp>
      <p:sp>
        <p:nvSpPr>
          <p:cNvPr id="44" name="文本框 43">
            <a:extLst>
              <a:ext uri="{FF2B5EF4-FFF2-40B4-BE49-F238E27FC236}">
                <a16:creationId xmlns:a16="http://schemas.microsoft.com/office/drawing/2014/main" id="{48BCE12A-1457-4F5D-B4BE-B851970F1865}"/>
              </a:ext>
            </a:extLst>
          </p:cNvPr>
          <p:cNvSpPr txBox="1"/>
          <p:nvPr/>
        </p:nvSpPr>
        <p:spPr>
          <a:xfrm>
            <a:off x="4566322" y="2750775"/>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图表标号</a:t>
            </a:r>
            <a:endParaRPr lang="en-US" altLang="zh-CN" dirty="0"/>
          </a:p>
        </p:txBody>
      </p:sp>
      <p:sp>
        <p:nvSpPr>
          <p:cNvPr id="45" name="文本框 44">
            <a:extLst>
              <a:ext uri="{FF2B5EF4-FFF2-40B4-BE49-F238E27FC236}">
                <a16:creationId xmlns:a16="http://schemas.microsoft.com/office/drawing/2014/main" id="{03646426-1F4F-4202-911D-93EDA2386C85}"/>
              </a:ext>
            </a:extLst>
          </p:cNvPr>
          <p:cNvSpPr txBox="1"/>
          <p:nvPr/>
        </p:nvSpPr>
        <p:spPr>
          <a:xfrm>
            <a:off x="6750120" y="2745585"/>
            <a:ext cx="1529678" cy="500393"/>
          </a:xfrm>
          <a:prstGeom prst="rect">
            <a:avLst/>
          </a:prstGeom>
          <a:noFill/>
        </p:spPr>
        <p:txBody>
          <a:bodyPr wrap="square" rtlCol="0">
            <a:spAutoFit/>
          </a:bodyPr>
          <a:lstStyle>
            <a:defPPr>
              <a:defRPr lang="zh-CN"/>
            </a:defPPr>
            <a:lvl1pPr algn="ctr">
              <a:lnSpc>
                <a:spcPct val="120000"/>
              </a:lnSpc>
              <a:defRPr sz="2400" b="1">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结尾部分</a:t>
            </a:r>
            <a:endParaRPr lang="en-US" altLang="zh-CN" dirty="0"/>
          </a:p>
        </p:txBody>
      </p:sp>
      <p:sp>
        <p:nvSpPr>
          <p:cNvPr id="46" name="文本框 45">
            <a:extLst>
              <a:ext uri="{FF2B5EF4-FFF2-40B4-BE49-F238E27FC236}">
                <a16:creationId xmlns:a16="http://schemas.microsoft.com/office/drawing/2014/main" id="{7C9E5D8F-520F-4B51-9FE7-8C29C8BB71BA}"/>
              </a:ext>
            </a:extLst>
          </p:cNvPr>
          <p:cNvSpPr txBox="1"/>
          <p:nvPr/>
        </p:nvSpPr>
        <p:spPr>
          <a:xfrm>
            <a:off x="7514959" y="3607688"/>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附录（可选）</a:t>
            </a:r>
            <a:endParaRPr lang="en-US" altLang="zh-CN" dirty="0"/>
          </a:p>
        </p:txBody>
      </p:sp>
      <p:sp>
        <p:nvSpPr>
          <p:cNvPr id="47" name="文本框 46">
            <a:extLst>
              <a:ext uri="{FF2B5EF4-FFF2-40B4-BE49-F238E27FC236}">
                <a16:creationId xmlns:a16="http://schemas.microsoft.com/office/drawing/2014/main" id="{BC6F2990-D560-4008-8EA5-3F9E01F59E6C}"/>
              </a:ext>
            </a:extLst>
          </p:cNvPr>
          <p:cNvSpPr txBox="1"/>
          <p:nvPr/>
        </p:nvSpPr>
        <p:spPr>
          <a:xfrm>
            <a:off x="7514959" y="4040050"/>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参考文献</a:t>
            </a:r>
            <a:endParaRPr lang="en-US" altLang="zh-CN" dirty="0"/>
          </a:p>
        </p:txBody>
      </p:sp>
      <p:sp>
        <p:nvSpPr>
          <p:cNvPr id="48" name="文本框 47">
            <a:extLst>
              <a:ext uri="{FF2B5EF4-FFF2-40B4-BE49-F238E27FC236}">
                <a16:creationId xmlns:a16="http://schemas.microsoft.com/office/drawing/2014/main" id="{24C84749-3178-4021-B5B5-4AD301159DDB}"/>
              </a:ext>
            </a:extLst>
          </p:cNvPr>
          <p:cNvSpPr txBox="1"/>
          <p:nvPr/>
        </p:nvSpPr>
        <p:spPr>
          <a:xfrm>
            <a:off x="9622786" y="3591288"/>
            <a:ext cx="1529678" cy="500393"/>
          </a:xfrm>
          <a:prstGeom prst="rect">
            <a:avLst/>
          </a:prstGeom>
          <a:noFill/>
        </p:spPr>
        <p:txBody>
          <a:bodyPr wrap="square" rtlCol="0">
            <a:spAutoFit/>
          </a:bodyPr>
          <a:lstStyle>
            <a:defPPr>
              <a:defRPr lang="zh-CN"/>
            </a:defPPr>
            <a:lvl1pPr algn="ctr">
              <a:lnSpc>
                <a:spcPct val="120000"/>
              </a:lnSpc>
              <a:defRPr sz="2400" b="1">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其他要求</a:t>
            </a:r>
            <a:endParaRPr lang="en-US" altLang="zh-CN" dirty="0"/>
          </a:p>
        </p:txBody>
      </p:sp>
      <p:sp>
        <p:nvSpPr>
          <p:cNvPr id="50" name="文本框 49">
            <a:extLst>
              <a:ext uri="{FF2B5EF4-FFF2-40B4-BE49-F238E27FC236}">
                <a16:creationId xmlns:a16="http://schemas.microsoft.com/office/drawing/2014/main" id="{1E7D5D35-97D2-4F59-AF3A-F491158E7E9F}"/>
              </a:ext>
            </a:extLst>
          </p:cNvPr>
          <p:cNvSpPr txBox="1"/>
          <p:nvPr/>
        </p:nvSpPr>
        <p:spPr>
          <a:xfrm>
            <a:off x="10311654" y="2750775"/>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页眉和页码</a:t>
            </a:r>
            <a:endParaRPr lang="en-US" altLang="zh-CN" dirty="0"/>
          </a:p>
        </p:txBody>
      </p:sp>
      <p:sp>
        <p:nvSpPr>
          <p:cNvPr id="33" name="文本框 32">
            <a:extLst>
              <a:ext uri="{FF2B5EF4-FFF2-40B4-BE49-F238E27FC236}">
                <a16:creationId xmlns:a16="http://schemas.microsoft.com/office/drawing/2014/main" id="{A831D0D5-4022-45FE-B3BE-58F6A7F8F657}"/>
              </a:ext>
            </a:extLst>
          </p:cNvPr>
          <p:cNvSpPr txBox="1"/>
          <p:nvPr/>
        </p:nvSpPr>
        <p:spPr>
          <a:xfrm>
            <a:off x="10311654" y="1886051"/>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书脊</a:t>
            </a:r>
            <a:endParaRPr lang="en-US" altLang="zh-CN" dirty="0"/>
          </a:p>
        </p:txBody>
      </p:sp>
      <p:sp>
        <p:nvSpPr>
          <p:cNvPr id="34" name="文本框 33">
            <a:extLst>
              <a:ext uri="{FF2B5EF4-FFF2-40B4-BE49-F238E27FC236}">
                <a16:creationId xmlns:a16="http://schemas.microsoft.com/office/drawing/2014/main" id="{2613895A-7C6A-4D3C-9944-0653851C8EB6}"/>
              </a:ext>
            </a:extLst>
          </p:cNvPr>
          <p:cNvSpPr txBox="1"/>
          <p:nvPr/>
        </p:nvSpPr>
        <p:spPr>
          <a:xfrm>
            <a:off x="10311654" y="2318413"/>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公式</a:t>
            </a:r>
            <a:endParaRPr lang="en-US" altLang="zh-CN" dirty="0"/>
          </a:p>
        </p:txBody>
      </p:sp>
    </p:spTree>
    <p:extLst>
      <p:ext uri="{BB962C8B-B14F-4D97-AF65-F5344CB8AC3E}">
        <p14:creationId xmlns:p14="http://schemas.microsoft.com/office/powerpoint/2010/main" val="11907279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A167BAF-918B-45AC-A51E-FD8F36A9D4E4}"/>
              </a:ext>
            </a:extLst>
          </p:cNvPr>
          <p:cNvSpPr txBox="1"/>
          <p:nvPr/>
        </p:nvSpPr>
        <p:spPr>
          <a:xfrm>
            <a:off x="311082" y="1962943"/>
            <a:ext cx="11880917" cy="646331"/>
          </a:xfrm>
          <a:prstGeom prst="rect">
            <a:avLst/>
          </a:prstGeom>
          <a:noFill/>
        </p:spPr>
        <p:txBody>
          <a:bodyPr wrap="square" rtlCol="0">
            <a:spAutoFit/>
          </a:bodyPr>
          <a:lstStyle/>
          <a:p>
            <a:r>
              <a:rPr lang="en-US" altLang="zh-CN" sz="36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36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中国传媒大学研究生学位论文编写规则</a:t>
            </a:r>
            <a:r>
              <a:rPr lang="en-US" altLang="zh-CN" sz="36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36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中的版</a:t>
            </a:r>
            <a:r>
              <a:rPr lang="zh-CN" altLang="en-US" sz="1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 </a:t>
            </a:r>
            <a:r>
              <a:rPr lang="zh-CN" altLang="en-US" sz="36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式规</a:t>
            </a:r>
            <a:r>
              <a:rPr lang="zh-CN" altLang="en-US" sz="1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 </a:t>
            </a:r>
            <a:r>
              <a:rPr lang="zh-CN" altLang="en-US" sz="36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范</a:t>
            </a:r>
          </a:p>
        </p:txBody>
      </p:sp>
      <p:sp>
        <p:nvSpPr>
          <p:cNvPr id="5" name="文本框 4">
            <a:extLst>
              <a:ext uri="{FF2B5EF4-FFF2-40B4-BE49-F238E27FC236}">
                <a16:creationId xmlns:a16="http://schemas.microsoft.com/office/drawing/2014/main" id="{EA6B9112-334C-4A85-ABD2-EBD36F875478}"/>
              </a:ext>
            </a:extLst>
          </p:cNvPr>
          <p:cNvSpPr txBox="1"/>
          <p:nvPr/>
        </p:nvSpPr>
        <p:spPr>
          <a:xfrm>
            <a:off x="311083" y="1034749"/>
            <a:ext cx="8675798" cy="523220"/>
          </a:xfrm>
          <a:prstGeom prst="rect">
            <a:avLst/>
          </a:prstGeom>
          <a:noFill/>
        </p:spPr>
        <p:txBody>
          <a:bodyPr wrap="square" rtlCol="0">
            <a:spAutoFit/>
          </a:bodyPr>
          <a:lstStyle/>
          <a:p>
            <a:r>
              <a:rPr lang="zh-CN" altLang="en-US" sz="28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研究生论文形式规范</a:t>
            </a:r>
          </a:p>
        </p:txBody>
      </p:sp>
      <p:pic>
        <p:nvPicPr>
          <p:cNvPr id="3" name="图片 2">
            <a:extLst>
              <a:ext uri="{FF2B5EF4-FFF2-40B4-BE49-F238E27FC236}">
                <a16:creationId xmlns:a16="http://schemas.microsoft.com/office/drawing/2014/main" id="{4BA3D796-F077-41B8-A2B5-DC7834250589}"/>
              </a:ext>
            </a:extLst>
          </p:cNvPr>
          <p:cNvPicPr>
            <a:picLocks noChangeAspect="1"/>
          </p:cNvPicPr>
          <p:nvPr/>
        </p:nvPicPr>
        <p:blipFill>
          <a:blip r:embed="rId2"/>
          <a:stretch>
            <a:fillRect/>
          </a:stretch>
        </p:blipFill>
        <p:spPr>
          <a:xfrm>
            <a:off x="3427036" y="2904992"/>
            <a:ext cx="5337928" cy="3944419"/>
          </a:xfrm>
          <a:prstGeom prst="rect">
            <a:avLst/>
          </a:prstGeom>
          <a:effectLst>
            <a:glow rad="228600">
              <a:schemeClr val="accent3">
                <a:satMod val="175000"/>
                <a:alpha val="40000"/>
              </a:schemeClr>
            </a:glow>
            <a:outerShdw blurRad="50800" dist="38100" dir="16200000" rotWithShape="0">
              <a:prstClr val="black">
                <a:alpha val="40000"/>
              </a:prstClr>
            </a:outerShdw>
          </a:effectLst>
        </p:spPr>
      </p:pic>
    </p:spTree>
    <p:extLst>
      <p:ext uri="{BB962C8B-B14F-4D97-AF65-F5344CB8AC3E}">
        <p14:creationId xmlns:p14="http://schemas.microsoft.com/office/powerpoint/2010/main" val="42314710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37500" fill="hold" nodeType="withEffect" p14:presetBounceEnd="5000">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5000">
                                          <p:cBhvr additive="base">
                                            <p:cTn id="7" dur="500" fill="hold"/>
                                            <p:tgtEl>
                                              <p:spTgt spid="3"/>
                                            </p:tgtEl>
                                            <p:attrNameLst>
                                              <p:attrName>ppt_x</p:attrName>
                                            </p:attrNameLst>
                                          </p:cBhvr>
                                          <p:tavLst>
                                            <p:tav tm="0">
                                              <p:val>
                                                <p:strVal val="#ppt_x"/>
                                              </p:val>
                                            </p:tav>
                                            <p:tav tm="100000">
                                              <p:val>
                                                <p:strVal val="#ppt_x"/>
                                              </p:val>
                                            </p:tav>
                                          </p:tavLst>
                                        </p:anim>
                                        <p:anim calcmode="lin" valueType="num" p14:bounceEnd="5000">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3750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lumMod val="25000"/>
              </a:schemeClr>
            </a:gs>
            <a:gs pos="100000">
              <a:schemeClr val="tx1"/>
            </a:gs>
          </a:gsLst>
          <a:lin ang="16200000" scaled="1"/>
          <a:tileRect/>
        </a:gradFill>
        <a:effectLst/>
      </p:bgPr>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A167BAF-918B-45AC-A51E-FD8F36A9D4E4}"/>
              </a:ext>
            </a:extLst>
          </p:cNvPr>
          <p:cNvSpPr txBox="1"/>
          <p:nvPr/>
        </p:nvSpPr>
        <p:spPr>
          <a:xfrm>
            <a:off x="0" y="124716"/>
            <a:ext cx="8675798" cy="400110"/>
          </a:xfrm>
          <a:prstGeom prst="rect">
            <a:avLst/>
          </a:prstGeom>
          <a:noFill/>
        </p:spPr>
        <p:txBody>
          <a:bodyPr wrap="square" rtlCol="0">
            <a:spAutoFit/>
          </a:bodyPr>
          <a:lstStyle/>
          <a:p>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中国传媒大学研究生学位论文编写规则</a:t>
            </a:r>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中的版式规范</a:t>
            </a:r>
          </a:p>
        </p:txBody>
      </p:sp>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11630064" y="199810"/>
            <a:ext cx="0" cy="6334812"/>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3C052F4-59C3-4A5D-A4BA-10D3A8DC81F4}"/>
              </a:ext>
            </a:extLst>
          </p:cNvPr>
          <p:cNvSpPr/>
          <p:nvPr/>
        </p:nvSpPr>
        <p:spPr>
          <a:xfrm>
            <a:off x="11550462" y="890608"/>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7D9070-8DCE-4735-A783-E6402C3383AA}"/>
              </a:ext>
            </a:extLst>
          </p:cNvPr>
          <p:cNvSpPr txBox="1"/>
          <p:nvPr/>
        </p:nvSpPr>
        <p:spPr>
          <a:xfrm>
            <a:off x="9962910" y="723987"/>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6" name="椭圆 15">
            <a:extLst>
              <a:ext uri="{FF2B5EF4-FFF2-40B4-BE49-F238E27FC236}">
                <a16:creationId xmlns:a16="http://schemas.microsoft.com/office/drawing/2014/main" id="{DA374F00-6E7E-4BCF-A3F9-C0292972AC4C}"/>
              </a:ext>
            </a:extLst>
          </p:cNvPr>
          <p:cNvSpPr/>
          <p:nvPr/>
        </p:nvSpPr>
        <p:spPr>
          <a:xfrm>
            <a:off x="11546488" y="2117472"/>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010E7F8-74C7-4B17-83FC-B793694C8C48}"/>
              </a:ext>
            </a:extLst>
          </p:cNvPr>
          <p:cNvSpPr txBox="1"/>
          <p:nvPr/>
        </p:nvSpPr>
        <p:spPr>
          <a:xfrm>
            <a:off x="9958936" y="1950851"/>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BC6E62E5-177A-4B2B-AD9B-D01A9623E471}"/>
              </a:ext>
            </a:extLst>
          </p:cNvPr>
          <p:cNvSpPr/>
          <p:nvPr/>
        </p:nvSpPr>
        <p:spPr>
          <a:xfrm>
            <a:off x="11546488" y="335530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3D8EC10-F9D0-47D4-92CA-7BA45A66190B}"/>
              </a:ext>
            </a:extLst>
          </p:cNvPr>
          <p:cNvSpPr txBox="1"/>
          <p:nvPr/>
        </p:nvSpPr>
        <p:spPr>
          <a:xfrm>
            <a:off x="9958936" y="3188683"/>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95BEDA36-CDD1-4AA3-8374-07208112428A}"/>
              </a:ext>
            </a:extLst>
          </p:cNvPr>
          <p:cNvSpPr/>
          <p:nvPr/>
        </p:nvSpPr>
        <p:spPr>
          <a:xfrm>
            <a:off x="11546488" y="442598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3043DDB-1A89-42F9-BFDC-EBC3723744CD}"/>
              </a:ext>
            </a:extLst>
          </p:cNvPr>
          <p:cNvSpPr txBox="1"/>
          <p:nvPr/>
        </p:nvSpPr>
        <p:spPr>
          <a:xfrm>
            <a:off x="9958936" y="4259363"/>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AB03FD25-CF2E-4556-9987-EB9A091EE20E}"/>
              </a:ext>
            </a:extLst>
          </p:cNvPr>
          <p:cNvSpPr txBox="1"/>
          <p:nvPr/>
        </p:nvSpPr>
        <p:spPr>
          <a:xfrm>
            <a:off x="277405" y="691978"/>
            <a:ext cx="4396191"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书脊</a:t>
            </a:r>
          </a:p>
        </p:txBody>
      </p:sp>
      <p:sp>
        <p:nvSpPr>
          <p:cNvPr id="23" name="文本框 22">
            <a:extLst>
              <a:ext uri="{FF2B5EF4-FFF2-40B4-BE49-F238E27FC236}">
                <a16:creationId xmlns:a16="http://schemas.microsoft.com/office/drawing/2014/main" id="{05A0FF25-8C3C-4221-AA74-124D899E3BFB}"/>
              </a:ext>
            </a:extLst>
          </p:cNvPr>
          <p:cNvSpPr txBox="1"/>
          <p:nvPr/>
        </p:nvSpPr>
        <p:spPr>
          <a:xfrm>
            <a:off x="9958936" y="5661401"/>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页眉和页码</a:t>
            </a:r>
            <a:endParaRPr lang="en-US" altLang="zh-CN" dirty="0"/>
          </a:p>
        </p:txBody>
      </p:sp>
      <p:sp>
        <p:nvSpPr>
          <p:cNvPr id="24" name="文本框 23">
            <a:extLst>
              <a:ext uri="{FF2B5EF4-FFF2-40B4-BE49-F238E27FC236}">
                <a16:creationId xmlns:a16="http://schemas.microsoft.com/office/drawing/2014/main" id="{04A6EED8-0E1B-4128-A365-133333C0422A}"/>
              </a:ext>
            </a:extLst>
          </p:cNvPr>
          <p:cNvSpPr txBox="1"/>
          <p:nvPr/>
        </p:nvSpPr>
        <p:spPr>
          <a:xfrm>
            <a:off x="9958936" y="4796677"/>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pPr algn="r"/>
            <a:r>
              <a:rPr lang="zh-CN" altLang="en-US" dirty="0"/>
              <a:t>书脊←</a:t>
            </a:r>
            <a:endParaRPr lang="en-US" altLang="zh-CN" dirty="0"/>
          </a:p>
        </p:txBody>
      </p:sp>
      <p:sp>
        <p:nvSpPr>
          <p:cNvPr id="27" name="文本框 26">
            <a:extLst>
              <a:ext uri="{FF2B5EF4-FFF2-40B4-BE49-F238E27FC236}">
                <a16:creationId xmlns:a16="http://schemas.microsoft.com/office/drawing/2014/main" id="{9B195D7F-FE1D-480C-834D-79E3DA19EC4E}"/>
              </a:ext>
            </a:extLst>
          </p:cNvPr>
          <p:cNvSpPr txBox="1"/>
          <p:nvPr/>
        </p:nvSpPr>
        <p:spPr>
          <a:xfrm>
            <a:off x="9958936" y="5229039"/>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公式</a:t>
            </a:r>
            <a:endParaRPr lang="en-US" altLang="zh-CN" dirty="0"/>
          </a:p>
        </p:txBody>
      </p:sp>
      <p:pic>
        <p:nvPicPr>
          <p:cNvPr id="6" name="图片 5" descr="图片包含 图示&#10;&#10;描述已自动生成">
            <a:extLst>
              <a:ext uri="{FF2B5EF4-FFF2-40B4-BE49-F238E27FC236}">
                <a16:creationId xmlns:a16="http://schemas.microsoft.com/office/drawing/2014/main" id="{E93E346B-B8C8-486C-8916-836D4C41FB10}"/>
              </a:ext>
            </a:extLst>
          </p:cNvPr>
          <p:cNvPicPr>
            <a:picLocks noChangeAspect="1"/>
          </p:cNvPicPr>
          <p:nvPr/>
        </p:nvPicPr>
        <p:blipFill rotWithShape="1">
          <a:blip r:embed="rId3">
            <a:extLst>
              <a:ext uri="{28A0092B-C50C-407E-A947-70E740481C1C}">
                <a14:useLocalDpi xmlns:a14="http://schemas.microsoft.com/office/drawing/2010/main" val="0"/>
              </a:ext>
            </a:extLst>
          </a:blip>
          <a:srcRect l="34047" t="11062" r="29458" b="16788"/>
          <a:stretch/>
        </p:blipFill>
        <p:spPr>
          <a:xfrm>
            <a:off x="4405731" y="923450"/>
            <a:ext cx="2074971" cy="5801150"/>
          </a:xfrm>
          <a:prstGeom prst="rect">
            <a:avLst/>
          </a:prstGeom>
          <a:effectLst>
            <a:glow rad="228600">
              <a:schemeClr val="accent3">
                <a:satMod val="175000"/>
                <a:alpha val="40000"/>
              </a:schemeClr>
            </a:glow>
            <a:outerShdw blurRad="50800" dist="38100" dir="16200000" rotWithShape="0">
              <a:prstClr val="black">
                <a:alpha val="40000"/>
              </a:prstClr>
            </a:outerShdw>
          </a:effectLst>
        </p:spPr>
      </p:pic>
    </p:spTree>
    <p:extLst>
      <p:ext uri="{BB962C8B-B14F-4D97-AF65-F5344CB8AC3E}">
        <p14:creationId xmlns:p14="http://schemas.microsoft.com/office/powerpoint/2010/main" val="391117462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A167BAF-918B-45AC-A51E-FD8F36A9D4E4}"/>
              </a:ext>
            </a:extLst>
          </p:cNvPr>
          <p:cNvSpPr txBox="1"/>
          <p:nvPr/>
        </p:nvSpPr>
        <p:spPr>
          <a:xfrm>
            <a:off x="0" y="124716"/>
            <a:ext cx="8675798" cy="400110"/>
          </a:xfrm>
          <a:prstGeom prst="rect">
            <a:avLst/>
          </a:prstGeom>
          <a:noFill/>
        </p:spPr>
        <p:txBody>
          <a:bodyPr wrap="square" rtlCol="0">
            <a:spAutoFit/>
          </a:bodyPr>
          <a:lstStyle/>
          <a:p>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中国传媒大学研究生学位论文编写规则</a:t>
            </a:r>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中的版式规范</a:t>
            </a:r>
          </a:p>
        </p:txBody>
      </p:sp>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11630064" y="199810"/>
            <a:ext cx="0" cy="6334812"/>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3C052F4-59C3-4A5D-A4BA-10D3A8DC81F4}"/>
              </a:ext>
            </a:extLst>
          </p:cNvPr>
          <p:cNvSpPr/>
          <p:nvPr/>
        </p:nvSpPr>
        <p:spPr>
          <a:xfrm>
            <a:off x="11550462" y="890608"/>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7D9070-8DCE-4735-A783-E6402C3383AA}"/>
              </a:ext>
            </a:extLst>
          </p:cNvPr>
          <p:cNvSpPr txBox="1"/>
          <p:nvPr/>
        </p:nvSpPr>
        <p:spPr>
          <a:xfrm>
            <a:off x="9962910" y="723987"/>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6" name="椭圆 15">
            <a:extLst>
              <a:ext uri="{FF2B5EF4-FFF2-40B4-BE49-F238E27FC236}">
                <a16:creationId xmlns:a16="http://schemas.microsoft.com/office/drawing/2014/main" id="{DA374F00-6E7E-4BCF-A3F9-C0292972AC4C}"/>
              </a:ext>
            </a:extLst>
          </p:cNvPr>
          <p:cNvSpPr/>
          <p:nvPr/>
        </p:nvSpPr>
        <p:spPr>
          <a:xfrm>
            <a:off x="11546488" y="2117472"/>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010E7F8-74C7-4B17-83FC-B793694C8C48}"/>
              </a:ext>
            </a:extLst>
          </p:cNvPr>
          <p:cNvSpPr txBox="1"/>
          <p:nvPr/>
        </p:nvSpPr>
        <p:spPr>
          <a:xfrm>
            <a:off x="9958936" y="1950851"/>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BC6E62E5-177A-4B2B-AD9B-D01A9623E471}"/>
              </a:ext>
            </a:extLst>
          </p:cNvPr>
          <p:cNvSpPr/>
          <p:nvPr/>
        </p:nvSpPr>
        <p:spPr>
          <a:xfrm>
            <a:off x="11546488" y="335530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3D8EC10-F9D0-47D4-92CA-7BA45A66190B}"/>
              </a:ext>
            </a:extLst>
          </p:cNvPr>
          <p:cNvSpPr txBox="1"/>
          <p:nvPr/>
        </p:nvSpPr>
        <p:spPr>
          <a:xfrm>
            <a:off x="9958936" y="3188683"/>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95BEDA36-CDD1-4AA3-8374-07208112428A}"/>
              </a:ext>
            </a:extLst>
          </p:cNvPr>
          <p:cNvSpPr/>
          <p:nvPr/>
        </p:nvSpPr>
        <p:spPr>
          <a:xfrm>
            <a:off x="11546488" y="442598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3043DDB-1A89-42F9-BFDC-EBC3723744CD}"/>
              </a:ext>
            </a:extLst>
          </p:cNvPr>
          <p:cNvSpPr txBox="1"/>
          <p:nvPr/>
        </p:nvSpPr>
        <p:spPr>
          <a:xfrm>
            <a:off x="9958936" y="4259363"/>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AB03FD25-CF2E-4556-9987-EB9A091EE20E}"/>
              </a:ext>
            </a:extLst>
          </p:cNvPr>
          <p:cNvSpPr txBox="1"/>
          <p:nvPr/>
        </p:nvSpPr>
        <p:spPr>
          <a:xfrm>
            <a:off x="277405" y="691978"/>
            <a:ext cx="4396191"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公式</a:t>
            </a:r>
          </a:p>
        </p:txBody>
      </p:sp>
      <p:sp>
        <p:nvSpPr>
          <p:cNvPr id="23" name="文本框 22">
            <a:extLst>
              <a:ext uri="{FF2B5EF4-FFF2-40B4-BE49-F238E27FC236}">
                <a16:creationId xmlns:a16="http://schemas.microsoft.com/office/drawing/2014/main" id="{05A0FF25-8C3C-4221-AA74-124D899E3BFB}"/>
              </a:ext>
            </a:extLst>
          </p:cNvPr>
          <p:cNvSpPr txBox="1"/>
          <p:nvPr/>
        </p:nvSpPr>
        <p:spPr>
          <a:xfrm>
            <a:off x="9958936" y="5661401"/>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页眉和页码</a:t>
            </a:r>
            <a:endParaRPr lang="en-US" altLang="zh-CN" dirty="0"/>
          </a:p>
        </p:txBody>
      </p:sp>
      <p:sp>
        <p:nvSpPr>
          <p:cNvPr id="24" name="文本框 23">
            <a:extLst>
              <a:ext uri="{FF2B5EF4-FFF2-40B4-BE49-F238E27FC236}">
                <a16:creationId xmlns:a16="http://schemas.microsoft.com/office/drawing/2014/main" id="{04A6EED8-0E1B-4128-A365-133333C0422A}"/>
              </a:ext>
            </a:extLst>
          </p:cNvPr>
          <p:cNvSpPr txBox="1"/>
          <p:nvPr/>
        </p:nvSpPr>
        <p:spPr>
          <a:xfrm>
            <a:off x="9958936" y="4796677"/>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书脊</a:t>
            </a:r>
            <a:endParaRPr lang="en-US" altLang="zh-CN" dirty="0"/>
          </a:p>
        </p:txBody>
      </p:sp>
      <p:sp>
        <p:nvSpPr>
          <p:cNvPr id="27" name="文本框 26">
            <a:extLst>
              <a:ext uri="{FF2B5EF4-FFF2-40B4-BE49-F238E27FC236}">
                <a16:creationId xmlns:a16="http://schemas.microsoft.com/office/drawing/2014/main" id="{9B195D7F-FE1D-480C-834D-79E3DA19EC4E}"/>
              </a:ext>
            </a:extLst>
          </p:cNvPr>
          <p:cNvSpPr txBox="1"/>
          <p:nvPr/>
        </p:nvSpPr>
        <p:spPr>
          <a:xfrm>
            <a:off x="9958936" y="5229039"/>
            <a:ext cx="1529678" cy="432362"/>
          </a:xfrm>
          <a:prstGeom prst="rect">
            <a:avLst/>
          </a:prstGeom>
          <a:noFill/>
        </p:spPr>
        <p:txBody>
          <a:bodyPr wrap="square" rtlCol="0">
            <a:spAutoFit/>
          </a:bodyPr>
          <a:lstStyle>
            <a:defPPr>
              <a:defRPr lang="zh-CN"/>
            </a:defPPr>
            <a:lvl1pPr algn="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公式←</a:t>
            </a:r>
            <a:endParaRPr lang="en-US" altLang="zh-CN" dirty="0"/>
          </a:p>
        </p:txBody>
      </p:sp>
      <p:sp>
        <p:nvSpPr>
          <p:cNvPr id="25" name="文本框 24">
            <a:extLst>
              <a:ext uri="{FF2B5EF4-FFF2-40B4-BE49-F238E27FC236}">
                <a16:creationId xmlns:a16="http://schemas.microsoft.com/office/drawing/2014/main" id="{AEE1F64D-1967-437D-894A-5B4447EF2572}"/>
              </a:ext>
            </a:extLst>
          </p:cNvPr>
          <p:cNvSpPr txBox="1"/>
          <p:nvPr/>
        </p:nvSpPr>
        <p:spPr>
          <a:xfrm>
            <a:off x="364953" y="1899387"/>
            <a:ext cx="8954139" cy="3579378"/>
          </a:xfrm>
          <a:prstGeom prst="rect">
            <a:avLst/>
          </a:prstGeom>
          <a:effectLst>
            <a:glow rad="228600">
              <a:schemeClr val="accent3">
                <a:satMod val="175000"/>
                <a:alpha val="40000"/>
              </a:schemeClr>
            </a:glow>
            <a:outerShdw blurRad="50800" dist="38100" dir="16200000" rotWithShape="0">
              <a:prstClr val="black">
                <a:alpha val="40000"/>
              </a:prstClr>
            </a:outerShdw>
          </a:effectLst>
        </p:spPr>
        <p:txBody>
          <a:bodyPr wrap="square">
            <a:spAutoFit/>
          </a:bodyPr>
          <a:lstStyle/>
          <a:p>
            <a:pPr marL="63500" marR="74930">
              <a:lnSpc>
                <a:spcPct val="15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论文中的公式应另行起，并缩格书写，与周围文字留足够的空间区分开。</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5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如有两个以上的公式，应用从“</a:t>
            </a:r>
            <a:r>
              <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1”</a:t>
            </a: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开始的阿拉伯数字进行编号，并将编号置于括号内。</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5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公式的编号右端对齐，公式与编号之间可用“</a:t>
            </a:r>
            <a:r>
              <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连接。</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5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公式较多时，应分章编号。</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5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较长的公式需要转行时，应尽可能在“＝”处回行，或者在“</a:t>
            </a:r>
            <a:r>
              <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等记号处回行。</a:t>
            </a:r>
          </a:p>
        </p:txBody>
      </p:sp>
    </p:spTree>
    <p:extLst>
      <p:ext uri="{BB962C8B-B14F-4D97-AF65-F5344CB8AC3E}">
        <p14:creationId xmlns:p14="http://schemas.microsoft.com/office/powerpoint/2010/main" val="36201821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lumMod val="25000"/>
              </a:schemeClr>
            </a:gs>
            <a:gs pos="100000">
              <a:schemeClr val="tx1"/>
            </a:gs>
          </a:gsLst>
          <a:lin ang="16200000" scaled="1"/>
          <a:tileRect/>
        </a:gradFill>
        <a:effectLst/>
      </p:bgPr>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A167BAF-918B-45AC-A51E-FD8F36A9D4E4}"/>
              </a:ext>
            </a:extLst>
          </p:cNvPr>
          <p:cNvSpPr txBox="1"/>
          <p:nvPr/>
        </p:nvSpPr>
        <p:spPr>
          <a:xfrm>
            <a:off x="0" y="124716"/>
            <a:ext cx="8675798" cy="400110"/>
          </a:xfrm>
          <a:prstGeom prst="rect">
            <a:avLst/>
          </a:prstGeom>
          <a:noFill/>
        </p:spPr>
        <p:txBody>
          <a:bodyPr wrap="square" rtlCol="0">
            <a:spAutoFit/>
          </a:bodyPr>
          <a:lstStyle/>
          <a:p>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中国传媒大学研究生学位论文编写规则</a:t>
            </a:r>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中的版式规范</a:t>
            </a:r>
          </a:p>
        </p:txBody>
      </p:sp>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11630064" y="199810"/>
            <a:ext cx="0" cy="6334812"/>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3C052F4-59C3-4A5D-A4BA-10D3A8DC81F4}"/>
              </a:ext>
            </a:extLst>
          </p:cNvPr>
          <p:cNvSpPr/>
          <p:nvPr/>
        </p:nvSpPr>
        <p:spPr>
          <a:xfrm>
            <a:off x="11550462" y="890608"/>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7D9070-8DCE-4735-A783-E6402C3383AA}"/>
              </a:ext>
            </a:extLst>
          </p:cNvPr>
          <p:cNvSpPr txBox="1"/>
          <p:nvPr/>
        </p:nvSpPr>
        <p:spPr>
          <a:xfrm>
            <a:off x="9962910" y="723987"/>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6" name="椭圆 15">
            <a:extLst>
              <a:ext uri="{FF2B5EF4-FFF2-40B4-BE49-F238E27FC236}">
                <a16:creationId xmlns:a16="http://schemas.microsoft.com/office/drawing/2014/main" id="{DA374F00-6E7E-4BCF-A3F9-C0292972AC4C}"/>
              </a:ext>
            </a:extLst>
          </p:cNvPr>
          <p:cNvSpPr/>
          <p:nvPr/>
        </p:nvSpPr>
        <p:spPr>
          <a:xfrm>
            <a:off x="11546488" y="2117472"/>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010E7F8-74C7-4B17-83FC-B793694C8C48}"/>
              </a:ext>
            </a:extLst>
          </p:cNvPr>
          <p:cNvSpPr txBox="1"/>
          <p:nvPr/>
        </p:nvSpPr>
        <p:spPr>
          <a:xfrm>
            <a:off x="9958936" y="1950851"/>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BC6E62E5-177A-4B2B-AD9B-D01A9623E471}"/>
              </a:ext>
            </a:extLst>
          </p:cNvPr>
          <p:cNvSpPr/>
          <p:nvPr/>
        </p:nvSpPr>
        <p:spPr>
          <a:xfrm>
            <a:off x="11546488" y="335530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3D8EC10-F9D0-47D4-92CA-7BA45A66190B}"/>
              </a:ext>
            </a:extLst>
          </p:cNvPr>
          <p:cNvSpPr txBox="1"/>
          <p:nvPr/>
        </p:nvSpPr>
        <p:spPr>
          <a:xfrm>
            <a:off x="9958936" y="3188683"/>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95BEDA36-CDD1-4AA3-8374-07208112428A}"/>
              </a:ext>
            </a:extLst>
          </p:cNvPr>
          <p:cNvSpPr/>
          <p:nvPr/>
        </p:nvSpPr>
        <p:spPr>
          <a:xfrm>
            <a:off x="11546488" y="442598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3043DDB-1A89-42F9-BFDC-EBC3723744CD}"/>
              </a:ext>
            </a:extLst>
          </p:cNvPr>
          <p:cNvSpPr txBox="1"/>
          <p:nvPr/>
        </p:nvSpPr>
        <p:spPr>
          <a:xfrm>
            <a:off x="9958936" y="4259363"/>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AB03FD25-CF2E-4556-9987-EB9A091EE20E}"/>
              </a:ext>
            </a:extLst>
          </p:cNvPr>
          <p:cNvSpPr txBox="1"/>
          <p:nvPr/>
        </p:nvSpPr>
        <p:spPr>
          <a:xfrm>
            <a:off x="277405" y="691978"/>
            <a:ext cx="4396191"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页眉和页码</a:t>
            </a:r>
          </a:p>
        </p:txBody>
      </p:sp>
      <p:sp>
        <p:nvSpPr>
          <p:cNvPr id="23" name="文本框 22">
            <a:extLst>
              <a:ext uri="{FF2B5EF4-FFF2-40B4-BE49-F238E27FC236}">
                <a16:creationId xmlns:a16="http://schemas.microsoft.com/office/drawing/2014/main" id="{05A0FF25-8C3C-4221-AA74-124D899E3BFB}"/>
              </a:ext>
            </a:extLst>
          </p:cNvPr>
          <p:cNvSpPr txBox="1"/>
          <p:nvPr/>
        </p:nvSpPr>
        <p:spPr>
          <a:xfrm>
            <a:off x="9679022" y="5661401"/>
            <a:ext cx="1809592" cy="432362"/>
          </a:xfrm>
          <a:prstGeom prst="rect">
            <a:avLst/>
          </a:prstGeom>
          <a:noFill/>
        </p:spPr>
        <p:txBody>
          <a:bodyPr wrap="square" rtlCol="0">
            <a:spAutoFit/>
          </a:bodyPr>
          <a:lstStyle>
            <a:defPPr>
              <a:defRPr lang="zh-CN"/>
            </a:defPPr>
            <a:lvl1pPr algn="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页眉和页码←</a:t>
            </a:r>
            <a:endParaRPr lang="en-US" altLang="zh-CN" dirty="0"/>
          </a:p>
        </p:txBody>
      </p:sp>
      <p:sp>
        <p:nvSpPr>
          <p:cNvPr id="24" name="文本框 23">
            <a:extLst>
              <a:ext uri="{FF2B5EF4-FFF2-40B4-BE49-F238E27FC236}">
                <a16:creationId xmlns:a16="http://schemas.microsoft.com/office/drawing/2014/main" id="{04A6EED8-0E1B-4128-A365-133333C0422A}"/>
              </a:ext>
            </a:extLst>
          </p:cNvPr>
          <p:cNvSpPr txBox="1"/>
          <p:nvPr/>
        </p:nvSpPr>
        <p:spPr>
          <a:xfrm>
            <a:off x="9958936" y="4796677"/>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书脊</a:t>
            </a:r>
            <a:endParaRPr lang="en-US" altLang="zh-CN" dirty="0"/>
          </a:p>
        </p:txBody>
      </p:sp>
      <p:sp>
        <p:nvSpPr>
          <p:cNvPr id="27" name="文本框 26">
            <a:extLst>
              <a:ext uri="{FF2B5EF4-FFF2-40B4-BE49-F238E27FC236}">
                <a16:creationId xmlns:a16="http://schemas.microsoft.com/office/drawing/2014/main" id="{9B195D7F-FE1D-480C-834D-79E3DA19EC4E}"/>
              </a:ext>
            </a:extLst>
          </p:cNvPr>
          <p:cNvSpPr txBox="1"/>
          <p:nvPr/>
        </p:nvSpPr>
        <p:spPr>
          <a:xfrm>
            <a:off x="9958936" y="5229039"/>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公式</a:t>
            </a:r>
            <a:endParaRPr lang="en-US" altLang="zh-CN" dirty="0"/>
          </a:p>
        </p:txBody>
      </p:sp>
      <p:sp>
        <p:nvSpPr>
          <p:cNvPr id="25" name="文本框 24">
            <a:extLst>
              <a:ext uri="{FF2B5EF4-FFF2-40B4-BE49-F238E27FC236}">
                <a16:creationId xmlns:a16="http://schemas.microsoft.com/office/drawing/2014/main" id="{AEE1F64D-1967-437D-894A-5B4447EF2572}"/>
              </a:ext>
            </a:extLst>
          </p:cNvPr>
          <p:cNvSpPr txBox="1"/>
          <p:nvPr/>
        </p:nvSpPr>
        <p:spPr>
          <a:xfrm>
            <a:off x="364954" y="1572755"/>
            <a:ext cx="9314068" cy="2425216"/>
          </a:xfrm>
          <a:prstGeom prst="rect">
            <a:avLst/>
          </a:prstGeom>
          <a:effectLst>
            <a:glow rad="228600">
              <a:schemeClr val="accent3">
                <a:satMod val="175000"/>
                <a:alpha val="40000"/>
              </a:schemeClr>
            </a:glow>
            <a:outerShdw blurRad="50800" dist="38100" dir="16200000" rotWithShape="0">
              <a:prstClr val="black">
                <a:alpha val="40000"/>
              </a:prstClr>
            </a:outerShdw>
          </a:effectLst>
        </p:spPr>
        <p:txBody>
          <a:bodyPr wrap="square">
            <a:spAutoFit/>
          </a:bodyPr>
          <a:lstStyle/>
          <a:p>
            <a:pPr marL="63500" marR="74930">
              <a:lnSpc>
                <a:spcPct val="15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学位论文的页码，前置部分用罗马数字单独编连续码，正文和后置部分用阿拉伯数字编连续码。单面复印时页码排在页脚居中位置，双面复印时页码分别按左右侧排列。</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5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 页眉、页脚文字均采用小五号宋体，左侧页眉为“中国传媒大学博（硕）士学位论文”，右侧为一级标题名称；页眉下横线可为单横线也可用上粗下细文武线。</a:t>
            </a:r>
          </a:p>
        </p:txBody>
      </p:sp>
      <p:pic>
        <p:nvPicPr>
          <p:cNvPr id="3" name="图片 2">
            <a:extLst>
              <a:ext uri="{FF2B5EF4-FFF2-40B4-BE49-F238E27FC236}">
                <a16:creationId xmlns:a16="http://schemas.microsoft.com/office/drawing/2014/main" id="{C639ECCB-E717-4CEF-A1AB-A0CF134D669D}"/>
              </a:ext>
            </a:extLst>
          </p:cNvPr>
          <p:cNvPicPr>
            <a:picLocks noChangeAspect="1"/>
          </p:cNvPicPr>
          <p:nvPr/>
        </p:nvPicPr>
        <p:blipFill rotWithShape="1">
          <a:blip r:embed="rId3"/>
          <a:srcRect t="-1313" b="58588"/>
          <a:stretch/>
        </p:blipFill>
        <p:spPr>
          <a:xfrm>
            <a:off x="2572614" y="5685104"/>
            <a:ext cx="5629275" cy="504621"/>
          </a:xfrm>
          <a:prstGeom prst="rect">
            <a:avLst/>
          </a:prstGeom>
          <a:effectLst>
            <a:glow rad="228600">
              <a:schemeClr val="accent3">
                <a:satMod val="175000"/>
                <a:alpha val="40000"/>
              </a:schemeClr>
            </a:glow>
            <a:outerShdw blurRad="50800" dist="38100" dir="16200000" rotWithShape="0">
              <a:prstClr val="black">
                <a:alpha val="40000"/>
              </a:prstClr>
            </a:outerShdw>
          </a:effectLst>
        </p:spPr>
      </p:pic>
      <p:pic>
        <p:nvPicPr>
          <p:cNvPr id="9" name="图片 8">
            <a:extLst>
              <a:ext uri="{FF2B5EF4-FFF2-40B4-BE49-F238E27FC236}">
                <a16:creationId xmlns:a16="http://schemas.microsoft.com/office/drawing/2014/main" id="{537A767D-4106-4033-8220-09F4AF0626F5}"/>
              </a:ext>
            </a:extLst>
          </p:cNvPr>
          <p:cNvPicPr>
            <a:picLocks noChangeAspect="1"/>
          </p:cNvPicPr>
          <p:nvPr/>
        </p:nvPicPr>
        <p:blipFill>
          <a:blip r:embed="rId4"/>
          <a:stretch>
            <a:fillRect/>
          </a:stretch>
        </p:blipFill>
        <p:spPr>
          <a:xfrm>
            <a:off x="2377351" y="4440575"/>
            <a:ext cx="6019800" cy="800100"/>
          </a:xfrm>
          <a:prstGeom prst="rect">
            <a:avLst/>
          </a:prstGeom>
          <a:effectLst>
            <a:glow rad="228600">
              <a:schemeClr val="accent3">
                <a:satMod val="175000"/>
                <a:alpha val="40000"/>
              </a:schemeClr>
            </a:glow>
            <a:outerShdw blurRad="50800" dist="38100" dir="16200000" rotWithShape="0">
              <a:prstClr val="black">
                <a:alpha val="40000"/>
              </a:prstClr>
            </a:outerShdw>
          </a:effectLst>
        </p:spPr>
      </p:pic>
    </p:spTree>
    <p:extLst>
      <p:ext uri="{BB962C8B-B14F-4D97-AF65-F5344CB8AC3E}">
        <p14:creationId xmlns:p14="http://schemas.microsoft.com/office/powerpoint/2010/main" val="12091231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A167BAF-918B-45AC-A51E-FD8F36A9D4E4}"/>
              </a:ext>
            </a:extLst>
          </p:cNvPr>
          <p:cNvSpPr txBox="1"/>
          <p:nvPr/>
        </p:nvSpPr>
        <p:spPr>
          <a:xfrm>
            <a:off x="0" y="124716"/>
            <a:ext cx="8675798" cy="400110"/>
          </a:xfrm>
          <a:prstGeom prst="rect">
            <a:avLst/>
          </a:prstGeom>
          <a:noFill/>
        </p:spPr>
        <p:txBody>
          <a:bodyPr wrap="square" rtlCol="0">
            <a:spAutoFit/>
          </a:bodyPr>
          <a:lstStyle/>
          <a:p>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中国传媒大学研究生学位论文编写规则</a:t>
            </a:r>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中的版式规范</a:t>
            </a:r>
          </a:p>
        </p:txBody>
      </p:sp>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726913" y="3429000"/>
            <a:ext cx="10738173" cy="0"/>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22" name="椭圆 21">
            <a:extLst>
              <a:ext uri="{FF2B5EF4-FFF2-40B4-BE49-F238E27FC236}">
                <a16:creationId xmlns:a16="http://schemas.microsoft.com/office/drawing/2014/main" id="{F5FF46FF-303A-4C68-9012-B34BB22C0E15}"/>
              </a:ext>
            </a:extLst>
          </p:cNvPr>
          <p:cNvSpPr/>
          <p:nvPr/>
        </p:nvSpPr>
        <p:spPr>
          <a:xfrm>
            <a:off x="1686051"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2424F0EF-4451-4131-AD34-C9FA4544FB98}"/>
              </a:ext>
            </a:extLst>
          </p:cNvPr>
          <p:cNvSpPr/>
          <p:nvPr/>
        </p:nvSpPr>
        <p:spPr>
          <a:xfrm>
            <a:off x="4558717"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40AC6DA0-261F-45C5-B4EF-95EF99D4F018}"/>
              </a:ext>
            </a:extLst>
          </p:cNvPr>
          <p:cNvSpPr/>
          <p:nvPr/>
        </p:nvSpPr>
        <p:spPr>
          <a:xfrm>
            <a:off x="7431383"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E7FFB0AE-8F67-454C-8B51-0E116A4AEACA}"/>
              </a:ext>
            </a:extLst>
          </p:cNvPr>
          <p:cNvSpPr/>
          <p:nvPr/>
        </p:nvSpPr>
        <p:spPr>
          <a:xfrm>
            <a:off x="10304049"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EA0F64FC-7644-4FB9-ABC2-B1D03A2BE89C}"/>
              </a:ext>
            </a:extLst>
          </p:cNvPr>
          <p:cNvSpPr txBox="1"/>
          <p:nvPr/>
        </p:nvSpPr>
        <p:spPr>
          <a:xfrm>
            <a:off x="1004788" y="2749919"/>
            <a:ext cx="1529678" cy="500393"/>
          </a:xfrm>
          <a:prstGeom prst="rect">
            <a:avLst/>
          </a:prstGeom>
          <a:noFill/>
        </p:spPr>
        <p:txBody>
          <a:bodyPr wrap="square" rtlCol="0">
            <a:spAutoFit/>
          </a:bodyPr>
          <a:lstStyle/>
          <a:p>
            <a:pPr algn="ct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7" name="文本框 26">
            <a:extLst>
              <a:ext uri="{FF2B5EF4-FFF2-40B4-BE49-F238E27FC236}">
                <a16:creationId xmlns:a16="http://schemas.microsoft.com/office/drawing/2014/main" id="{8A2FEA26-987D-48EB-84EE-363FA6B71DC1}"/>
              </a:ext>
            </a:extLst>
          </p:cNvPr>
          <p:cNvSpPr txBox="1"/>
          <p:nvPr/>
        </p:nvSpPr>
        <p:spPr>
          <a:xfrm>
            <a:off x="1686051" y="3607688"/>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封面</a:t>
            </a:r>
            <a:endParaRPr lang="en-US" altLang="zh-CN" dirty="0"/>
          </a:p>
        </p:txBody>
      </p:sp>
      <p:sp>
        <p:nvSpPr>
          <p:cNvPr id="28" name="文本框 27">
            <a:extLst>
              <a:ext uri="{FF2B5EF4-FFF2-40B4-BE49-F238E27FC236}">
                <a16:creationId xmlns:a16="http://schemas.microsoft.com/office/drawing/2014/main" id="{9701EA30-04C1-4E0A-9AE3-C68CFAFE502D}"/>
              </a:ext>
            </a:extLst>
          </p:cNvPr>
          <p:cNvSpPr txBox="1"/>
          <p:nvPr/>
        </p:nvSpPr>
        <p:spPr>
          <a:xfrm>
            <a:off x="1686051" y="4040050"/>
            <a:ext cx="1529678" cy="432362"/>
          </a:xfrm>
          <a:prstGeom prst="rect">
            <a:avLst/>
          </a:prstGeom>
          <a:noFill/>
        </p:spPr>
        <p:txBody>
          <a:bodyPr wrap="square" rtlCol="0">
            <a:spAutoFit/>
          </a:bodyPr>
          <a:lstStyle/>
          <a:p>
            <a:pPr>
              <a:lnSpc>
                <a:spcPct val="120000"/>
              </a:lnSpc>
            </a:pPr>
            <a:r>
              <a:rPr lang="zh-CN" altLang="en-US" sz="2000" dirty="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独创性声明</a:t>
            </a:r>
            <a:endParaRPr lang="en-US" altLang="zh-CN" sz="2000" dirty="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9" name="文本框 28">
            <a:extLst>
              <a:ext uri="{FF2B5EF4-FFF2-40B4-BE49-F238E27FC236}">
                <a16:creationId xmlns:a16="http://schemas.microsoft.com/office/drawing/2014/main" id="{18CF5054-38A3-49C5-88F5-164D450C0B00}"/>
              </a:ext>
            </a:extLst>
          </p:cNvPr>
          <p:cNvSpPr txBox="1"/>
          <p:nvPr/>
        </p:nvSpPr>
        <p:spPr>
          <a:xfrm>
            <a:off x="1686051" y="4472412"/>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致谢</a:t>
            </a:r>
            <a:endParaRPr lang="en-US" altLang="zh-CN" dirty="0"/>
          </a:p>
        </p:txBody>
      </p:sp>
      <p:sp>
        <p:nvSpPr>
          <p:cNvPr id="30" name="文本框 29">
            <a:extLst>
              <a:ext uri="{FF2B5EF4-FFF2-40B4-BE49-F238E27FC236}">
                <a16:creationId xmlns:a16="http://schemas.microsoft.com/office/drawing/2014/main" id="{DD230339-5974-4B23-8D9E-231A3DB5984F}"/>
              </a:ext>
            </a:extLst>
          </p:cNvPr>
          <p:cNvSpPr txBox="1"/>
          <p:nvPr/>
        </p:nvSpPr>
        <p:spPr>
          <a:xfrm>
            <a:off x="1686051" y="4904774"/>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摘要</a:t>
            </a:r>
            <a:endParaRPr lang="en-US" altLang="zh-CN" dirty="0"/>
          </a:p>
        </p:txBody>
      </p:sp>
      <p:sp>
        <p:nvSpPr>
          <p:cNvPr id="31" name="文本框 30">
            <a:extLst>
              <a:ext uri="{FF2B5EF4-FFF2-40B4-BE49-F238E27FC236}">
                <a16:creationId xmlns:a16="http://schemas.microsoft.com/office/drawing/2014/main" id="{C3E01A4B-D268-40A2-8646-4924C303234E}"/>
              </a:ext>
            </a:extLst>
          </p:cNvPr>
          <p:cNvSpPr txBox="1"/>
          <p:nvPr/>
        </p:nvSpPr>
        <p:spPr>
          <a:xfrm>
            <a:off x="1686051" y="5337136"/>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目录</a:t>
            </a:r>
            <a:endParaRPr lang="en-US" altLang="zh-CN" dirty="0"/>
          </a:p>
        </p:txBody>
      </p:sp>
      <p:sp>
        <p:nvSpPr>
          <p:cNvPr id="32" name="文本框 31">
            <a:extLst>
              <a:ext uri="{FF2B5EF4-FFF2-40B4-BE49-F238E27FC236}">
                <a16:creationId xmlns:a16="http://schemas.microsoft.com/office/drawing/2014/main" id="{27B2DFA0-F647-47AA-9BD3-4B5B4400AF7D}"/>
              </a:ext>
            </a:extLst>
          </p:cNvPr>
          <p:cNvSpPr txBox="1"/>
          <p:nvPr/>
        </p:nvSpPr>
        <p:spPr>
          <a:xfrm>
            <a:off x="1686051" y="5769498"/>
            <a:ext cx="1858427"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图表清单</a:t>
            </a:r>
            <a:endParaRPr lang="en-US" altLang="zh-CN" dirty="0"/>
          </a:p>
        </p:txBody>
      </p:sp>
      <p:sp>
        <p:nvSpPr>
          <p:cNvPr id="38" name="文本框 37">
            <a:extLst>
              <a:ext uri="{FF2B5EF4-FFF2-40B4-BE49-F238E27FC236}">
                <a16:creationId xmlns:a16="http://schemas.microsoft.com/office/drawing/2014/main" id="{22F55833-7121-43F5-BDE4-7416C24B1FA2}"/>
              </a:ext>
            </a:extLst>
          </p:cNvPr>
          <p:cNvSpPr txBox="1"/>
          <p:nvPr/>
        </p:nvSpPr>
        <p:spPr>
          <a:xfrm>
            <a:off x="3877454" y="3591288"/>
            <a:ext cx="1529678" cy="500393"/>
          </a:xfrm>
          <a:prstGeom prst="rect">
            <a:avLst/>
          </a:prstGeom>
          <a:noFill/>
        </p:spPr>
        <p:txBody>
          <a:bodyPr wrap="square" rtlCol="0">
            <a:spAutoFit/>
          </a:bodyPr>
          <a:lstStyle/>
          <a:p>
            <a:pPr algn="ct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40" name="文本框 39">
            <a:extLst>
              <a:ext uri="{FF2B5EF4-FFF2-40B4-BE49-F238E27FC236}">
                <a16:creationId xmlns:a16="http://schemas.microsoft.com/office/drawing/2014/main" id="{DB1D3582-7536-4FB3-AAF8-21084ABAB6FC}"/>
              </a:ext>
            </a:extLst>
          </p:cNvPr>
          <p:cNvSpPr txBox="1"/>
          <p:nvPr/>
        </p:nvSpPr>
        <p:spPr>
          <a:xfrm>
            <a:off x="4566322" y="1021327"/>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正文</a:t>
            </a:r>
            <a:endParaRPr lang="en-US" altLang="zh-CN" dirty="0"/>
          </a:p>
        </p:txBody>
      </p:sp>
      <p:sp>
        <p:nvSpPr>
          <p:cNvPr id="41" name="文本框 40">
            <a:extLst>
              <a:ext uri="{FF2B5EF4-FFF2-40B4-BE49-F238E27FC236}">
                <a16:creationId xmlns:a16="http://schemas.microsoft.com/office/drawing/2014/main" id="{7373AC1F-8450-45E7-B731-590984A36AA7}"/>
              </a:ext>
            </a:extLst>
          </p:cNvPr>
          <p:cNvSpPr txBox="1"/>
          <p:nvPr/>
        </p:nvSpPr>
        <p:spPr>
          <a:xfrm>
            <a:off x="4566322" y="1453689"/>
            <a:ext cx="1529678" cy="432362"/>
          </a:xfrm>
          <a:prstGeom prst="rect">
            <a:avLst/>
          </a:prstGeom>
          <a:noFill/>
        </p:spPr>
        <p:txBody>
          <a:bodyPr wrap="square" rtlCol="0">
            <a:spAutoFit/>
          </a:bodyPr>
          <a:lstStyle/>
          <a:p>
            <a:pPr>
              <a:lnSpc>
                <a:spcPct val="120000"/>
              </a:lnSpc>
            </a:pPr>
            <a:r>
              <a:rPr lang="zh-CN" altLang="en-US" sz="2000" dirty="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引文标注</a:t>
            </a:r>
            <a:endParaRPr lang="en-US" altLang="zh-CN" sz="2000" dirty="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42" name="文本框 41">
            <a:extLst>
              <a:ext uri="{FF2B5EF4-FFF2-40B4-BE49-F238E27FC236}">
                <a16:creationId xmlns:a16="http://schemas.microsoft.com/office/drawing/2014/main" id="{C8A547B4-E2D1-41A0-9990-FBA601DC6969}"/>
              </a:ext>
            </a:extLst>
          </p:cNvPr>
          <p:cNvSpPr txBox="1"/>
          <p:nvPr/>
        </p:nvSpPr>
        <p:spPr>
          <a:xfrm>
            <a:off x="4566322" y="1886051"/>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注释</a:t>
            </a:r>
            <a:endParaRPr lang="en-US" altLang="zh-CN" dirty="0"/>
          </a:p>
        </p:txBody>
      </p:sp>
      <p:sp>
        <p:nvSpPr>
          <p:cNvPr id="43" name="文本框 42">
            <a:extLst>
              <a:ext uri="{FF2B5EF4-FFF2-40B4-BE49-F238E27FC236}">
                <a16:creationId xmlns:a16="http://schemas.microsoft.com/office/drawing/2014/main" id="{53D47E2E-CB55-49D7-A989-168AF2079E86}"/>
              </a:ext>
            </a:extLst>
          </p:cNvPr>
          <p:cNvSpPr txBox="1"/>
          <p:nvPr/>
        </p:nvSpPr>
        <p:spPr>
          <a:xfrm>
            <a:off x="4566322" y="2318413"/>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章节标号</a:t>
            </a:r>
            <a:endParaRPr lang="en-US" altLang="zh-CN" dirty="0"/>
          </a:p>
        </p:txBody>
      </p:sp>
      <p:sp>
        <p:nvSpPr>
          <p:cNvPr id="44" name="文本框 43">
            <a:extLst>
              <a:ext uri="{FF2B5EF4-FFF2-40B4-BE49-F238E27FC236}">
                <a16:creationId xmlns:a16="http://schemas.microsoft.com/office/drawing/2014/main" id="{48BCE12A-1457-4F5D-B4BE-B851970F1865}"/>
              </a:ext>
            </a:extLst>
          </p:cNvPr>
          <p:cNvSpPr txBox="1"/>
          <p:nvPr/>
        </p:nvSpPr>
        <p:spPr>
          <a:xfrm>
            <a:off x="4566322" y="2750775"/>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图表标号</a:t>
            </a:r>
            <a:endParaRPr lang="en-US" altLang="zh-CN" dirty="0"/>
          </a:p>
        </p:txBody>
      </p:sp>
      <p:sp>
        <p:nvSpPr>
          <p:cNvPr id="45" name="文本框 44">
            <a:extLst>
              <a:ext uri="{FF2B5EF4-FFF2-40B4-BE49-F238E27FC236}">
                <a16:creationId xmlns:a16="http://schemas.microsoft.com/office/drawing/2014/main" id="{03646426-1F4F-4202-911D-93EDA2386C85}"/>
              </a:ext>
            </a:extLst>
          </p:cNvPr>
          <p:cNvSpPr txBox="1"/>
          <p:nvPr/>
        </p:nvSpPr>
        <p:spPr>
          <a:xfrm>
            <a:off x="6750120" y="2745585"/>
            <a:ext cx="1529678" cy="500393"/>
          </a:xfrm>
          <a:prstGeom prst="rect">
            <a:avLst/>
          </a:prstGeom>
          <a:noFill/>
        </p:spPr>
        <p:txBody>
          <a:bodyPr wrap="square" rtlCol="0">
            <a:spAutoFit/>
          </a:bodyPr>
          <a:lstStyle/>
          <a:p>
            <a:pPr algn="ct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46" name="文本框 45">
            <a:extLst>
              <a:ext uri="{FF2B5EF4-FFF2-40B4-BE49-F238E27FC236}">
                <a16:creationId xmlns:a16="http://schemas.microsoft.com/office/drawing/2014/main" id="{7C9E5D8F-520F-4B51-9FE7-8C29C8BB71BA}"/>
              </a:ext>
            </a:extLst>
          </p:cNvPr>
          <p:cNvSpPr txBox="1"/>
          <p:nvPr/>
        </p:nvSpPr>
        <p:spPr>
          <a:xfrm>
            <a:off x="7514959" y="3607688"/>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附录（可选）</a:t>
            </a:r>
            <a:endParaRPr lang="en-US" altLang="zh-CN" dirty="0"/>
          </a:p>
        </p:txBody>
      </p:sp>
      <p:sp>
        <p:nvSpPr>
          <p:cNvPr id="47" name="文本框 46">
            <a:extLst>
              <a:ext uri="{FF2B5EF4-FFF2-40B4-BE49-F238E27FC236}">
                <a16:creationId xmlns:a16="http://schemas.microsoft.com/office/drawing/2014/main" id="{BC6F2990-D560-4008-8EA5-3F9E01F59E6C}"/>
              </a:ext>
            </a:extLst>
          </p:cNvPr>
          <p:cNvSpPr txBox="1"/>
          <p:nvPr/>
        </p:nvSpPr>
        <p:spPr>
          <a:xfrm>
            <a:off x="7514959" y="4040050"/>
            <a:ext cx="1529678" cy="432362"/>
          </a:xfrm>
          <a:prstGeom prst="rect">
            <a:avLst/>
          </a:prstGeom>
          <a:noFill/>
        </p:spPr>
        <p:txBody>
          <a:bodyPr wrap="square" rtlCol="0">
            <a:spAutoFit/>
          </a:bodyPr>
          <a:lstStyle/>
          <a:p>
            <a:pPr>
              <a:lnSpc>
                <a:spcPct val="120000"/>
              </a:lnSpc>
            </a:pPr>
            <a:r>
              <a:rPr lang="zh-CN" altLang="en-US" sz="2000" dirty="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参考文献</a:t>
            </a:r>
            <a:endParaRPr lang="en-US" altLang="zh-CN" sz="2000" dirty="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48" name="文本框 47">
            <a:extLst>
              <a:ext uri="{FF2B5EF4-FFF2-40B4-BE49-F238E27FC236}">
                <a16:creationId xmlns:a16="http://schemas.microsoft.com/office/drawing/2014/main" id="{24C84749-3178-4021-B5B5-4AD301159DDB}"/>
              </a:ext>
            </a:extLst>
          </p:cNvPr>
          <p:cNvSpPr txBox="1"/>
          <p:nvPr/>
        </p:nvSpPr>
        <p:spPr>
          <a:xfrm>
            <a:off x="9622786" y="3591288"/>
            <a:ext cx="1529678" cy="500393"/>
          </a:xfrm>
          <a:prstGeom prst="rect">
            <a:avLst/>
          </a:prstGeom>
          <a:noFill/>
        </p:spPr>
        <p:txBody>
          <a:bodyPr wrap="square" rtlCol="0">
            <a:spAutoFit/>
          </a:bodyPr>
          <a:lstStyle/>
          <a:p>
            <a:pPr algn="ct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50" name="文本框 49">
            <a:extLst>
              <a:ext uri="{FF2B5EF4-FFF2-40B4-BE49-F238E27FC236}">
                <a16:creationId xmlns:a16="http://schemas.microsoft.com/office/drawing/2014/main" id="{1E7D5D35-97D2-4F59-AF3A-F491158E7E9F}"/>
              </a:ext>
            </a:extLst>
          </p:cNvPr>
          <p:cNvSpPr txBox="1"/>
          <p:nvPr/>
        </p:nvSpPr>
        <p:spPr>
          <a:xfrm>
            <a:off x="10311654" y="2750775"/>
            <a:ext cx="1529678" cy="432362"/>
          </a:xfrm>
          <a:prstGeom prst="rect">
            <a:avLst/>
          </a:prstGeom>
          <a:noFill/>
        </p:spPr>
        <p:txBody>
          <a:bodyPr wrap="square" rtlCol="0">
            <a:spAutoFit/>
          </a:bodyPr>
          <a:lstStyle/>
          <a:p>
            <a:pPr>
              <a:lnSpc>
                <a:spcPct val="120000"/>
              </a:lnSpc>
            </a:pPr>
            <a:r>
              <a:rPr lang="zh-CN" altLang="en-US" sz="2000" dirty="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页眉和页码</a:t>
            </a:r>
            <a:endParaRPr lang="en-US" altLang="zh-CN" sz="2000" dirty="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33" name="文本框 32">
            <a:extLst>
              <a:ext uri="{FF2B5EF4-FFF2-40B4-BE49-F238E27FC236}">
                <a16:creationId xmlns:a16="http://schemas.microsoft.com/office/drawing/2014/main" id="{A831D0D5-4022-45FE-B3BE-58F6A7F8F657}"/>
              </a:ext>
            </a:extLst>
          </p:cNvPr>
          <p:cNvSpPr txBox="1"/>
          <p:nvPr/>
        </p:nvSpPr>
        <p:spPr>
          <a:xfrm>
            <a:off x="10311654" y="1886051"/>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书脊</a:t>
            </a:r>
            <a:endParaRPr lang="en-US" altLang="zh-CN" dirty="0"/>
          </a:p>
        </p:txBody>
      </p:sp>
      <p:sp>
        <p:nvSpPr>
          <p:cNvPr id="34" name="文本框 33">
            <a:extLst>
              <a:ext uri="{FF2B5EF4-FFF2-40B4-BE49-F238E27FC236}">
                <a16:creationId xmlns:a16="http://schemas.microsoft.com/office/drawing/2014/main" id="{2613895A-7C6A-4D3C-9944-0653851C8EB6}"/>
              </a:ext>
            </a:extLst>
          </p:cNvPr>
          <p:cNvSpPr txBox="1"/>
          <p:nvPr/>
        </p:nvSpPr>
        <p:spPr>
          <a:xfrm>
            <a:off x="10311654" y="2318413"/>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公式</a:t>
            </a:r>
            <a:endParaRPr lang="en-US" altLang="zh-CN" dirty="0"/>
          </a:p>
        </p:txBody>
      </p:sp>
    </p:spTree>
    <p:extLst>
      <p:ext uri="{BB962C8B-B14F-4D97-AF65-F5344CB8AC3E}">
        <p14:creationId xmlns:p14="http://schemas.microsoft.com/office/powerpoint/2010/main" val="11286280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
                                        <p:tgtEl>
                                          <p:spTgt spid="5"/>
                                        </p:tgtEl>
                                      </p:cBhvr>
                                    </p:animEffect>
                                  </p:childTnLst>
                                </p:cTn>
                              </p:par>
                            </p:childTnLst>
                          </p:cTn>
                        </p:par>
                        <p:par>
                          <p:cTn id="8" fill="hold">
                            <p:stCondLst>
                              <p:cond delay="100"/>
                            </p:stCondLst>
                            <p:childTnLst>
                              <p:par>
                                <p:cTn id="9" presetID="10" presetClass="entr" presetSubtype="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100"/>
                                        <p:tgtEl>
                                          <p:spTgt spid="22"/>
                                        </p:tgtEl>
                                      </p:cBhvr>
                                    </p:animEffect>
                                  </p:childTnLst>
                                </p:cTn>
                              </p:par>
                            </p:childTnLst>
                          </p:cTn>
                        </p:par>
                        <p:par>
                          <p:cTn id="12" fill="hold">
                            <p:stCondLst>
                              <p:cond delay="200"/>
                            </p:stCondLst>
                            <p:childTnLst>
                              <p:par>
                                <p:cTn id="13" presetID="10" presetClass="entr" presetSubtype="0"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100"/>
                                        <p:tgtEl>
                                          <p:spTgt spid="23"/>
                                        </p:tgtEl>
                                      </p:cBhvr>
                                    </p:animEffect>
                                  </p:childTnLst>
                                </p:cTn>
                              </p:par>
                            </p:childTnLst>
                          </p:cTn>
                        </p:par>
                        <p:par>
                          <p:cTn id="16" fill="hold">
                            <p:stCondLst>
                              <p:cond delay="300"/>
                            </p:stCondLst>
                            <p:childTnLst>
                              <p:par>
                                <p:cTn id="17" presetID="10" presetClass="entr" presetSubtype="0" fill="hold" grpId="0"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100"/>
                                        <p:tgtEl>
                                          <p:spTgt spid="24"/>
                                        </p:tgtEl>
                                      </p:cBhvr>
                                    </p:animEffect>
                                  </p:childTnLst>
                                </p:cTn>
                              </p:par>
                            </p:childTnLst>
                          </p:cTn>
                        </p:par>
                        <p:par>
                          <p:cTn id="20" fill="hold">
                            <p:stCondLst>
                              <p:cond delay="400"/>
                            </p:stCondLst>
                            <p:childTnLst>
                              <p:par>
                                <p:cTn id="21" presetID="10" presetClass="entr" presetSubtype="0"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100"/>
                                        <p:tgtEl>
                                          <p:spTgt spid="25"/>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100"/>
                                        <p:tgtEl>
                                          <p:spTgt spid="26"/>
                                        </p:tgtEl>
                                      </p:cBhvr>
                                    </p:animEffect>
                                  </p:childTnLst>
                                </p:cTn>
                              </p:par>
                            </p:childTnLst>
                          </p:cTn>
                        </p:par>
                        <p:par>
                          <p:cTn id="28" fill="hold">
                            <p:stCondLst>
                              <p:cond delay="600"/>
                            </p:stCondLst>
                            <p:childTnLst>
                              <p:par>
                                <p:cTn id="29" presetID="10" presetClass="entr" presetSubtype="0" fill="hold" grpId="0" nodeType="after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fade">
                                      <p:cBhvr>
                                        <p:cTn id="31" dur="100"/>
                                        <p:tgtEl>
                                          <p:spTgt spid="38"/>
                                        </p:tgtEl>
                                      </p:cBhvr>
                                    </p:animEffect>
                                  </p:childTnLst>
                                </p:cTn>
                              </p:par>
                            </p:childTnLst>
                          </p:cTn>
                        </p:par>
                        <p:par>
                          <p:cTn id="32" fill="hold">
                            <p:stCondLst>
                              <p:cond delay="700"/>
                            </p:stCondLst>
                            <p:childTnLst>
                              <p:par>
                                <p:cTn id="33" presetID="10" presetClass="entr" presetSubtype="0" fill="hold" grpId="0" nodeType="afterEffect">
                                  <p:stCondLst>
                                    <p:cond delay="0"/>
                                  </p:stCondLst>
                                  <p:childTnLst>
                                    <p:set>
                                      <p:cBhvr>
                                        <p:cTn id="34" dur="1" fill="hold">
                                          <p:stCondLst>
                                            <p:cond delay="0"/>
                                          </p:stCondLst>
                                        </p:cTn>
                                        <p:tgtEl>
                                          <p:spTgt spid="45"/>
                                        </p:tgtEl>
                                        <p:attrNameLst>
                                          <p:attrName>style.visibility</p:attrName>
                                        </p:attrNameLst>
                                      </p:cBhvr>
                                      <p:to>
                                        <p:strVal val="visible"/>
                                      </p:to>
                                    </p:set>
                                    <p:animEffect transition="in" filter="fade">
                                      <p:cBhvr>
                                        <p:cTn id="35" dur="100"/>
                                        <p:tgtEl>
                                          <p:spTgt spid="45"/>
                                        </p:tgtEl>
                                      </p:cBhvr>
                                    </p:animEffect>
                                  </p:childTnLst>
                                </p:cTn>
                              </p:par>
                            </p:childTnLst>
                          </p:cTn>
                        </p:par>
                        <p:par>
                          <p:cTn id="36" fill="hold">
                            <p:stCondLst>
                              <p:cond delay="800"/>
                            </p:stCondLst>
                            <p:childTnLst>
                              <p:par>
                                <p:cTn id="37" presetID="10" presetClass="entr" presetSubtype="0" fill="hold" grpId="0" nodeType="afterEffect">
                                  <p:stCondLst>
                                    <p:cond delay="0"/>
                                  </p:stCondLst>
                                  <p:childTnLst>
                                    <p:set>
                                      <p:cBhvr>
                                        <p:cTn id="38" dur="1" fill="hold">
                                          <p:stCondLst>
                                            <p:cond delay="0"/>
                                          </p:stCondLst>
                                        </p:cTn>
                                        <p:tgtEl>
                                          <p:spTgt spid="48"/>
                                        </p:tgtEl>
                                        <p:attrNameLst>
                                          <p:attrName>style.visibility</p:attrName>
                                        </p:attrNameLst>
                                      </p:cBhvr>
                                      <p:to>
                                        <p:strVal val="visible"/>
                                      </p:to>
                                    </p:set>
                                    <p:animEffect transition="in" filter="fade">
                                      <p:cBhvr>
                                        <p:cTn id="39" dur="100"/>
                                        <p:tgtEl>
                                          <p:spTgt spid="48"/>
                                        </p:tgtEl>
                                      </p:cBhvr>
                                    </p:animEffect>
                                  </p:childTnLst>
                                </p:cTn>
                              </p:par>
                            </p:childTnLst>
                          </p:cTn>
                        </p:par>
                        <p:par>
                          <p:cTn id="40" fill="hold">
                            <p:stCondLst>
                              <p:cond delay="900"/>
                            </p:stCondLst>
                            <p:childTnLst>
                              <p:par>
                                <p:cTn id="41" presetID="10" presetClass="entr" presetSubtype="0" fill="hold" grpId="0" nodeType="after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100"/>
                                        <p:tgtEl>
                                          <p:spTgt spid="27"/>
                                        </p:tgtEl>
                                      </p:cBhvr>
                                    </p:animEffect>
                                  </p:childTnLst>
                                </p:cTn>
                              </p:par>
                            </p:childTnLst>
                          </p:cTn>
                        </p:par>
                        <p:par>
                          <p:cTn id="44" fill="hold">
                            <p:stCondLst>
                              <p:cond delay="1000"/>
                            </p:stCondLst>
                            <p:childTnLst>
                              <p:par>
                                <p:cTn id="45" presetID="10" presetClass="entr" presetSubtype="0" fill="hold" grpId="0" nodeType="after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fade">
                                      <p:cBhvr>
                                        <p:cTn id="47" dur="100"/>
                                        <p:tgtEl>
                                          <p:spTgt spid="28"/>
                                        </p:tgtEl>
                                      </p:cBhvr>
                                    </p:animEffect>
                                  </p:childTnLst>
                                </p:cTn>
                              </p:par>
                            </p:childTnLst>
                          </p:cTn>
                        </p:par>
                        <p:par>
                          <p:cTn id="48" fill="hold">
                            <p:stCondLst>
                              <p:cond delay="1100"/>
                            </p:stCondLst>
                            <p:childTnLst>
                              <p:par>
                                <p:cTn id="49" presetID="10" presetClass="entr" presetSubtype="0" fill="hold" grpId="0" nodeType="after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fade">
                                      <p:cBhvr>
                                        <p:cTn id="51" dur="100"/>
                                        <p:tgtEl>
                                          <p:spTgt spid="29"/>
                                        </p:tgtEl>
                                      </p:cBhvr>
                                    </p:animEffect>
                                  </p:childTnLst>
                                </p:cTn>
                              </p:par>
                            </p:childTnLst>
                          </p:cTn>
                        </p:par>
                        <p:par>
                          <p:cTn id="52" fill="hold">
                            <p:stCondLst>
                              <p:cond delay="1200"/>
                            </p:stCondLst>
                            <p:childTnLst>
                              <p:par>
                                <p:cTn id="53" presetID="10" presetClass="entr" presetSubtype="0" fill="hold" grpId="0" nodeType="after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fade">
                                      <p:cBhvr>
                                        <p:cTn id="55" dur="100"/>
                                        <p:tgtEl>
                                          <p:spTgt spid="30"/>
                                        </p:tgtEl>
                                      </p:cBhvr>
                                    </p:animEffect>
                                  </p:childTnLst>
                                </p:cTn>
                              </p:par>
                            </p:childTnLst>
                          </p:cTn>
                        </p:par>
                        <p:par>
                          <p:cTn id="56" fill="hold">
                            <p:stCondLst>
                              <p:cond delay="1300"/>
                            </p:stCondLst>
                            <p:childTnLst>
                              <p:par>
                                <p:cTn id="57" presetID="10" presetClass="entr" presetSubtype="0" fill="hold" grpId="0" nodeType="afterEffect">
                                  <p:stCondLst>
                                    <p:cond delay="0"/>
                                  </p:stCondLst>
                                  <p:childTnLst>
                                    <p:set>
                                      <p:cBhvr>
                                        <p:cTn id="58" dur="1" fill="hold">
                                          <p:stCondLst>
                                            <p:cond delay="0"/>
                                          </p:stCondLst>
                                        </p:cTn>
                                        <p:tgtEl>
                                          <p:spTgt spid="31"/>
                                        </p:tgtEl>
                                        <p:attrNameLst>
                                          <p:attrName>style.visibility</p:attrName>
                                        </p:attrNameLst>
                                      </p:cBhvr>
                                      <p:to>
                                        <p:strVal val="visible"/>
                                      </p:to>
                                    </p:set>
                                    <p:animEffect transition="in" filter="fade">
                                      <p:cBhvr>
                                        <p:cTn id="59" dur="100"/>
                                        <p:tgtEl>
                                          <p:spTgt spid="31"/>
                                        </p:tgtEl>
                                      </p:cBhvr>
                                    </p:animEffect>
                                  </p:childTnLst>
                                </p:cTn>
                              </p:par>
                            </p:childTnLst>
                          </p:cTn>
                        </p:par>
                        <p:par>
                          <p:cTn id="60" fill="hold">
                            <p:stCondLst>
                              <p:cond delay="1400"/>
                            </p:stCondLst>
                            <p:childTnLst>
                              <p:par>
                                <p:cTn id="61" presetID="10" presetClass="entr" presetSubtype="0" fill="hold" grpId="0" nodeType="afterEffect">
                                  <p:stCondLst>
                                    <p:cond delay="0"/>
                                  </p:stCondLst>
                                  <p:childTnLst>
                                    <p:set>
                                      <p:cBhvr>
                                        <p:cTn id="62" dur="1" fill="hold">
                                          <p:stCondLst>
                                            <p:cond delay="0"/>
                                          </p:stCondLst>
                                        </p:cTn>
                                        <p:tgtEl>
                                          <p:spTgt spid="32"/>
                                        </p:tgtEl>
                                        <p:attrNameLst>
                                          <p:attrName>style.visibility</p:attrName>
                                        </p:attrNameLst>
                                      </p:cBhvr>
                                      <p:to>
                                        <p:strVal val="visible"/>
                                      </p:to>
                                    </p:set>
                                    <p:animEffect transition="in" filter="fade">
                                      <p:cBhvr>
                                        <p:cTn id="63" dur="100"/>
                                        <p:tgtEl>
                                          <p:spTgt spid="32"/>
                                        </p:tgtEl>
                                      </p:cBhvr>
                                    </p:animEffect>
                                  </p:childTnLst>
                                </p:cTn>
                              </p:par>
                            </p:childTnLst>
                          </p:cTn>
                        </p:par>
                        <p:par>
                          <p:cTn id="64" fill="hold">
                            <p:stCondLst>
                              <p:cond delay="1500"/>
                            </p:stCondLst>
                            <p:childTnLst>
                              <p:par>
                                <p:cTn id="65" presetID="10" presetClass="entr" presetSubtype="0" fill="hold" grpId="0" nodeType="afterEffect">
                                  <p:stCondLst>
                                    <p:cond delay="0"/>
                                  </p:stCondLst>
                                  <p:childTnLst>
                                    <p:set>
                                      <p:cBhvr>
                                        <p:cTn id="66" dur="1" fill="hold">
                                          <p:stCondLst>
                                            <p:cond delay="0"/>
                                          </p:stCondLst>
                                        </p:cTn>
                                        <p:tgtEl>
                                          <p:spTgt spid="40"/>
                                        </p:tgtEl>
                                        <p:attrNameLst>
                                          <p:attrName>style.visibility</p:attrName>
                                        </p:attrNameLst>
                                      </p:cBhvr>
                                      <p:to>
                                        <p:strVal val="visible"/>
                                      </p:to>
                                    </p:set>
                                    <p:animEffect transition="in" filter="fade">
                                      <p:cBhvr>
                                        <p:cTn id="67" dur="100"/>
                                        <p:tgtEl>
                                          <p:spTgt spid="40"/>
                                        </p:tgtEl>
                                      </p:cBhvr>
                                    </p:animEffect>
                                  </p:childTnLst>
                                </p:cTn>
                              </p:par>
                            </p:childTnLst>
                          </p:cTn>
                        </p:par>
                        <p:par>
                          <p:cTn id="68" fill="hold">
                            <p:stCondLst>
                              <p:cond delay="1600"/>
                            </p:stCondLst>
                            <p:childTnLst>
                              <p:par>
                                <p:cTn id="69" presetID="10" presetClass="entr" presetSubtype="0" fill="hold" grpId="0" nodeType="afterEffect">
                                  <p:stCondLst>
                                    <p:cond delay="0"/>
                                  </p:stCondLst>
                                  <p:childTnLst>
                                    <p:set>
                                      <p:cBhvr>
                                        <p:cTn id="70" dur="1" fill="hold">
                                          <p:stCondLst>
                                            <p:cond delay="0"/>
                                          </p:stCondLst>
                                        </p:cTn>
                                        <p:tgtEl>
                                          <p:spTgt spid="41"/>
                                        </p:tgtEl>
                                        <p:attrNameLst>
                                          <p:attrName>style.visibility</p:attrName>
                                        </p:attrNameLst>
                                      </p:cBhvr>
                                      <p:to>
                                        <p:strVal val="visible"/>
                                      </p:to>
                                    </p:set>
                                    <p:animEffect transition="in" filter="fade">
                                      <p:cBhvr>
                                        <p:cTn id="71" dur="100"/>
                                        <p:tgtEl>
                                          <p:spTgt spid="41"/>
                                        </p:tgtEl>
                                      </p:cBhvr>
                                    </p:animEffect>
                                  </p:childTnLst>
                                </p:cTn>
                              </p:par>
                            </p:childTnLst>
                          </p:cTn>
                        </p:par>
                        <p:par>
                          <p:cTn id="72" fill="hold">
                            <p:stCondLst>
                              <p:cond delay="1700"/>
                            </p:stCondLst>
                            <p:childTnLst>
                              <p:par>
                                <p:cTn id="73" presetID="10" presetClass="entr" presetSubtype="0" fill="hold" grpId="0" nodeType="afterEffect">
                                  <p:stCondLst>
                                    <p:cond delay="0"/>
                                  </p:stCondLst>
                                  <p:childTnLst>
                                    <p:set>
                                      <p:cBhvr>
                                        <p:cTn id="74" dur="1" fill="hold">
                                          <p:stCondLst>
                                            <p:cond delay="0"/>
                                          </p:stCondLst>
                                        </p:cTn>
                                        <p:tgtEl>
                                          <p:spTgt spid="42"/>
                                        </p:tgtEl>
                                        <p:attrNameLst>
                                          <p:attrName>style.visibility</p:attrName>
                                        </p:attrNameLst>
                                      </p:cBhvr>
                                      <p:to>
                                        <p:strVal val="visible"/>
                                      </p:to>
                                    </p:set>
                                    <p:animEffect transition="in" filter="fade">
                                      <p:cBhvr>
                                        <p:cTn id="75" dur="100"/>
                                        <p:tgtEl>
                                          <p:spTgt spid="42"/>
                                        </p:tgtEl>
                                      </p:cBhvr>
                                    </p:animEffect>
                                  </p:childTnLst>
                                </p:cTn>
                              </p:par>
                            </p:childTnLst>
                          </p:cTn>
                        </p:par>
                        <p:par>
                          <p:cTn id="76" fill="hold">
                            <p:stCondLst>
                              <p:cond delay="1800"/>
                            </p:stCondLst>
                            <p:childTnLst>
                              <p:par>
                                <p:cTn id="77" presetID="10" presetClass="entr" presetSubtype="0" fill="hold" grpId="0" nodeType="afterEffect">
                                  <p:stCondLst>
                                    <p:cond delay="0"/>
                                  </p:stCondLst>
                                  <p:childTnLst>
                                    <p:set>
                                      <p:cBhvr>
                                        <p:cTn id="78" dur="1" fill="hold">
                                          <p:stCondLst>
                                            <p:cond delay="0"/>
                                          </p:stCondLst>
                                        </p:cTn>
                                        <p:tgtEl>
                                          <p:spTgt spid="43"/>
                                        </p:tgtEl>
                                        <p:attrNameLst>
                                          <p:attrName>style.visibility</p:attrName>
                                        </p:attrNameLst>
                                      </p:cBhvr>
                                      <p:to>
                                        <p:strVal val="visible"/>
                                      </p:to>
                                    </p:set>
                                    <p:animEffect transition="in" filter="fade">
                                      <p:cBhvr>
                                        <p:cTn id="79" dur="100"/>
                                        <p:tgtEl>
                                          <p:spTgt spid="43"/>
                                        </p:tgtEl>
                                      </p:cBhvr>
                                    </p:animEffect>
                                  </p:childTnLst>
                                </p:cTn>
                              </p:par>
                            </p:childTnLst>
                          </p:cTn>
                        </p:par>
                        <p:par>
                          <p:cTn id="80" fill="hold">
                            <p:stCondLst>
                              <p:cond delay="1900"/>
                            </p:stCondLst>
                            <p:childTnLst>
                              <p:par>
                                <p:cTn id="81" presetID="10" presetClass="entr" presetSubtype="0" fill="hold" grpId="0" nodeType="afterEffect">
                                  <p:stCondLst>
                                    <p:cond delay="0"/>
                                  </p:stCondLst>
                                  <p:childTnLst>
                                    <p:set>
                                      <p:cBhvr>
                                        <p:cTn id="82" dur="1" fill="hold">
                                          <p:stCondLst>
                                            <p:cond delay="0"/>
                                          </p:stCondLst>
                                        </p:cTn>
                                        <p:tgtEl>
                                          <p:spTgt spid="44"/>
                                        </p:tgtEl>
                                        <p:attrNameLst>
                                          <p:attrName>style.visibility</p:attrName>
                                        </p:attrNameLst>
                                      </p:cBhvr>
                                      <p:to>
                                        <p:strVal val="visible"/>
                                      </p:to>
                                    </p:set>
                                    <p:animEffect transition="in" filter="fade">
                                      <p:cBhvr>
                                        <p:cTn id="83" dur="100"/>
                                        <p:tgtEl>
                                          <p:spTgt spid="44"/>
                                        </p:tgtEl>
                                      </p:cBhvr>
                                    </p:animEffect>
                                  </p:childTnLst>
                                </p:cTn>
                              </p:par>
                            </p:childTnLst>
                          </p:cTn>
                        </p:par>
                        <p:par>
                          <p:cTn id="84" fill="hold">
                            <p:stCondLst>
                              <p:cond delay="2000"/>
                            </p:stCondLst>
                            <p:childTnLst>
                              <p:par>
                                <p:cTn id="85" presetID="10" presetClass="entr" presetSubtype="0" fill="hold" grpId="0" nodeType="afterEffect">
                                  <p:stCondLst>
                                    <p:cond delay="0"/>
                                  </p:stCondLst>
                                  <p:childTnLst>
                                    <p:set>
                                      <p:cBhvr>
                                        <p:cTn id="86" dur="1" fill="hold">
                                          <p:stCondLst>
                                            <p:cond delay="0"/>
                                          </p:stCondLst>
                                        </p:cTn>
                                        <p:tgtEl>
                                          <p:spTgt spid="46"/>
                                        </p:tgtEl>
                                        <p:attrNameLst>
                                          <p:attrName>style.visibility</p:attrName>
                                        </p:attrNameLst>
                                      </p:cBhvr>
                                      <p:to>
                                        <p:strVal val="visible"/>
                                      </p:to>
                                    </p:set>
                                    <p:animEffect transition="in" filter="fade">
                                      <p:cBhvr>
                                        <p:cTn id="87" dur="100"/>
                                        <p:tgtEl>
                                          <p:spTgt spid="46"/>
                                        </p:tgtEl>
                                      </p:cBhvr>
                                    </p:animEffect>
                                  </p:childTnLst>
                                </p:cTn>
                              </p:par>
                            </p:childTnLst>
                          </p:cTn>
                        </p:par>
                        <p:par>
                          <p:cTn id="88" fill="hold">
                            <p:stCondLst>
                              <p:cond delay="2100"/>
                            </p:stCondLst>
                            <p:childTnLst>
                              <p:par>
                                <p:cTn id="89" presetID="10" presetClass="entr" presetSubtype="0" fill="hold" grpId="0" nodeType="afterEffect">
                                  <p:stCondLst>
                                    <p:cond delay="0"/>
                                  </p:stCondLst>
                                  <p:childTnLst>
                                    <p:set>
                                      <p:cBhvr>
                                        <p:cTn id="90" dur="1" fill="hold">
                                          <p:stCondLst>
                                            <p:cond delay="0"/>
                                          </p:stCondLst>
                                        </p:cTn>
                                        <p:tgtEl>
                                          <p:spTgt spid="47"/>
                                        </p:tgtEl>
                                        <p:attrNameLst>
                                          <p:attrName>style.visibility</p:attrName>
                                        </p:attrNameLst>
                                      </p:cBhvr>
                                      <p:to>
                                        <p:strVal val="visible"/>
                                      </p:to>
                                    </p:set>
                                    <p:animEffect transition="in" filter="fade">
                                      <p:cBhvr>
                                        <p:cTn id="91" dur="100"/>
                                        <p:tgtEl>
                                          <p:spTgt spid="47"/>
                                        </p:tgtEl>
                                      </p:cBhvr>
                                    </p:animEffect>
                                  </p:childTnLst>
                                </p:cTn>
                              </p:par>
                            </p:childTnLst>
                          </p:cTn>
                        </p:par>
                        <p:par>
                          <p:cTn id="92" fill="hold">
                            <p:stCondLst>
                              <p:cond delay="2200"/>
                            </p:stCondLst>
                            <p:childTnLst>
                              <p:par>
                                <p:cTn id="93" presetID="10" presetClass="entr" presetSubtype="0" fill="hold" grpId="0" nodeType="afterEffect">
                                  <p:stCondLst>
                                    <p:cond delay="0"/>
                                  </p:stCondLst>
                                  <p:childTnLst>
                                    <p:set>
                                      <p:cBhvr>
                                        <p:cTn id="94" dur="1" fill="hold">
                                          <p:stCondLst>
                                            <p:cond delay="0"/>
                                          </p:stCondLst>
                                        </p:cTn>
                                        <p:tgtEl>
                                          <p:spTgt spid="50"/>
                                        </p:tgtEl>
                                        <p:attrNameLst>
                                          <p:attrName>style.visibility</p:attrName>
                                        </p:attrNameLst>
                                      </p:cBhvr>
                                      <p:to>
                                        <p:strVal val="visible"/>
                                      </p:to>
                                    </p:set>
                                    <p:animEffect transition="in" filter="fade">
                                      <p:cBhvr>
                                        <p:cTn id="95" dur="100"/>
                                        <p:tgtEl>
                                          <p:spTgt spid="50"/>
                                        </p:tgtEl>
                                      </p:cBhvr>
                                    </p:animEffect>
                                  </p:childTnLst>
                                </p:cTn>
                              </p:par>
                            </p:childTnLst>
                          </p:cTn>
                        </p:par>
                        <p:par>
                          <p:cTn id="96" fill="hold">
                            <p:stCondLst>
                              <p:cond delay="2300"/>
                            </p:stCondLst>
                            <p:childTnLst>
                              <p:par>
                                <p:cTn id="97" presetID="10" presetClass="entr" presetSubtype="0" fill="hold" grpId="0" nodeType="afterEffect">
                                  <p:stCondLst>
                                    <p:cond delay="0"/>
                                  </p:stCondLst>
                                  <p:childTnLst>
                                    <p:set>
                                      <p:cBhvr>
                                        <p:cTn id="98" dur="1" fill="hold">
                                          <p:stCondLst>
                                            <p:cond delay="0"/>
                                          </p:stCondLst>
                                        </p:cTn>
                                        <p:tgtEl>
                                          <p:spTgt spid="33"/>
                                        </p:tgtEl>
                                        <p:attrNameLst>
                                          <p:attrName>style.visibility</p:attrName>
                                        </p:attrNameLst>
                                      </p:cBhvr>
                                      <p:to>
                                        <p:strVal val="visible"/>
                                      </p:to>
                                    </p:set>
                                    <p:animEffect transition="in" filter="fade">
                                      <p:cBhvr>
                                        <p:cTn id="99" dur="100"/>
                                        <p:tgtEl>
                                          <p:spTgt spid="33"/>
                                        </p:tgtEl>
                                      </p:cBhvr>
                                    </p:animEffect>
                                  </p:childTnLst>
                                </p:cTn>
                              </p:par>
                            </p:childTnLst>
                          </p:cTn>
                        </p:par>
                        <p:par>
                          <p:cTn id="100" fill="hold">
                            <p:stCondLst>
                              <p:cond delay="2400"/>
                            </p:stCondLst>
                            <p:childTnLst>
                              <p:par>
                                <p:cTn id="101" presetID="10" presetClass="entr" presetSubtype="0" fill="hold" grpId="0" nodeType="afterEffect">
                                  <p:stCondLst>
                                    <p:cond delay="0"/>
                                  </p:stCondLst>
                                  <p:childTnLst>
                                    <p:set>
                                      <p:cBhvr>
                                        <p:cTn id="102" dur="1" fill="hold">
                                          <p:stCondLst>
                                            <p:cond delay="0"/>
                                          </p:stCondLst>
                                        </p:cTn>
                                        <p:tgtEl>
                                          <p:spTgt spid="34"/>
                                        </p:tgtEl>
                                        <p:attrNameLst>
                                          <p:attrName>style.visibility</p:attrName>
                                        </p:attrNameLst>
                                      </p:cBhvr>
                                      <p:to>
                                        <p:strVal val="visible"/>
                                      </p:to>
                                    </p:set>
                                    <p:animEffect transition="in" filter="fade">
                                      <p:cBhvr>
                                        <p:cTn id="103" dur="1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p:bldP spid="27" grpId="0"/>
      <p:bldP spid="28" grpId="0"/>
      <p:bldP spid="29" grpId="0"/>
      <p:bldP spid="30" grpId="0"/>
      <p:bldP spid="31" grpId="0"/>
      <p:bldP spid="32" grpId="0"/>
      <p:bldP spid="38" grpId="0"/>
      <p:bldP spid="40" grpId="0"/>
      <p:bldP spid="41" grpId="0"/>
      <p:bldP spid="42" grpId="0"/>
      <p:bldP spid="43" grpId="0"/>
      <p:bldP spid="44" grpId="0"/>
      <p:bldP spid="45" grpId="0"/>
      <p:bldP spid="46" grpId="0"/>
      <p:bldP spid="47" grpId="0"/>
      <p:bldP spid="48" grpId="0"/>
      <p:bldP spid="50" grpId="0"/>
      <p:bldP spid="33" grpId="0"/>
      <p:bldP spid="3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标&#10;&#10;描述已自动生成">
            <a:extLst>
              <a:ext uri="{FF2B5EF4-FFF2-40B4-BE49-F238E27FC236}">
                <a16:creationId xmlns:a16="http://schemas.microsoft.com/office/drawing/2014/main" id="{F5CCFF81-6F5B-45D5-B495-DC35A7F020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952" y="4770154"/>
            <a:ext cx="1295830" cy="1295830"/>
          </a:xfrm>
          <a:prstGeom prst="ellipse">
            <a:avLst/>
          </a:prstGeom>
          <a:ln w="952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6" name="文本框 5">
            <a:extLst>
              <a:ext uri="{FF2B5EF4-FFF2-40B4-BE49-F238E27FC236}">
                <a16:creationId xmlns:a16="http://schemas.microsoft.com/office/drawing/2014/main" id="{3AF4532C-66A3-472C-B516-3ACBFD29FC2D}"/>
              </a:ext>
            </a:extLst>
          </p:cNvPr>
          <p:cNvSpPr txBox="1"/>
          <p:nvPr/>
        </p:nvSpPr>
        <p:spPr>
          <a:xfrm>
            <a:off x="2504994" y="4625905"/>
            <a:ext cx="2564090" cy="584775"/>
          </a:xfrm>
          <a:prstGeom prst="rect">
            <a:avLst/>
          </a:prstGeom>
          <a:noFill/>
        </p:spPr>
        <p:txBody>
          <a:bodyPr wrap="square" rtlCol="0">
            <a:spAutoFit/>
          </a:bodyPr>
          <a:lstStyle/>
          <a:p>
            <a:r>
              <a:rPr lang="zh-CN" altLang="en-US" sz="32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朱 政光</a:t>
            </a:r>
          </a:p>
        </p:txBody>
      </p:sp>
      <p:sp>
        <p:nvSpPr>
          <p:cNvPr id="8" name="文本框 7">
            <a:extLst>
              <a:ext uri="{FF2B5EF4-FFF2-40B4-BE49-F238E27FC236}">
                <a16:creationId xmlns:a16="http://schemas.microsoft.com/office/drawing/2014/main" id="{5C8DD9D4-6E4F-4A15-A2DC-5C8FAB195528}"/>
              </a:ext>
            </a:extLst>
          </p:cNvPr>
          <p:cNvSpPr txBox="1"/>
          <p:nvPr/>
        </p:nvSpPr>
        <p:spPr>
          <a:xfrm>
            <a:off x="2504994" y="5418069"/>
            <a:ext cx="8407139" cy="801694"/>
          </a:xfrm>
          <a:prstGeom prst="rect">
            <a:avLst/>
          </a:prstGeom>
          <a:noFill/>
        </p:spPr>
        <p:txBody>
          <a:bodyPr wrap="square" rtlCol="0">
            <a:spAutoFit/>
          </a:bodyPr>
          <a:lstStyle/>
          <a:p>
            <a:pPr>
              <a:lnSpc>
                <a:spcPct val="120000"/>
              </a:lnSpc>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中国传媒大学    </a:t>
            </a:r>
            <a:r>
              <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2018 </a:t>
            </a: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级硕士研究生</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a:lnSpc>
                <a:spcPct val="120000"/>
              </a:lnSpc>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语言学及应用语言学（语言信息处理）</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cxnSp>
        <p:nvCxnSpPr>
          <p:cNvPr id="9" name="直接连接符 8">
            <a:extLst>
              <a:ext uri="{FF2B5EF4-FFF2-40B4-BE49-F238E27FC236}">
                <a16:creationId xmlns:a16="http://schemas.microsoft.com/office/drawing/2014/main" id="{F7D203D9-F8B7-4551-AEF4-CEE10351A62E}"/>
              </a:ext>
            </a:extLst>
          </p:cNvPr>
          <p:cNvCxnSpPr>
            <a:cxnSpLocks/>
          </p:cNvCxnSpPr>
          <p:nvPr/>
        </p:nvCxnSpPr>
        <p:spPr>
          <a:xfrm>
            <a:off x="2243579" y="4751236"/>
            <a:ext cx="0" cy="1333666"/>
          </a:xfrm>
          <a:prstGeom prst="line">
            <a:avLst/>
          </a:prstGeom>
          <a:ln>
            <a:solidFill>
              <a:srgbClr val="7DF082"/>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A4501DFA-F8E5-45C9-AE91-1F9C9465D90C}"/>
              </a:ext>
            </a:extLst>
          </p:cNvPr>
          <p:cNvCxnSpPr>
            <a:cxnSpLocks/>
          </p:cNvCxnSpPr>
          <p:nvPr/>
        </p:nvCxnSpPr>
        <p:spPr>
          <a:xfrm>
            <a:off x="2243579" y="5314374"/>
            <a:ext cx="4722829" cy="0"/>
          </a:xfrm>
          <a:prstGeom prst="line">
            <a:avLst/>
          </a:prstGeom>
          <a:ln>
            <a:solidFill>
              <a:srgbClr val="7DF082"/>
            </a:solidFill>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AA668EE5-33F1-4BB9-B22C-8144B6A58BFF}"/>
              </a:ext>
            </a:extLst>
          </p:cNvPr>
          <p:cNvSpPr txBox="1"/>
          <p:nvPr/>
        </p:nvSpPr>
        <p:spPr>
          <a:xfrm>
            <a:off x="0" y="1647320"/>
            <a:ext cx="12191996" cy="646331"/>
          </a:xfrm>
          <a:prstGeom prst="rect">
            <a:avLst/>
          </a:prstGeom>
          <a:noFill/>
        </p:spPr>
        <p:txBody>
          <a:bodyPr wrap="square" rtlCol="0">
            <a:spAutoFit/>
          </a:bodyPr>
          <a:lstStyle/>
          <a:p>
            <a:pPr algn="ctr"/>
            <a:r>
              <a:rPr lang="zh-CN" altLang="en-US" sz="36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研究生论</a:t>
            </a:r>
            <a:r>
              <a:rPr lang="en-US" altLang="zh-CN" sz="8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 </a:t>
            </a:r>
            <a:r>
              <a:rPr lang="zh-CN" altLang="en-US" sz="36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文形式规范和论文版式半自动辅助工具介绍</a:t>
            </a:r>
          </a:p>
        </p:txBody>
      </p:sp>
    </p:spTree>
    <p:extLst>
      <p:ext uri="{BB962C8B-B14F-4D97-AF65-F5344CB8AC3E}">
        <p14:creationId xmlns:p14="http://schemas.microsoft.com/office/powerpoint/2010/main" val="1041911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A167BAF-918B-45AC-A51E-FD8F36A9D4E4}"/>
              </a:ext>
            </a:extLst>
          </p:cNvPr>
          <p:cNvSpPr txBox="1"/>
          <p:nvPr/>
        </p:nvSpPr>
        <p:spPr>
          <a:xfrm>
            <a:off x="199481" y="3105834"/>
            <a:ext cx="11793038" cy="646331"/>
          </a:xfrm>
          <a:prstGeom prst="rect">
            <a:avLst/>
          </a:prstGeom>
          <a:effectLst>
            <a:glow rad="228600">
              <a:schemeClr val="accent3">
                <a:satMod val="175000"/>
                <a:alpha val="40000"/>
              </a:schemeClr>
            </a:glow>
            <a:outerShdw blurRad="50800" dist="38100" dir="16200000" rotWithShape="0">
              <a:prstClr val="black">
                <a:alpha val="40000"/>
              </a:prstClr>
            </a:outerShdw>
          </a:effectLst>
        </p:spPr>
        <p:txBody>
          <a:bodyPr wrap="square" rtlCol="0">
            <a:spAutoFit/>
          </a:bodyPr>
          <a:lstStyle/>
          <a:p>
            <a:pPr algn="ctr"/>
            <a:r>
              <a:rPr lang="zh-CN" altLang="en-US" sz="36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论文版式半自动辅助工具介绍</a:t>
            </a:r>
          </a:p>
        </p:txBody>
      </p:sp>
    </p:spTree>
    <p:extLst>
      <p:ext uri="{BB962C8B-B14F-4D97-AF65-F5344CB8AC3E}">
        <p14:creationId xmlns:p14="http://schemas.microsoft.com/office/powerpoint/2010/main" val="5376346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726913" y="3429000"/>
            <a:ext cx="10738173" cy="0"/>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22" name="椭圆 21">
            <a:extLst>
              <a:ext uri="{FF2B5EF4-FFF2-40B4-BE49-F238E27FC236}">
                <a16:creationId xmlns:a16="http://schemas.microsoft.com/office/drawing/2014/main" id="{F5FF46FF-303A-4C68-9012-B34BB22C0E15}"/>
              </a:ext>
            </a:extLst>
          </p:cNvPr>
          <p:cNvSpPr/>
          <p:nvPr/>
        </p:nvSpPr>
        <p:spPr>
          <a:xfrm>
            <a:off x="1686051"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2424F0EF-4451-4131-AD34-C9FA4544FB98}"/>
              </a:ext>
            </a:extLst>
          </p:cNvPr>
          <p:cNvSpPr/>
          <p:nvPr/>
        </p:nvSpPr>
        <p:spPr>
          <a:xfrm>
            <a:off x="4558717"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40AC6DA0-261F-45C5-B4EF-95EF99D4F018}"/>
              </a:ext>
            </a:extLst>
          </p:cNvPr>
          <p:cNvSpPr/>
          <p:nvPr/>
        </p:nvSpPr>
        <p:spPr>
          <a:xfrm>
            <a:off x="7431383"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E7FFB0AE-8F67-454C-8B51-0E116A4AEACA}"/>
              </a:ext>
            </a:extLst>
          </p:cNvPr>
          <p:cNvSpPr/>
          <p:nvPr/>
        </p:nvSpPr>
        <p:spPr>
          <a:xfrm>
            <a:off x="10304049"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EA0F64FC-7644-4FB9-ABC2-B1D03A2BE89C}"/>
              </a:ext>
            </a:extLst>
          </p:cNvPr>
          <p:cNvSpPr txBox="1"/>
          <p:nvPr/>
        </p:nvSpPr>
        <p:spPr>
          <a:xfrm>
            <a:off x="1004788" y="2749919"/>
            <a:ext cx="1529678" cy="500393"/>
          </a:xfrm>
          <a:prstGeom prst="rect">
            <a:avLst/>
          </a:prstGeom>
          <a:noFill/>
        </p:spPr>
        <p:txBody>
          <a:bodyPr wrap="square" rtlCol="0">
            <a:spAutoFit/>
          </a:bodyPr>
          <a:lstStyle/>
          <a:p>
            <a:pPr algn="ct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7" name="文本框 26">
            <a:extLst>
              <a:ext uri="{FF2B5EF4-FFF2-40B4-BE49-F238E27FC236}">
                <a16:creationId xmlns:a16="http://schemas.microsoft.com/office/drawing/2014/main" id="{8A2FEA26-987D-48EB-84EE-363FA6B71DC1}"/>
              </a:ext>
            </a:extLst>
          </p:cNvPr>
          <p:cNvSpPr txBox="1"/>
          <p:nvPr/>
        </p:nvSpPr>
        <p:spPr>
          <a:xfrm>
            <a:off x="1686051" y="3607688"/>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封面</a:t>
            </a:r>
            <a:endParaRPr lang="en-US" altLang="zh-CN" dirty="0"/>
          </a:p>
        </p:txBody>
      </p:sp>
      <p:sp>
        <p:nvSpPr>
          <p:cNvPr id="28" name="文本框 27">
            <a:extLst>
              <a:ext uri="{FF2B5EF4-FFF2-40B4-BE49-F238E27FC236}">
                <a16:creationId xmlns:a16="http://schemas.microsoft.com/office/drawing/2014/main" id="{9701EA30-04C1-4E0A-9AE3-C68CFAFE502D}"/>
              </a:ext>
            </a:extLst>
          </p:cNvPr>
          <p:cNvSpPr txBox="1"/>
          <p:nvPr/>
        </p:nvSpPr>
        <p:spPr>
          <a:xfrm>
            <a:off x="1686051" y="4040050"/>
            <a:ext cx="1529678" cy="432362"/>
          </a:xfrm>
          <a:prstGeom prst="rect">
            <a:avLst/>
          </a:prstGeom>
          <a:noFill/>
        </p:spPr>
        <p:txBody>
          <a:bodyPr wrap="square" rtlCol="0">
            <a:spAutoFit/>
          </a:bodyPr>
          <a:lstStyle/>
          <a:p>
            <a:pPr>
              <a:lnSpc>
                <a:spcPct val="120000"/>
              </a:lnSpc>
            </a:pPr>
            <a:r>
              <a:rPr lang="zh-CN" altLang="en-US" sz="2000" dirty="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独创性声明</a:t>
            </a:r>
            <a:endParaRPr lang="en-US" altLang="zh-CN" sz="2000" dirty="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9" name="文本框 28">
            <a:extLst>
              <a:ext uri="{FF2B5EF4-FFF2-40B4-BE49-F238E27FC236}">
                <a16:creationId xmlns:a16="http://schemas.microsoft.com/office/drawing/2014/main" id="{18CF5054-38A3-49C5-88F5-164D450C0B00}"/>
              </a:ext>
            </a:extLst>
          </p:cNvPr>
          <p:cNvSpPr txBox="1"/>
          <p:nvPr/>
        </p:nvSpPr>
        <p:spPr>
          <a:xfrm>
            <a:off x="1686051" y="4472412"/>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致谢</a:t>
            </a:r>
            <a:endParaRPr lang="en-US" altLang="zh-CN" dirty="0"/>
          </a:p>
        </p:txBody>
      </p:sp>
      <p:sp>
        <p:nvSpPr>
          <p:cNvPr id="30" name="文本框 29">
            <a:extLst>
              <a:ext uri="{FF2B5EF4-FFF2-40B4-BE49-F238E27FC236}">
                <a16:creationId xmlns:a16="http://schemas.microsoft.com/office/drawing/2014/main" id="{DD230339-5974-4B23-8D9E-231A3DB5984F}"/>
              </a:ext>
            </a:extLst>
          </p:cNvPr>
          <p:cNvSpPr txBox="1"/>
          <p:nvPr/>
        </p:nvSpPr>
        <p:spPr>
          <a:xfrm>
            <a:off x="1686051" y="4904774"/>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摘要</a:t>
            </a:r>
            <a:endParaRPr lang="en-US" altLang="zh-CN" dirty="0"/>
          </a:p>
        </p:txBody>
      </p:sp>
      <p:sp>
        <p:nvSpPr>
          <p:cNvPr id="31" name="文本框 30">
            <a:extLst>
              <a:ext uri="{FF2B5EF4-FFF2-40B4-BE49-F238E27FC236}">
                <a16:creationId xmlns:a16="http://schemas.microsoft.com/office/drawing/2014/main" id="{C3E01A4B-D268-40A2-8646-4924C303234E}"/>
              </a:ext>
            </a:extLst>
          </p:cNvPr>
          <p:cNvSpPr txBox="1"/>
          <p:nvPr/>
        </p:nvSpPr>
        <p:spPr>
          <a:xfrm>
            <a:off x="1686051" y="5337136"/>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目录</a:t>
            </a:r>
            <a:endParaRPr lang="en-US" altLang="zh-CN" dirty="0"/>
          </a:p>
        </p:txBody>
      </p:sp>
      <p:sp>
        <p:nvSpPr>
          <p:cNvPr id="32" name="文本框 31">
            <a:extLst>
              <a:ext uri="{FF2B5EF4-FFF2-40B4-BE49-F238E27FC236}">
                <a16:creationId xmlns:a16="http://schemas.microsoft.com/office/drawing/2014/main" id="{27B2DFA0-F647-47AA-9BD3-4B5B4400AF7D}"/>
              </a:ext>
            </a:extLst>
          </p:cNvPr>
          <p:cNvSpPr txBox="1"/>
          <p:nvPr/>
        </p:nvSpPr>
        <p:spPr>
          <a:xfrm>
            <a:off x="1686051" y="5769498"/>
            <a:ext cx="1858427"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图表清单</a:t>
            </a:r>
            <a:endParaRPr lang="en-US" altLang="zh-CN" dirty="0"/>
          </a:p>
        </p:txBody>
      </p:sp>
      <p:sp>
        <p:nvSpPr>
          <p:cNvPr id="38" name="文本框 37">
            <a:extLst>
              <a:ext uri="{FF2B5EF4-FFF2-40B4-BE49-F238E27FC236}">
                <a16:creationId xmlns:a16="http://schemas.microsoft.com/office/drawing/2014/main" id="{22F55833-7121-43F5-BDE4-7416C24B1FA2}"/>
              </a:ext>
            </a:extLst>
          </p:cNvPr>
          <p:cNvSpPr txBox="1"/>
          <p:nvPr/>
        </p:nvSpPr>
        <p:spPr>
          <a:xfrm>
            <a:off x="3877454" y="3591288"/>
            <a:ext cx="1529678" cy="500393"/>
          </a:xfrm>
          <a:prstGeom prst="rect">
            <a:avLst/>
          </a:prstGeom>
          <a:noFill/>
        </p:spPr>
        <p:txBody>
          <a:bodyPr wrap="square" rtlCol="0">
            <a:spAutoFit/>
          </a:bodyPr>
          <a:lstStyle/>
          <a:p>
            <a:pPr algn="ct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40" name="文本框 39">
            <a:extLst>
              <a:ext uri="{FF2B5EF4-FFF2-40B4-BE49-F238E27FC236}">
                <a16:creationId xmlns:a16="http://schemas.microsoft.com/office/drawing/2014/main" id="{DB1D3582-7536-4FB3-AAF8-21084ABAB6FC}"/>
              </a:ext>
            </a:extLst>
          </p:cNvPr>
          <p:cNvSpPr txBox="1"/>
          <p:nvPr/>
        </p:nvSpPr>
        <p:spPr>
          <a:xfrm>
            <a:off x="4566322" y="1021327"/>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正文</a:t>
            </a:r>
            <a:endParaRPr lang="en-US" altLang="zh-CN" dirty="0"/>
          </a:p>
        </p:txBody>
      </p:sp>
      <p:sp>
        <p:nvSpPr>
          <p:cNvPr id="41" name="文本框 40">
            <a:extLst>
              <a:ext uri="{FF2B5EF4-FFF2-40B4-BE49-F238E27FC236}">
                <a16:creationId xmlns:a16="http://schemas.microsoft.com/office/drawing/2014/main" id="{7373AC1F-8450-45E7-B731-590984A36AA7}"/>
              </a:ext>
            </a:extLst>
          </p:cNvPr>
          <p:cNvSpPr txBox="1"/>
          <p:nvPr/>
        </p:nvSpPr>
        <p:spPr>
          <a:xfrm>
            <a:off x="4566322" y="1453689"/>
            <a:ext cx="1529678" cy="432362"/>
          </a:xfrm>
          <a:prstGeom prst="rect">
            <a:avLst/>
          </a:prstGeom>
          <a:noFill/>
        </p:spPr>
        <p:txBody>
          <a:bodyPr wrap="square" rtlCol="0">
            <a:spAutoFit/>
          </a:bodyPr>
          <a:lstStyle/>
          <a:p>
            <a:pPr>
              <a:lnSpc>
                <a:spcPct val="120000"/>
              </a:lnSpc>
            </a:pPr>
            <a:r>
              <a:rPr lang="zh-CN" altLang="en-US" sz="2000" dirty="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引文标注</a:t>
            </a:r>
            <a:endParaRPr lang="en-US" altLang="zh-CN" sz="2000" dirty="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42" name="文本框 41">
            <a:extLst>
              <a:ext uri="{FF2B5EF4-FFF2-40B4-BE49-F238E27FC236}">
                <a16:creationId xmlns:a16="http://schemas.microsoft.com/office/drawing/2014/main" id="{C8A547B4-E2D1-41A0-9990-FBA601DC6969}"/>
              </a:ext>
            </a:extLst>
          </p:cNvPr>
          <p:cNvSpPr txBox="1"/>
          <p:nvPr/>
        </p:nvSpPr>
        <p:spPr>
          <a:xfrm>
            <a:off x="4566322" y="1886051"/>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注释</a:t>
            </a:r>
            <a:endParaRPr lang="en-US" altLang="zh-CN" dirty="0"/>
          </a:p>
        </p:txBody>
      </p:sp>
      <p:sp>
        <p:nvSpPr>
          <p:cNvPr id="43" name="文本框 42">
            <a:extLst>
              <a:ext uri="{FF2B5EF4-FFF2-40B4-BE49-F238E27FC236}">
                <a16:creationId xmlns:a16="http://schemas.microsoft.com/office/drawing/2014/main" id="{53D47E2E-CB55-49D7-A989-168AF2079E86}"/>
              </a:ext>
            </a:extLst>
          </p:cNvPr>
          <p:cNvSpPr txBox="1"/>
          <p:nvPr/>
        </p:nvSpPr>
        <p:spPr>
          <a:xfrm>
            <a:off x="4566322" y="2318413"/>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章节标号</a:t>
            </a:r>
            <a:endParaRPr lang="en-US" altLang="zh-CN" dirty="0"/>
          </a:p>
        </p:txBody>
      </p:sp>
      <p:sp>
        <p:nvSpPr>
          <p:cNvPr id="44" name="文本框 43">
            <a:extLst>
              <a:ext uri="{FF2B5EF4-FFF2-40B4-BE49-F238E27FC236}">
                <a16:creationId xmlns:a16="http://schemas.microsoft.com/office/drawing/2014/main" id="{48BCE12A-1457-4F5D-B4BE-B851970F1865}"/>
              </a:ext>
            </a:extLst>
          </p:cNvPr>
          <p:cNvSpPr txBox="1"/>
          <p:nvPr/>
        </p:nvSpPr>
        <p:spPr>
          <a:xfrm>
            <a:off x="4566322" y="2750775"/>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图表标号</a:t>
            </a:r>
            <a:endParaRPr lang="en-US" altLang="zh-CN" dirty="0"/>
          </a:p>
        </p:txBody>
      </p:sp>
      <p:sp>
        <p:nvSpPr>
          <p:cNvPr id="45" name="文本框 44">
            <a:extLst>
              <a:ext uri="{FF2B5EF4-FFF2-40B4-BE49-F238E27FC236}">
                <a16:creationId xmlns:a16="http://schemas.microsoft.com/office/drawing/2014/main" id="{03646426-1F4F-4202-911D-93EDA2386C85}"/>
              </a:ext>
            </a:extLst>
          </p:cNvPr>
          <p:cNvSpPr txBox="1"/>
          <p:nvPr/>
        </p:nvSpPr>
        <p:spPr>
          <a:xfrm>
            <a:off x="6750120" y="2745585"/>
            <a:ext cx="1529678" cy="500393"/>
          </a:xfrm>
          <a:prstGeom prst="rect">
            <a:avLst/>
          </a:prstGeom>
          <a:noFill/>
        </p:spPr>
        <p:txBody>
          <a:bodyPr wrap="square" rtlCol="0">
            <a:spAutoFit/>
          </a:bodyPr>
          <a:lstStyle/>
          <a:p>
            <a:pPr algn="ct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46" name="文本框 45">
            <a:extLst>
              <a:ext uri="{FF2B5EF4-FFF2-40B4-BE49-F238E27FC236}">
                <a16:creationId xmlns:a16="http://schemas.microsoft.com/office/drawing/2014/main" id="{7C9E5D8F-520F-4B51-9FE7-8C29C8BB71BA}"/>
              </a:ext>
            </a:extLst>
          </p:cNvPr>
          <p:cNvSpPr txBox="1"/>
          <p:nvPr/>
        </p:nvSpPr>
        <p:spPr>
          <a:xfrm>
            <a:off x="7514959" y="3607688"/>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附录（可选）</a:t>
            </a:r>
            <a:endParaRPr lang="en-US" altLang="zh-CN" dirty="0"/>
          </a:p>
        </p:txBody>
      </p:sp>
      <p:sp>
        <p:nvSpPr>
          <p:cNvPr id="47" name="文本框 46">
            <a:extLst>
              <a:ext uri="{FF2B5EF4-FFF2-40B4-BE49-F238E27FC236}">
                <a16:creationId xmlns:a16="http://schemas.microsoft.com/office/drawing/2014/main" id="{BC6F2990-D560-4008-8EA5-3F9E01F59E6C}"/>
              </a:ext>
            </a:extLst>
          </p:cNvPr>
          <p:cNvSpPr txBox="1"/>
          <p:nvPr/>
        </p:nvSpPr>
        <p:spPr>
          <a:xfrm>
            <a:off x="7514959" y="4040050"/>
            <a:ext cx="1529678" cy="432362"/>
          </a:xfrm>
          <a:prstGeom prst="rect">
            <a:avLst/>
          </a:prstGeom>
          <a:noFill/>
        </p:spPr>
        <p:txBody>
          <a:bodyPr wrap="square" rtlCol="0">
            <a:spAutoFit/>
          </a:bodyPr>
          <a:lstStyle/>
          <a:p>
            <a:pPr>
              <a:lnSpc>
                <a:spcPct val="120000"/>
              </a:lnSpc>
            </a:pPr>
            <a:r>
              <a:rPr lang="zh-CN" altLang="en-US" sz="2000" dirty="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参考文献</a:t>
            </a:r>
            <a:endParaRPr lang="en-US" altLang="zh-CN" sz="2000" dirty="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48" name="文本框 47">
            <a:extLst>
              <a:ext uri="{FF2B5EF4-FFF2-40B4-BE49-F238E27FC236}">
                <a16:creationId xmlns:a16="http://schemas.microsoft.com/office/drawing/2014/main" id="{24C84749-3178-4021-B5B5-4AD301159DDB}"/>
              </a:ext>
            </a:extLst>
          </p:cNvPr>
          <p:cNvSpPr txBox="1"/>
          <p:nvPr/>
        </p:nvSpPr>
        <p:spPr>
          <a:xfrm>
            <a:off x="9622786" y="3591288"/>
            <a:ext cx="1529678" cy="500393"/>
          </a:xfrm>
          <a:prstGeom prst="rect">
            <a:avLst/>
          </a:prstGeom>
          <a:noFill/>
        </p:spPr>
        <p:txBody>
          <a:bodyPr wrap="square" rtlCol="0">
            <a:spAutoFit/>
          </a:bodyPr>
          <a:lstStyle/>
          <a:p>
            <a:pPr algn="ct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50" name="文本框 49">
            <a:extLst>
              <a:ext uri="{FF2B5EF4-FFF2-40B4-BE49-F238E27FC236}">
                <a16:creationId xmlns:a16="http://schemas.microsoft.com/office/drawing/2014/main" id="{1E7D5D35-97D2-4F59-AF3A-F491158E7E9F}"/>
              </a:ext>
            </a:extLst>
          </p:cNvPr>
          <p:cNvSpPr txBox="1"/>
          <p:nvPr/>
        </p:nvSpPr>
        <p:spPr>
          <a:xfrm>
            <a:off x="10311654" y="2750775"/>
            <a:ext cx="1529678" cy="432362"/>
          </a:xfrm>
          <a:prstGeom prst="rect">
            <a:avLst/>
          </a:prstGeom>
          <a:noFill/>
        </p:spPr>
        <p:txBody>
          <a:bodyPr wrap="square" rtlCol="0">
            <a:spAutoFit/>
          </a:bodyPr>
          <a:lstStyle/>
          <a:p>
            <a:pPr>
              <a:lnSpc>
                <a:spcPct val="120000"/>
              </a:lnSpc>
            </a:pPr>
            <a:r>
              <a:rPr lang="zh-CN" altLang="en-US" sz="2000" dirty="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页眉和页码</a:t>
            </a:r>
            <a:endParaRPr lang="en-US" altLang="zh-CN" sz="2000" dirty="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33" name="文本框 32">
            <a:extLst>
              <a:ext uri="{FF2B5EF4-FFF2-40B4-BE49-F238E27FC236}">
                <a16:creationId xmlns:a16="http://schemas.microsoft.com/office/drawing/2014/main" id="{A831D0D5-4022-45FE-B3BE-58F6A7F8F657}"/>
              </a:ext>
            </a:extLst>
          </p:cNvPr>
          <p:cNvSpPr txBox="1"/>
          <p:nvPr/>
        </p:nvSpPr>
        <p:spPr>
          <a:xfrm>
            <a:off x="10311654" y="1886051"/>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书脊</a:t>
            </a:r>
            <a:endParaRPr lang="en-US" altLang="zh-CN" dirty="0"/>
          </a:p>
        </p:txBody>
      </p:sp>
      <p:sp>
        <p:nvSpPr>
          <p:cNvPr id="34" name="文本框 33">
            <a:extLst>
              <a:ext uri="{FF2B5EF4-FFF2-40B4-BE49-F238E27FC236}">
                <a16:creationId xmlns:a16="http://schemas.microsoft.com/office/drawing/2014/main" id="{2613895A-7C6A-4D3C-9944-0653851C8EB6}"/>
              </a:ext>
            </a:extLst>
          </p:cNvPr>
          <p:cNvSpPr txBox="1"/>
          <p:nvPr/>
        </p:nvSpPr>
        <p:spPr>
          <a:xfrm>
            <a:off x="10311654" y="2318413"/>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公式</a:t>
            </a:r>
            <a:endParaRPr lang="en-US" altLang="zh-CN" dirty="0"/>
          </a:p>
        </p:txBody>
      </p:sp>
      <p:sp>
        <p:nvSpPr>
          <p:cNvPr id="36" name="文本框 35">
            <a:extLst>
              <a:ext uri="{FF2B5EF4-FFF2-40B4-BE49-F238E27FC236}">
                <a16:creationId xmlns:a16="http://schemas.microsoft.com/office/drawing/2014/main" id="{25BDC9AA-ABB7-47D6-9E8C-EF5BEBAA3C58}"/>
              </a:ext>
            </a:extLst>
          </p:cNvPr>
          <p:cNvSpPr txBox="1"/>
          <p:nvPr/>
        </p:nvSpPr>
        <p:spPr>
          <a:xfrm>
            <a:off x="291949" y="143179"/>
            <a:ext cx="11793038" cy="400110"/>
          </a:xfrm>
          <a:prstGeom prst="rect">
            <a:avLst/>
          </a:prstGeom>
          <a:noFill/>
        </p:spPr>
        <p:txBody>
          <a:bodyPr wrap="square" rtlCol="0">
            <a:spAutoFit/>
          </a:bodyPr>
          <a:lstStyle>
            <a:defPPr>
              <a:defRPr lang="zh-CN"/>
            </a:defPPr>
            <a:lvl1pPr>
              <a:defRPr sz="2000" b="1">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论文版式半自动辅助工具介绍</a:t>
            </a:r>
          </a:p>
        </p:txBody>
      </p:sp>
    </p:spTree>
    <p:extLst>
      <p:ext uri="{BB962C8B-B14F-4D97-AF65-F5344CB8AC3E}">
        <p14:creationId xmlns:p14="http://schemas.microsoft.com/office/powerpoint/2010/main" val="15676843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
                                        <p:tgtEl>
                                          <p:spTgt spid="5"/>
                                        </p:tgtEl>
                                      </p:cBhvr>
                                    </p:animEffect>
                                  </p:childTnLst>
                                </p:cTn>
                              </p:par>
                            </p:childTnLst>
                          </p:cTn>
                        </p:par>
                        <p:par>
                          <p:cTn id="8" fill="hold">
                            <p:stCondLst>
                              <p:cond delay="100"/>
                            </p:stCondLst>
                            <p:childTnLst>
                              <p:par>
                                <p:cTn id="9" presetID="10" presetClass="entr" presetSubtype="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100"/>
                                        <p:tgtEl>
                                          <p:spTgt spid="22"/>
                                        </p:tgtEl>
                                      </p:cBhvr>
                                    </p:animEffect>
                                  </p:childTnLst>
                                </p:cTn>
                              </p:par>
                            </p:childTnLst>
                          </p:cTn>
                        </p:par>
                        <p:par>
                          <p:cTn id="12" fill="hold">
                            <p:stCondLst>
                              <p:cond delay="200"/>
                            </p:stCondLst>
                            <p:childTnLst>
                              <p:par>
                                <p:cTn id="13" presetID="10" presetClass="entr" presetSubtype="0"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100"/>
                                        <p:tgtEl>
                                          <p:spTgt spid="23"/>
                                        </p:tgtEl>
                                      </p:cBhvr>
                                    </p:animEffect>
                                  </p:childTnLst>
                                </p:cTn>
                              </p:par>
                            </p:childTnLst>
                          </p:cTn>
                        </p:par>
                        <p:par>
                          <p:cTn id="16" fill="hold">
                            <p:stCondLst>
                              <p:cond delay="300"/>
                            </p:stCondLst>
                            <p:childTnLst>
                              <p:par>
                                <p:cTn id="17" presetID="10" presetClass="entr" presetSubtype="0" fill="hold" grpId="0"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100"/>
                                        <p:tgtEl>
                                          <p:spTgt spid="24"/>
                                        </p:tgtEl>
                                      </p:cBhvr>
                                    </p:animEffect>
                                  </p:childTnLst>
                                </p:cTn>
                              </p:par>
                            </p:childTnLst>
                          </p:cTn>
                        </p:par>
                        <p:par>
                          <p:cTn id="20" fill="hold">
                            <p:stCondLst>
                              <p:cond delay="400"/>
                            </p:stCondLst>
                            <p:childTnLst>
                              <p:par>
                                <p:cTn id="21" presetID="10" presetClass="entr" presetSubtype="0"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100"/>
                                        <p:tgtEl>
                                          <p:spTgt spid="25"/>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100"/>
                                        <p:tgtEl>
                                          <p:spTgt spid="26"/>
                                        </p:tgtEl>
                                      </p:cBhvr>
                                    </p:animEffect>
                                  </p:childTnLst>
                                </p:cTn>
                              </p:par>
                            </p:childTnLst>
                          </p:cTn>
                        </p:par>
                        <p:par>
                          <p:cTn id="28" fill="hold">
                            <p:stCondLst>
                              <p:cond delay="600"/>
                            </p:stCondLst>
                            <p:childTnLst>
                              <p:par>
                                <p:cTn id="29" presetID="10" presetClass="entr" presetSubtype="0" fill="hold" grpId="0" nodeType="after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fade">
                                      <p:cBhvr>
                                        <p:cTn id="31" dur="100"/>
                                        <p:tgtEl>
                                          <p:spTgt spid="38"/>
                                        </p:tgtEl>
                                      </p:cBhvr>
                                    </p:animEffect>
                                  </p:childTnLst>
                                </p:cTn>
                              </p:par>
                            </p:childTnLst>
                          </p:cTn>
                        </p:par>
                        <p:par>
                          <p:cTn id="32" fill="hold">
                            <p:stCondLst>
                              <p:cond delay="700"/>
                            </p:stCondLst>
                            <p:childTnLst>
                              <p:par>
                                <p:cTn id="33" presetID="10" presetClass="entr" presetSubtype="0" fill="hold" grpId="0" nodeType="afterEffect">
                                  <p:stCondLst>
                                    <p:cond delay="0"/>
                                  </p:stCondLst>
                                  <p:childTnLst>
                                    <p:set>
                                      <p:cBhvr>
                                        <p:cTn id="34" dur="1" fill="hold">
                                          <p:stCondLst>
                                            <p:cond delay="0"/>
                                          </p:stCondLst>
                                        </p:cTn>
                                        <p:tgtEl>
                                          <p:spTgt spid="45"/>
                                        </p:tgtEl>
                                        <p:attrNameLst>
                                          <p:attrName>style.visibility</p:attrName>
                                        </p:attrNameLst>
                                      </p:cBhvr>
                                      <p:to>
                                        <p:strVal val="visible"/>
                                      </p:to>
                                    </p:set>
                                    <p:animEffect transition="in" filter="fade">
                                      <p:cBhvr>
                                        <p:cTn id="35" dur="100"/>
                                        <p:tgtEl>
                                          <p:spTgt spid="45"/>
                                        </p:tgtEl>
                                      </p:cBhvr>
                                    </p:animEffect>
                                  </p:childTnLst>
                                </p:cTn>
                              </p:par>
                            </p:childTnLst>
                          </p:cTn>
                        </p:par>
                        <p:par>
                          <p:cTn id="36" fill="hold">
                            <p:stCondLst>
                              <p:cond delay="800"/>
                            </p:stCondLst>
                            <p:childTnLst>
                              <p:par>
                                <p:cTn id="37" presetID="10" presetClass="entr" presetSubtype="0" fill="hold" grpId="0" nodeType="afterEffect">
                                  <p:stCondLst>
                                    <p:cond delay="0"/>
                                  </p:stCondLst>
                                  <p:childTnLst>
                                    <p:set>
                                      <p:cBhvr>
                                        <p:cTn id="38" dur="1" fill="hold">
                                          <p:stCondLst>
                                            <p:cond delay="0"/>
                                          </p:stCondLst>
                                        </p:cTn>
                                        <p:tgtEl>
                                          <p:spTgt spid="48"/>
                                        </p:tgtEl>
                                        <p:attrNameLst>
                                          <p:attrName>style.visibility</p:attrName>
                                        </p:attrNameLst>
                                      </p:cBhvr>
                                      <p:to>
                                        <p:strVal val="visible"/>
                                      </p:to>
                                    </p:set>
                                    <p:animEffect transition="in" filter="fade">
                                      <p:cBhvr>
                                        <p:cTn id="39" dur="100"/>
                                        <p:tgtEl>
                                          <p:spTgt spid="48"/>
                                        </p:tgtEl>
                                      </p:cBhvr>
                                    </p:animEffect>
                                  </p:childTnLst>
                                </p:cTn>
                              </p:par>
                            </p:childTnLst>
                          </p:cTn>
                        </p:par>
                        <p:par>
                          <p:cTn id="40" fill="hold">
                            <p:stCondLst>
                              <p:cond delay="900"/>
                            </p:stCondLst>
                            <p:childTnLst>
                              <p:par>
                                <p:cTn id="41" presetID="10" presetClass="entr" presetSubtype="0" fill="hold" grpId="0" nodeType="after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100"/>
                                        <p:tgtEl>
                                          <p:spTgt spid="27"/>
                                        </p:tgtEl>
                                      </p:cBhvr>
                                    </p:animEffect>
                                  </p:childTnLst>
                                </p:cTn>
                              </p:par>
                            </p:childTnLst>
                          </p:cTn>
                        </p:par>
                        <p:par>
                          <p:cTn id="44" fill="hold">
                            <p:stCondLst>
                              <p:cond delay="1000"/>
                            </p:stCondLst>
                            <p:childTnLst>
                              <p:par>
                                <p:cTn id="45" presetID="10" presetClass="entr" presetSubtype="0" fill="hold" grpId="0" nodeType="after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fade">
                                      <p:cBhvr>
                                        <p:cTn id="47" dur="100"/>
                                        <p:tgtEl>
                                          <p:spTgt spid="28"/>
                                        </p:tgtEl>
                                      </p:cBhvr>
                                    </p:animEffect>
                                  </p:childTnLst>
                                </p:cTn>
                              </p:par>
                            </p:childTnLst>
                          </p:cTn>
                        </p:par>
                        <p:par>
                          <p:cTn id="48" fill="hold">
                            <p:stCondLst>
                              <p:cond delay="1100"/>
                            </p:stCondLst>
                            <p:childTnLst>
                              <p:par>
                                <p:cTn id="49" presetID="10" presetClass="entr" presetSubtype="0" fill="hold" grpId="0" nodeType="after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fade">
                                      <p:cBhvr>
                                        <p:cTn id="51" dur="100"/>
                                        <p:tgtEl>
                                          <p:spTgt spid="29"/>
                                        </p:tgtEl>
                                      </p:cBhvr>
                                    </p:animEffect>
                                  </p:childTnLst>
                                </p:cTn>
                              </p:par>
                            </p:childTnLst>
                          </p:cTn>
                        </p:par>
                        <p:par>
                          <p:cTn id="52" fill="hold">
                            <p:stCondLst>
                              <p:cond delay="1200"/>
                            </p:stCondLst>
                            <p:childTnLst>
                              <p:par>
                                <p:cTn id="53" presetID="10" presetClass="entr" presetSubtype="0" fill="hold" grpId="0" nodeType="after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fade">
                                      <p:cBhvr>
                                        <p:cTn id="55" dur="100"/>
                                        <p:tgtEl>
                                          <p:spTgt spid="30"/>
                                        </p:tgtEl>
                                      </p:cBhvr>
                                    </p:animEffect>
                                  </p:childTnLst>
                                </p:cTn>
                              </p:par>
                            </p:childTnLst>
                          </p:cTn>
                        </p:par>
                        <p:par>
                          <p:cTn id="56" fill="hold">
                            <p:stCondLst>
                              <p:cond delay="1300"/>
                            </p:stCondLst>
                            <p:childTnLst>
                              <p:par>
                                <p:cTn id="57" presetID="10" presetClass="entr" presetSubtype="0" fill="hold" grpId="0" nodeType="afterEffect">
                                  <p:stCondLst>
                                    <p:cond delay="0"/>
                                  </p:stCondLst>
                                  <p:childTnLst>
                                    <p:set>
                                      <p:cBhvr>
                                        <p:cTn id="58" dur="1" fill="hold">
                                          <p:stCondLst>
                                            <p:cond delay="0"/>
                                          </p:stCondLst>
                                        </p:cTn>
                                        <p:tgtEl>
                                          <p:spTgt spid="31"/>
                                        </p:tgtEl>
                                        <p:attrNameLst>
                                          <p:attrName>style.visibility</p:attrName>
                                        </p:attrNameLst>
                                      </p:cBhvr>
                                      <p:to>
                                        <p:strVal val="visible"/>
                                      </p:to>
                                    </p:set>
                                    <p:animEffect transition="in" filter="fade">
                                      <p:cBhvr>
                                        <p:cTn id="59" dur="100"/>
                                        <p:tgtEl>
                                          <p:spTgt spid="31"/>
                                        </p:tgtEl>
                                      </p:cBhvr>
                                    </p:animEffect>
                                  </p:childTnLst>
                                </p:cTn>
                              </p:par>
                            </p:childTnLst>
                          </p:cTn>
                        </p:par>
                        <p:par>
                          <p:cTn id="60" fill="hold">
                            <p:stCondLst>
                              <p:cond delay="1400"/>
                            </p:stCondLst>
                            <p:childTnLst>
                              <p:par>
                                <p:cTn id="61" presetID="10" presetClass="entr" presetSubtype="0" fill="hold" grpId="0" nodeType="afterEffect">
                                  <p:stCondLst>
                                    <p:cond delay="0"/>
                                  </p:stCondLst>
                                  <p:childTnLst>
                                    <p:set>
                                      <p:cBhvr>
                                        <p:cTn id="62" dur="1" fill="hold">
                                          <p:stCondLst>
                                            <p:cond delay="0"/>
                                          </p:stCondLst>
                                        </p:cTn>
                                        <p:tgtEl>
                                          <p:spTgt spid="32"/>
                                        </p:tgtEl>
                                        <p:attrNameLst>
                                          <p:attrName>style.visibility</p:attrName>
                                        </p:attrNameLst>
                                      </p:cBhvr>
                                      <p:to>
                                        <p:strVal val="visible"/>
                                      </p:to>
                                    </p:set>
                                    <p:animEffect transition="in" filter="fade">
                                      <p:cBhvr>
                                        <p:cTn id="63" dur="100"/>
                                        <p:tgtEl>
                                          <p:spTgt spid="32"/>
                                        </p:tgtEl>
                                      </p:cBhvr>
                                    </p:animEffect>
                                  </p:childTnLst>
                                </p:cTn>
                              </p:par>
                            </p:childTnLst>
                          </p:cTn>
                        </p:par>
                        <p:par>
                          <p:cTn id="64" fill="hold">
                            <p:stCondLst>
                              <p:cond delay="1500"/>
                            </p:stCondLst>
                            <p:childTnLst>
                              <p:par>
                                <p:cTn id="65" presetID="10" presetClass="entr" presetSubtype="0" fill="hold" grpId="0" nodeType="afterEffect">
                                  <p:stCondLst>
                                    <p:cond delay="0"/>
                                  </p:stCondLst>
                                  <p:childTnLst>
                                    <p:set>
                                      <p:cBhvr>
                                        <p:cTn id="66" dur="1" fill="hold">
                                          <p:stCondLst>
                                            <p:cond delay="0"/>
                                          </p:stCondLst>
                                        </p:cTn>
                                        <p:tgtEl>
                                          <p:spTgt spid="40"/>
                                        </p:tgtEl>
                                        <p:attrNameLst>
                                          <p:attrName>style.visibility</p:attrName>
                                        </p:attrNameLst>
                                      </p:cBhvr>
                                      <p:to>
                                        <p:strVal val="visible"/>
                                      </p:to>
                                    </p:set>
                                    <p:animEffect transition="in" filter="fade">
                                      <p:cBhvr>
                                        <p:cTn id="67" dur="100"/>
                                        <p:tgtEl>
                                          <p:spTgt spid="40"/>
                                        </p:tgtEl>
                                      </p:cBhvr>
                                    </p:animEffect>
                                  </p:childTnLst>
                                </p:cTn>
                              </p:par>
                            </p:childTnLst>
                          </p:cTn>
                        </p:par>
                        <p:par>
                          <p:cTn id="68" fill="hold">
                            <p:stCondLst>
                              <p:cond delay="1600"/>
                            </p:stCondLst>
                            <p:childTnLst>
                              <p:par>
                                <p:cTn id="69" presetID="10" presetClass="entr" presetSubtype="0" fill="hold" grpId="0" nodeType="afterEffect">
                                  <p:stCondLst>
                                    <p:cond delay="0"/>
                                  </p:stCondLst>
                                  <p:childTnLst>
                                    <p:set>
                                      <p:cBhvr>
                                        <p:cTn id="70" dur="1" fill="hold">
                                          <p:stCondLst>
                                            <p:cond delay="0"/>
                                          </p:stCondLst>
                                        </p:cTn>
                                        <p:tgtEl>
                                          <p:spTgt spid="41"/>
                                        </p:tgtEl>
                                        <p:attrNameLst>
                                          <p:attrName>style.visibility</p:attrName>
                                        </p:attrNameLst>
                                      </p:cBhvr>
                                      <p:to>
                                        <p:strVal val="visible"/>
                                      </p:to>
                                    </p:set>
                                    <p:animEffect transition="in" filter="fade">
                                      <p:cBhvr>
                                        <p:cTn id="71" dur="100"/>
                                        <p:tgtEl>
                                          <p:spTgt spid="41"/>
                                        </p:tgtEl>
                                      </p:cBhvr>
                                    </p:animEffect>
                                  </p:childTnLst>
                                </p:cTn>
                              </p:par>
                            </p:childTnLst>
                          </p:cTn>
                        </p:par>
                        <p:par>
                          <p:cTn id="72" fill="hold">
                            <p:stCondLst>
                              <p:cond delay="1700"/>
                            </p:stCondLst>
                            <p:childTnLst>
                              <p:par>
                                <p:cTn id="73" presetID="10" presetClass="entr" presetSubtype="0" fill="hold" grpId="0" nodeType="afterEffect">
                                  <p:stCondLst>
                                    <p:cond delay="0"/>
                                  </p:stCondLst>
                                  <p:childTnLst>
                                    <p:set>
                                      <p:cBhvr>
                                        <p:cTn id="74" dur="1" fill="hold">
                                          <p:stCondLst>
                                            <p:cond delay="0"/>
                                          </p:stCondLst>
                                        </p:cTn>
                                        <p:tgtEl>
                                          <p:spTgt spid="42"/>
                                        </p:tgtEl>
                                        <p:attrNameLst>
                                          <p:attrName>style.visibility</p:attrName>
                                        </p:attrNameLst>
                                      </p:cBhvr>
                                      <p:to>
                                        <p:strVal val="visible"/>
                                      </p:to>
                                    </p:set>
                                    <p:animEffect transition="in" filter="fade">
                                      <p:cBhvr>
                                        <p:cTn id="75" dur="100"/>
                                        <p:tgtEl>
                                          <p:spTgt spid="42"/>
                                        </p:tgtEl>
                                      </p:cBhvr>
                                    </p:animEffect>
                                  </p:childTnLst>
                                </p:cTn>
                              </p:par>
                            </p:childTnLst>
                          </p:cTn>
                        </p:par>
                        <p:par>
                          <p:cTn id="76" fill="hold">
                            <p:stCondLst>
                              <p:cond delay="1800"/>
                            </p:stCondLst>
                            <p:childTnLst>
                              <p:par>
                                <p:cTn id="77" presetID="10" presetClass="entr" presetSubtype="0" fill="hold" grpId="0" nodeType="afterEffect">
                                  <p:stCondLst>
                                    <p:cond delay="0"/>
                                  </p:stCondLst>
                                  <p:childTnLst>
                                    <p:set>
                                      <p:cBhvr>
                                        <p:cTn id="78" dur="1" fill="hold">
                                          <p:stCondLst>
                                            <p:cond delay="0"/>
                                          </p:stCondLst>
                                        </p:cTn>
                                        <p:tgtEl>
                                          <p:spTgt spid="43"/>
                                        </p:tgtEl>
                                        <p:attrNameLst>
                                          <p:attrName>style.visibility</p:attrName>
                                        </p:attrNameLst>
                                      </p:cBhvr>
                                      <p:to>
                                        <p:strVal val="visible"/>
                                      </p:to>
                                    </p:set>
                                    <p:animEffect transition="in" filter="fade">
                                      <p:cBhvr>
                                        <p:cTn id="79" dur="100"/>
                                        <p:tgtEl>
                                          <p:spTgt spid="43"/>
                                        </p:tgtEl>
                                      </p:cBhvr>
                                    </p:animEffect>
                                  </p:childTnLst>
                                </p:cTn>
                              </p:par>
                            </p:childTnLst>
                          </p:cTn>
                        </p:par>
                        <p:par>
                          <p:cTn id="80" fill="hold">
                            <p:stCondLst>
                              <p:cond delay="1900"/>
                            </p:stCondLst>
                            <p:childTnLst>
                              <p:par>
                                <p:cTn id="81" presetID="10" presetClass="entr" presetSubtype="0" fill="hold" grpId="0" nodeType="afterEffect">
                                  <p:stCondLst>
                                    <p:cond delay="0"/>
                                  </p:stCondLst>
                                  <p:childTnLst>
                                    <p:set>
                                      <p:cBhvr>
                                        <p:cTn id="82" dur="1" fill="hold">
                                          <p:stCondLst>
                                            <p:cond delay="0"/>
                                          </p:stCondLst>
                                        </p:cTn>
                                        <p:tgtEl>
                                          <p:spTgt spid="44"/>
                                        </p:tgtEl>
                                        <p:attrNameLst>
                                          <p:attrName>style.visibility</p:attrName>
                                        </p:attrNameLst>
                                      </p:cBhvr>
                                      <p:to>
                                        <p:strVal val="visible"/>
                                      </p:to>
                                    </p:set>
                                    <p:animEffect transition="in" filter="fade">
                                      <p:cBhvr>
                                        <p:cTn id="83" dur="100"/>
                                        <p:tgtEl>
                                          <p:spTgt spid="44"/>
                                        </p:tgtEl>
                                      </p:cBhvr>
                                    </p:animEffect>
                                  </p:childTnLst>
                                </p:cTn>
                              </p:par>
                            </p:childTnLst>
                          </p:cTn>
                        </p:par>
                        <p:par>
                          <p:cTn id="84" fill="hold">
                            <p:stCondLst>
                              <p:cond delay="2000"/>
                            </p:stCondLst>
                            <p:childTnLst>
                              <p:par>
                                <p:cTn id="85" presetID="10" presetClass="entr" presetSubtype="0" fill="hold" grpId="0" nodeType="afterEffect">
                                  <p:stCondLst>
                                    <p:cond delay="0"/>
                                  </p:stCondLst>
                                  <p:childTnLst>
                                    <p:set>
                                      <p:cBhvr>
                                        <p:cTn id="86" dur="1" fill="hold">
                                          <p:stCondLst>
                                            <p:cond delay="0"/>
                                          </p:stCondLst>
                                        </p:cTn>
                                        <p:tgtEl>
                                          <p:spTgt spid="46"/>
                                        </p:tgtEl>
                                        <p:attrNameLst>
                                          <p:attrName>style.visibility</p:attrName>
                                        </p:attrNameLst>
                                      </p:cBhvr>
                                      <p:to>
                                        <p:strVal val="visible"/>
                                      </p:to>
                                    </p:set>
                                    <p:animEffect transition="in" filter="fade">
                                      <p:cBhvr>
                                        <p:cTn id="87" dur="100"/>
                                        <p:tgtEl>
                                          <p:spTgt spid="46"/>
                                        </p:tgtEl>
                                      </p:cBhvr>
                                    </p:animEffect>
                                  </p:childTnLst>
                                </p:cTn>
                              </p:par>
                            </p:childTnLst>
                          </p:cTn>
                        </p:par>
                        <p:par>
                          <p:cTn id="88" fill="hold">
                            <p:stCondLst>
                              <p:cond delay="2100"/>
                            </p:stCondLst>
                            <p:childTnLst>
                              <p:par>
                                <p:cTn id="89" presetID="10" presetClass="entr" presetSubtype="0" fill="hold" grpId="0" nodeType="afterEffect">
                                  <p:stCondLst>
                                    <p:cond delay="0"/>
                                  </p:stCondLst>
                                  <p:childTnLst>
                                    <p:set>
                                      <p:cBhvr>
                                        <p:cTn id="90" dur="1" fill="hold">
                                          <p:stCondLst>
                                            <p:cond delay="0"/>
                                          </p:stCondLst>
                                        </p:cTn>
                                        <p:tgtEl>
                                          <p:spTgt spid="47"/>
                                        </p:tgtEl>
                                        <p:attrNameLst>
                                          <p:attrName>style.visibility</p:attrName>
                                        </p:attrNameLst>
                                      </p:cBhvr>
                                      <p:to>
                                        <p:strVal val="visible"/>
                                      </p:to>
                                    </p:set>
                                    <p:animEffect transition="in" filter="fade">
                                      <p:cBhvr>
                                        <p:cTn id="91" dur="100"/>
                                        <p:tgtEl>
                                          <p:spTgt spid="47"/>
                                        </p:tgtEl>
                                      </p:cBhvr>
                                    </p:animEffect>
                                  </p:childTnLst>
                                </p:cTn>
                              </p:par>
                            </p:childTnLst>
                          </p:cTn>
                        </p:par>
                        <p:par>
                          <p:cTn id="92" fill="hold">
                            <p:stCondLst>
                              <p:cond delay="2200"/>
                            </p:stCondLst>
                            <p:childTnLst>
                              <p:par>
                                <p:cTn id="93" presetID="10" presetClass="entr" presetSubtype="0" fill="hold" grpId="0" nodeType="afterEffect">
                                  <p:stCondLst>
                                    <p:cond delay="0"/>
                                  </p:stCondLst>
                                  <p:childTnLst>
                                    <p:set>
                                      <p:cBhvr>
                                        <p:cTn id="94" dur="1" fill="hold">
                                          <p:stCondLst>
                                            <p:cond delay="0"/>
                                          </p:stCondLst>
                                        </p:cTn>
                                        <p:tgtEl>
                                          <p:spTgt spid="50"/>
                                        </p:tgtEl>
                                        <p:attrNameLst>
                                          <p:attrName>style.visibility</p:attrName>
                                        </p:attrNameLst>
                                      </p:cBhvr>
                                      <p:to>
                                        <p:strVal val="visible"/>
                                      </p:to>
                                    </p:set>
                                    <p:animEffect transition="in" filter="fade">
                                      <p:cBhvr>
                                        <p:cTn id="95" dur="100"/>
                                        <p:tgtEl>
                                          <p:spTgt spid="50"/>
                                        </p:tgtEl>
                                      </p:cBhvr>
                                    </p:animEffect>
                                  </p:childTnLst>
                                </p:cTn>
                              </p:par>
                            </p:childTnLst>
                          </p:cTn>
                        </p:par>
                        <p:par>
                          <p:cTn id="96" fill="hold">
                            <p:stCondLst>
                              <p:cond delay="2300"/>
                            </p:stCondLst>
                            <p:childTnLst>
                              <p:par>
                                <p:cTn id="97" presetID="10" presetClass="entr" presetSubtype="0" fill="hold" grpId="0" nodeType="afterEffect">
                                  <p:stCondLst>
                                    <p:cond delay="0"/>
                                  </p:stCondLst>
                                  <p:childTnLst>
                                    <p:set>
                                      <p:cBhvr>
                                        <p:cTn id="98" dur="1" fill="hold">
                                          <p:stCondLst>
                                            <p:cond delay="0"/>
                                          </p:stCondLst>
                                        </p:cTn>
                                        <p:tgtEl>
                                          <p:spTgt spid="33"/>
                                        </p:tgtEl>
                                        <p:attrNameLst>
                                          <p:attrName>style.visibility</p:attrName>
                                        </p:attrNameLst>
                                      </p:cBhvr>
                                      <p:to>
                                        <p:strVal val="visible"/>
                                      </p:to>
                                    </p:set>
                                    <p:animEffect transition="in" filter="fade">
                                      <p:cBhvr>
                                        <p:cTn id="99" dur="100"/>
                                        <p:tgtEl>
                                          <p:spTgt spid="33"/>
                                        </p:tgtEl>
                                      </p:cBhvr>
                                    </p:animEffect>
                                  </p:childTnLst>
                                </p:cTn>
                              </p:par>
                            </p:childTnLst>
                          </p:cTn>
                        </p:par>
                        <p:par>
                          <p:cTn id="100" fill="hold">
                            <p:stCondLst>
                              <p:cond delay="2400"/>
                            </p:stCondLst>
                            <p:childTnLst>
                              <p:par>
                                <p:cTn id="101" presetID="10" presetClass="entr" presetSubtype="0" fill="hold" grpId="0" nodeType="afterEffect">
                                  <p:stCondLst>
                                    <p:cond delay="0"/>
                                  </p:stCondLst>
                                  <p:childTnLst>
                                    <p:set>
                                      <p:cBhvr>
                                        <p:cTn id="102" dur="1" fill="hold">
                                          <p:stCondLst>
                                            <p:cond delay="0"/>
                                          </p:stCondLst>
                                        </p:cTn>
                                        <p:tgtEl>
                                          <p:spTgt spid="34"/>
                                        </p:tgtEl>
                                        <p:attrNameLst>
                                          <p:attrName>style.visibility</p:attrName>
                                        </p:attrNameLst>
                                      </p:cBhvr>
                                      <p:to>
                                        <p:strVal val="visible"/>
                                      </p:to>
                                    </p:set>
                                    <p:animEffect transition="in" filter="fade">
                                      <p:cBhvr>
                                        <p:cTn id="103" dur="1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p:bldP spid="27" grpId="0"/>
      <p:bldP spid="28" grpId="0"/>
      <p:bldP spid="29" grpId="0"/>
      <p:bldP spid="30" grpId="0"/>
      <p:bldP spid="31" grpId="0"/>
      <p:bldP spid="32" grpId="0"/>
      <p:bldP spid="38" grpId="0"/>
      <p:bldP spid="40" grpId="0"/>
      <p:bldP spid="41" grpId="0"/>
      <p:bldP spid="42" grpId="0"/>
      <p:bldP spid="43" grpId="0"/>
      <p:bldP spid="44" grpId="0"/>
      <p:bldP spid="45" grpId="0"/>
      <p:bldP spid="46" grpId="0"/>
      <p:bldP spid="47" grpId="0"/>
      <p:bldP spid="48" grpId="0"/>
      <p:bldP spid="50" grpId="0"/>
      <p:bldP spid="33" grpId="0"/>
      <p:bldP spid="3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11630064" y="199810"/>
            <a:ext cx="0" cy="6334812"/>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3C052F4-59C3-4A5D-A4BA-10D3A8DC81F4}"/>
              </a:ext>
            </a:extLst>
          </p:cNvPr>
          <p:cNvSpPr/>
          <p:nvPr/>
        </p:nvSpPr>
        <p:spPr>
          <a:xfrm>
            <a:off x="11546488" y="524826"/>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7D9070-8DCE-4735-A783-E6402C3383AA}"/>
              </a:ext>
            </a:extLst>
          </p:cNvPr>
          <p:cNvSpPr txBox="1"/>
          <p:nvPr/>
        </p:nvSpPr>
        <p:spPr>
          <a:xfrm>
            <a:off x="9958936" y="358205"/>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9" name="文本框 8">
            <a:extLst>
              <a:ext uri="{FF2B5EF4-FFF2-40B4-BE49-F238E27FC236}">
                <a16:creationId xmlns:a16="http://schemas.microsoft.com/office/drawing/2014/main" id="{310828E5-ADAF-48AA-AB41-FB9307B67BA4}"/>
              </a:ext>
            </a:extLst>
          </p:cNvPr>
          <p:cNvSpPr txBox="1"/>
          <p:nvPr/>
        </p:nvSpPr>
        <p:spPr>
          <a:xfrm>
            <a:off x="9958936" y="1196869"/>
            <a:ext cx="1529678" cy="432362"/>
          </a:xfrm>
          <a:prstGeom prst="rect">
            <a:avLst/>
          </a:prstGeom>
          <a:noFill/>
        </p:spPr>
        <p:txBody>
          <a:bodyPr wrap="square" rtlCol="0">
            <a:spAutoFit/>
          </a:bodyPr>
          <a:lstStyle/>
          <a:p>
            <a:pPr algn="r">
              <a:lnSpc>
                <a:spcPct val="120000"/>
              </a:lnSpc>
            </a:pPr>
            <a:r>
              <a:rPr lang="zh-CN" altLang="en-US" sz="20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封面←</a:t>
            </a:r>
            <a:endParaRPr lang="en-US" altLang="zh-CN" sz="20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0" name="文本框 9">
            <a:extLst>
              <a:ext uri="{FF2B5EF4-FFF2-40B4-BE49-F238E27FC236}">
                <a16:creationId xmlns:a16="http://schemas.microsoft.com/office/drawing/2014/main" id="{3612E128-8B0B-440D-AA74-F1606826E210}"/>
              </a:ext>
            </a:extLst>
          </p:cNvPr>
          <p:cNvSpPr txBox="1"/>
          <p:nvPr/>
        </p:nvSpPr>
        <p:spPr>
          <a:xfrm>
            <a:off x="9958936" y="1629231"/>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独创性声明</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1" name="文本框 10">
            <a:extLst>
              <a:ext uri="{FF2B5EF4-FFF2-40B4-BE49-F238E27FC236}">
                <a16:creationId xmlns:a16="http://schemas.microsoft.com/office/drawing/2014/main" id="{2BDF7A18-0F52-4887-B7B7-FC73C9FF8DC7}"/>
              </a:ext>
            </a:extLst>
          </p:cNvPr>
          <p:cNvSpPr txBox="1"/>
          <p:nvPr/>
        </p:nvSpPr>
        <p:spPr>
          <a:xfrm>
            <a:off x="9958936" y="2061593"/>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致谢</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2" name="文本框 11">
            <a:extLst>
              <a:ext uri="{FF2B5EF4-FFF2-40B4-BE49-F238E27FC236}">
                <a16:creationId xmlns:a16="http://schemas.microsoft.com/office/drawing/2014/main" id="{F038AEF7-B69A-47C4-B479-C9D8D9AE1E25}"/>
              </a:ext>
            </a:extLst>
          </p:cNvPr>
          <p:cNvSpPr txBox="1"/>
          <p:nvPr/>
        </p:nvSpPr>
        <p:spPr>
          <a:xfrm>
            <a:off x="9958936" y="2493955"/>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摘要</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3" name="文本框 12">
            <a:extLst>
              <a:ext uri="{FF2B5EF4-FFF2-40B4-BE49-F238E27FC236}">
                <a16:creationId xmlns:a16="http://schemas.microsoft.com/office/drawing/2014/main" id="{E15459DB-49C4-4360-876A-D4D56BC28CDE}"/>
              </a:ext>
            </a:extLst>
          </p:cNvPr>
          <p:cNvSpPr txBox="1"/>
          <p:nvPr/>
        </p:nvSpPr>
        <p:spPr>
          <a:xfrm>
            <a:off x="9958936" y="2926317"/>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目录</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4" name="文本框 13">
            <a:extLst>
              <a:ext uri="{FF2B5EF4-FFF2-40B4-BE49-F238E27FC236}">
                <a16:creationId xmlns:a16="http://schemas.microsoft.com/office/drawing/2014/main" id="{A5A5D268-67C2-468B-9117-1F24670814AB}"/>
              </a:ext>
            </a:extLst>
          </p:cNvPr>
          <p:cNvSpPr txBox="1"/>
          <p:nvPr/>
        </p:nvSpPr>
        <p:spPr>
          <a:xfrm>
            <a:off x="9521078" y="3358679"/>
            <a:ext cx="1967536"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图表清单</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6" name="椭圆 15">
            <a:extLst>
              <a:ext uri="{FF2B5EF4-FFF2-40B4-BE49-F238E27FC236}">
                <a16:creationId xmlns:a16="http://schemas.microsoft.com/office/drawing/2014/main" id="{DA374F00-6E7E-4BCF-A3F9-C0292972AC4C}"/>
              </a:ext>
            </a:extLst>
          </p:cNvPr>
          <p:cNvSpPr/>
          <p:nvPr/>
        </p:nvSpPr>
        <p:spPr>
          <a:xfrm>
            <a:off x="11551987" y="4295933"/>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010E7F8-74C7-4B17-83FC-B793694C8C48}"/>
              </a:ext>
            </a:extLst>
          </p:cNvPr>
          <p:cNvSpPr txBox="1"/>
          <p:nvPr/>
        </p:nvSpPr>
        <p:spPr>
          <a:xfrm>
            <a:off x="9964435" y="4129312"/>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BC6E62E5-177A-4B2B-AD9B-D01A9623E471}"/>
              </a:ext>
            </a:extLst>
          </p:cNvPr>
          <p:cNvSpPr/>
          <p:nvPr/>
        </p:nvSpPr>
        <p:spPr>
          <a:xfrm>
            <a:off x="11546488" y="5115383"/>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3D8EC10-F9D0-47D4-92CA-7BA45A66190B}"/>
              </a:ext>
            </a:extLst>
          </p:cNvPr>
          <p:cNvSpPr txBox="1"/>
          <p:nvPr/>
        </p:nvSpPr>
        <p:spPr>
          <a:xfrm>
            <a:off x="9958936" y="4948762"/>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95BEDA36-CDD1-4AA3-8374-07208112428A}"/>
              </a:ext>
            </a:extLst>
          </p:cNvPr>
          <p:cNvSpPr/>
          <p:nvPr/>
        </p:nvSpPr>
        <p:spPr>
          <a:xfrm>
            <a:off x="11546488" y="5931290"/>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3043DDB-1A89-42F9-BFDC-EBC3723744CD}"/>
              </a:ext>
            </a:extLst>
          </p:cNvPr>
          <p:cNvSpPr txBox="1"/>
          <p:nvPr/>
        </p:nvSpPr>
        <p:spPr>
          <a:xfrm>
            <a:off x="9958936" y="5764669"/>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AB03FD25-CF2E-4556-9987-EB9A091EE20E}"/>
              </a:ext>
            </a:extLst>
          </p:cNvPr>
          <p:cNvSpPr txBox="1"/>
          <p:nvPr/>
        </p:nvSpPr>
        <p:spPr>
          <a:xfrm>
            <a:off x="277406" y="691978"/>
            <a:ext cx="2306318"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封面</a:t>
            </a:r>
          </a:p>
        </p:txBody>
      </p:sp>
      <p:sp>
        <p:nvSpPr>
          <p:cNvPr id="24" name="文本框 23">
            <a:extLst>
              <a:ext uri="{FF2B5EF4-FFF2-40B4-BE49-F238E27FC236}">
                <a16:creationId xmlns:a16="http://schemas.microsoft.com/office/drawing/2014/main" id="{63F682E9-BADC-4424-91BD-7A1489BBD024}"/>
              </a:ext>
            </a:extLst>
          </p:cNvPr>
          <p:cNvSpPr txBox="1"/>
          <p:nvPr/>
        </p:nvSpPr>
        <p:spPr>
          <a:xfrm>
            <a:off x="277406" y="1609257"/>
            <a:ext cx="9411313" cy="904671"/>
          </a:xfrm>
          <a:prstGeom prst="rect">
            <a:avLst/>
          </a:prstGeom>
          <a:noFill/>
        </p:spPr>
        <p:txBody>
          <a:bodyPr wrap="square">
            <a:spAutoFit/>
          </a:bodyPr>
          <a:lstStyle/>
          <a:p>
            <a:pPr marL="63500" marR="74930">
              <a:lnSpc>
                <a:spcPct val="140000"/>
              </a:lnSpc>
              <a:spcBef>
                <a:spcPts val="595"/>
              </a:spcBef>
              <a:spcAft>
                <a:spcPts val="0"/>
              </a:spcAft>
            </a:pP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更换了</a:t>
            </a:r>
            <a:r>
              <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2019 </a:t>
            </a: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新版中国传媒大学校徽和校名</a:t>
            </a:r>
            <a:r>
              <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Logo</a:t>
            </a: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endPar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40000"/>
              </a:lnSpc>
              <a:spcBef>
                <a:spcPts val="595"/>
              </a:spcBef>
              <a:spcAft>
                <a:spcPts val="0"/>
              </a:spcAft>
            </a:pP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所有需要填空的地方，全部居中，方便直接填写。</a:t>
            </a:r>
          </a:p>
        </p:txBody>
      </p:sp>
      <p:pic>
        <p:nvPicPr>
          <p:cNvPr id="3" name="图片 2" descr="文本&#10;&#10;描述已自动生成">
            <a:extLst>
              <a:ext uri="{FF2B5EF4-FFF2-40B4-BE49-F238E27FC236}">
                <a16:creationId xmlns:a16="http://schemas.microsoft.com/office/drawing/2014/main" id="{57E42AEB-491F-484F-B689-E2143CF5FF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1470" y="1451044"/>
            <a:ext cx="3787820" cy="5356536"/>
          </a:xfrm>
          <a:prstGeom prst="rect">
            <a:avLst/>
          </a:prstGeom>
        </p:spPr>
      </p:pic>
      <p:sp>
        <p:nvSpPr>
          <p:cNvPr id="23" name="文本框 22">
            <a:extLst>
              <a:ext uri="{FF2B5EF4-FFF2-40B4-BE49-F238E27FC236}">
                <a16:creationId xmlns:a16="http://schemas.microsoft.com/office/drawing/2014/main" id="{6F633529-E7CB-42BC-B350-5F9DDEDB4F01}"/>
              </a:ext>
            </a:extLst>
          </p:cNvPr>
          <p:cNvSpPr txBox="1"/>
          <p:nvPr/>
        </p:nvSpPr>
        <p:spPr>
          <a:xfrm>
            <a:off x="291949" y="143179"/>
            <a:ext cx="11793038" cy="400110"/>
          </a:xfrm>
          <a:prstGeom prst="rect">
            <a:avLst/>
          </a:prstGeom>
          <a:noFill/>
        </p:spPr>
        <p:txBody>
          <a:bodyPr wrap="square" rtlCol="0">
            <a:spAutoFit/>
          </a:bodyPr>
          <a:lstStyle>
            <a:defPPr>
              <a:defRPr lang="zh-CN"/>
            </a:defPPr>
            <a:lvl1pPr>
              <a:defRPr sz="2000" b="1">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论文版式半自动辅助工具介绍</a:t>
            </a:r>
          </a:p>
        </p:txBody>
      </p:sp>
    </p:spTree>
    <p:extLst>
      <p:ext uri="{BB962C8B-B14F-4D97-AF65-F5344CB8AC3E}">
        <p14:creationId xmlns:p14="http://schemas.microsoft.com/office/powerpoint/2010/main" val="20469162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lumMod val="25000"/>
              </a:schemeClr>
            </a:gs>
            <a:gs pos="100000">
              <a:schemeClr val="tx1"/>
            </a:gs>
          </a:gsLst>
          <a:lin ang="16200000" scaled="1"/>
          <a:tileRect/>
        </a:gradFill>
        <a:effectLst/>
      </p:bgPr>
    </p:bg>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11630064" y="199810"/>
            <a:ext cx="0" cy="6334812"/>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3C052F4-59C3-4A5D-A4BA-10D3A8DC81F4}"/>
              </a:ext>
            </a:extLst>
          </p:cNvPr>
          <p:cNvSpPr/>
          <p:nvPr/>
        </p:nvSpPr>
        <p:spPr>
          <a:xfrm>
            <a:off x="11546488" y="524826"/>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7D9070-8DCE-4735-A783-E6402C3383AA}"/>
              </a:ext>
            </a:extLst>
          </p:cNvPr>
          <p:cNvSpPr txBox="1"/>
          <p:nvPr/>
        </p:nvSpPr>
        <p:spPr>
          <a:xfrm>
            <a:off x="9958936" y="358205"/>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9" name="文本框 8">
            <a:extLst>
              <a:ext uri="{FF2B5EF4-FFF2-40B4-BE49-F238E27FC236}">
                <a16:creationId xmlns:a16="http://schemas.microsoft.com/office/drawing/2014/main" id="{310828E5-ADAF-48AA-AB41-FB9307B67BA4}"/>
              </a:ext>
            </a:extLst>
          </p:cNvPr>
          <p:cNvSpPr txBox="1"/>
          <p:nvPr/>
        </p:nvSpPr>
        <p:spPr>
          <a:xfrm>
            <a:off x="9958936" y="1196869"/>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封面</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0" name="文本框 9">
            <a:extLst>
              <a:ext uri="{FF2B5EF4-FFF2-40B4-BE49-F238E27FC236}">
                <a16:creationId xmlns:a16="http://schemas.microsoft.com/office/drawing/2014/main" id="{3612E128-8B0B-440D-AA74-F1606826E210}"/>
              </a:ext>
            </a:extLst>
          </p:cNvPr>
          <p:cNvSpPr txBox="1"/>
          <p:nvPr/>
        </p:nvSpPr>
        <p:spPr>
          <a:xfrm>
            <a:off x="9580888" y="1629231"/>
            <a:ext cx="1907726" cy="432362"/>
          </a:xfrm>
          <a:prstGeom prst="rect">
            <a:avLst/>
          </a:prstGeom>
          <a:noFill/>
        </p:spPr>
        <p:txBody>
          <a:bodyPr wrap="square" rtlCol="0">
            <a:spAutoFit/>
          </a:bodyPr>
          <a:lstStyle/>
          <a:p>
            <a:pPr algn="r">
              <a:lnSpc>
                <a:spcPct val="120000"/>
              </a:lnSpc>
            </a:pPr>
            <a:r>
              <a:rPr lang="zh-CN" altLang="en-US" sz="20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独创性声明←</a:t>
            </a:r>
            <a:endParaRPr lang="en-US" altLang="zh-CN" sz="20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1" name="文本框 10">
            <a:extLst>
              <a:ext uri="{FF2B5EF4-FFF2-40B4-BE49-F238E27FC236}">
                <a16:creationId xmlns:a16="http://schemas.microsoft.com/office/drawing/2014/main" id="{2BDF7A18-0F52-4887-B7B7-FC73C9FF8DC7}"/>
              </a:ext>
            </a:extLst>
          </p:cNvPr>
          <p:cNvSpPr txBox="1"/>
          <p:nvPr/>
        </p:nvSpPr>
        <p:spPr>
          <a:xfrm>
            <a:off x="9958936" y="2061593"/>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致谢</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2" name="文本框 11">
            <a:extLst>
              <a:ext uri="{FF2B5EF4-FFF2-40B4-BE49-F238E27FC236}">
                <a16:creationId xmlns:a16="http://schemas.microsoft.com/office/drawing/2014/main" id="{F038AEF7-B69A-47C4-B479-C9D8D9AE1E25}"/>
              </a:ext>
            </a:extLst>
          </p:cNvPr>
          <p:cNvSpPr txBox="1"/>
          <p:nvPr/>
        </p:nvSpPr>
        <p:spPr>
          <a:xfrm>
            <a:off x="9958936" y="2493955"/>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摘要</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3" name="文本框 12">
            <a:extLst>
              <a:ext uri="{FF2B5EF4-FFF2-40B4-BE49-F238E27FC236}">
                <a16:creationId xmlns:a16="http://schemas.microsoft.com/office/drawing/2014/main" id="{E15459DB-49C4-4360-876A-D4D56BC28CDE}"/>
              </a:ext>
            </a:extLst>
          </p:cNvPr>
          <p:cNvSpPr txBox="1"/>
          <p:nvPr/>
        </p:nvSpPr>
        <p:spPr>
          <a:xfrm>
            <a:off x="9958936" y="2926317"/>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目录</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4" name="文本框 13">
            <a:extLst>
              <a:ext uri="{FF2B5EF4-FFF2-40B4-BE49-F238E27FC236}">
                <a16:creationId xmlns:a16="http://schemas.microsoft.com/office/drawing/2014/main" id="{A5A5D268-67C2-468B-9117-1F24670814AB}"/>
              </a:ext>
            </a:extLst>
          </p:cNvPr>
          <p:cNvSpPr txBox="1"/>
          <p:nvPr/>
        </p:nvSpPr>
        <p:spPr>
          <a:xfrm>
            <a:off x="9958936" y="3358679"/>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图表清单</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6" name="椭圆 15">
            <a:extLst>
              <a:ext uri="{FF2B5EF4-FFF2-40B4-BE49-F238E27FC236}">
                <a16:creationId xmlns:a16="http://schemas.microsoft.com/office/drawing/2014/main" id="{DA374F00-6E7E-4BCF-A3F9-C0292972AC4C}"/>
              </a:ext>
            </a:extLst>
          </p:cNvPr>
          <p:cNvSpPr/>
          <p:nvPr/>
        </p:nvSpPr>
        <p:spPr>
          <a:xfrm>
            <a:off x="11551987" y="4295933"/>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010E7F8-74C7-4B17-83FC-B793694C8C48}"/>
              </a:ext>
            </a:extLst>
          </p:cNvPr>
          <p:cNvSpPr txBox="1"/>
          <p:nvPr/>
        </p:nvSpPr>
        <p:spPr>
          <a:xfrm>
            <a:off x="9964435" y="4129312"/>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BC6E62E5-177A-4B2B-AD9B-D01A9623E471}"/>
              </a:ext>
            </a:extLst>
          </p:cNvPr>
          <p:cNvSpPr/>
          <p:nvPr/>
        </p:nvSpPr>
        <p:spPr>
          <a:xfrm>
            <a:off x="11546488" y="5115383"/>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3D8EC10-F9D0-47D4-92CA-7BA45A66190B}"/>
              </a:ext>
            </a:extLst>
          </p:cNvPr>
          <p:cNvSpPr txBox="1"/>
          <p:nvPr/>
        </p:nvSpPr>
        <p:spPr>
          <a:xfrm>
            <a:off x="9958936" y="4948762"/>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95BEDA36-CDD1-4AA3-8374-07208112428A}"/>
              </a:ext>
            </a:extLst>
          </p:cNvPr>
          <p:cNvSpPr/>
          <p:nvPr/>
        </p:nvSpPr>
        <p:spPr>
          <a:xfrm>
            <a:off x="11546488" y="5931290"/>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3043DDB-1A89-42F9-BFDC-EBC3723744CD}"/>
              </a:ext>
            </a:extLst>
          </p:cNvPr>
          <p:cNvSpPr txBox="1"/>
          <p:nvPr/>
        </p:nvSpPr>
        <p:spPr>
          <a:xfrm>
            <a:off x="9958936" y="5764669"/>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AB03FD25-CF2E-4556-9987-EB9A091EE20E}"/>
              </a:ext>
            </a:extLst>
          </p:cNvPr>
          <p:cNvSpPr txBox="1"/>
          <p:nvPr/>
        </p:nvSpPr>
        <p:spPr>
          <a:xfrm>
            <a:off x="277405" y="691978"/>
            <a:ext cx="4396191"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独创性声明</a:t>
            </a:r>
          </a:p>
        </p:txBody>
      </p:sp>
      <p:pic>
        <p:nvPicPr>
          <p:cNvPr id="6" name="图片 5" descr="文本, 信件&#10;&#10;描述已自动生成">
            <a:extLst>
              <a:ext uri="{FF2B5EF4-FFF2-40B4-BE49-F238E27FC236}">
                <a16:creationId xmlns:a16="http://schemas.microsoft.com/office/drawing/2014/main" id="{FED31CFE-A470-4950-B276-798229B6E5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0439" y="1413050"/>
            <a:ext cx="3737779" cy="5285771"/>
          </a:xfrm>
          <a:prstGeom prst="rect">
            <a:avLst/>
          </a:prstGeom>
          <a:effectLst>
            <a:glow rad="228600">
              <a:schemeClr val="accent3">
                <a:satMod val="175000"/>
                <a:alpha val="40000"/>
              </a:schemeClr>
            </a:glow>
            <a:outerShdw blurRad="50800" dist="38100" dir="16200000" rotWithShape="0">
              <a:prstClr val="black">
                <a:alpha val="40000"/>
              </a:prstClr>
            </a:outerShdw>
          </a:effectLst>
        </p:spPr>
      </p:pic>
      <p:sp>
        <p:nvSpPr>
          <p:cNvPr id="24" name="文本框 23">
            <a:extLst>
              <a:ext uri="{FF2B5EF4-FFF2-40B4-BE49-F238E27FC236}">
                <a16:creationId xmlns:a16="http://schemas.microsoft.com/office/drawing/2014/main" id="{1C18CA6F-E324-43F5-9DA4-9013B9A097D4}"/>
              </a:ext>
            </a:extLst>
          </p:cNvPr>
          <p:cNvSpPr txBox="1"/>
          <p:nvPr/>
        </p:nvSpPr>
        <p:spPr>
          <a:xfrm>
            <a:off x="291949" y="143179"/>
            <a:ext cx="11793038" cy="400110"/>
          </a:xfrm>
          <a:prstGeom prst="rect">
            <a:avLst/>
          </a:prstGeom>
          <a:noFill/>
        </p:spPr>
        <p:txBody>
          <a:bodyPr wrap="square" rtlCol="0">
            <a:spAutoFit/>
          </a:bodyPr>
          <a:lstStyle>
            <a:defPPr>
              <a:defRPr lang="zh-CN"/>
            </a:defPPr>
            <a:lvl1pPr>
              <a:defRPr sz="2000" b="1">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论文版式半自动辅助工具介绍</a:t>
            </a:r>
          </a:p>
        </p:txBody>
      </p:sp>
    </p:spTree>
    <p:extLst>
      <p:ext uri="{BB962C8B-B14F-4D97-AF65-F5344CB8AC3E}">
        <p14:creationId xmlns:p14="http://schemas.microsoft.com/office/powerpoint/2010/main" val="7661572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lumMod val="25000"/>
              </a:schemeClr>
            </a:gs>
            <a:gs pos="100000">
              <a:schemeClr val="tx1"/>
            </a:gs>
          </a:gsLst>
          <a:lin ang="16200000" scaled="1"/>
          <a:tileRect/>
        </a:gradFill>
        <a:effectLst/>
      </p:bgPr>
    </p:bg>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11630064" y="199810"/>
            <a:ext cx="0" cy="6334812"/>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3C052F4-59C3-4A5D-A4BA-10D3A8DC81F4}"/>
              </a:ext>
            </a:extLst>
          </p:cNvPr>
          <p:cNvSpPr/>
          <p:nvPr/>
        </p:nvSpPr>
        <p:spPr>
          <a:xfrm>
            <a:off x="11546488" y="524826"/>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7D9070-8DCE-4735-A783-E6402C3383AA}"/>
              </a:ext>
            </a:extLst>
          </p:cNvPr>
          <p:cNvSpPr txBox="1"/>
          <p:nvPr/>
        </p:nvSpPr>
        <p:spPr>
          <a:xfrm>
            <a:off x="9958936" y="358205"/>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9" name="文本框 8">
            <a:extLst>
              <a:ext uri="{FF2B5EF4-FFF2-40B4-BE49-F238E27FC236}">
                <a16:creationId xmlns:a16="http://schemas.microsoft.com/office/drawing/2014/main" id="{310828E5-ADAF-48AA-AB41-FB9307B67BA4}"/>
              </a:ext>
            </a:extLst>
          </p:cNvPr>
          <p:cNvSpPr txBox="1"/>
          <p:nvPr/>
        </p:nvSpPr>
        <p:spPr>
          <a:xfrm>
            <a:off x="9958936" y="1196869"/>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封面</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0" name="文本框 9">
            <a:extLst>
              <a:ext uri="{FF2B5EF4-FFF2-40B4-BE49-F238E27FC236}">
                <a16:creationId xmlns:a16="http://schemas.microsoft.com/office/drawing/2014/main" id="{3612E128-8B0B-440D-AA74-F1606826E210}"/>
              </a:ext>
            </a:extLst>
          </p:cNvPr>
          <p:cNvSpPr txBox="1"/>
          <p:nvPr/>
        </p:nvSpPr>
        <p:spPr>
          <a:xfrm>
            <a:off x="9987280" y="1629231"/>
            <a:ext cx="1501334"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独创性声明</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1" name="文本框 10">
            <a:extLst>
              <a:ext uri="{FF2B5EF4-FFF2-40B4-BE49-F238E27FC236}">
                <a16:creationId xmlns:a16="http://schemas.microsoft.com/office/drawing/2014/main" id="{2BDF7A18-0F52-4887-B7B7-FC73C9FF8DC7}"/>
              </a:ext>
            </a:extLst>
          </p:cNvPr>
          <p:cNvSpPr txBox="1"/>
          <p:nvPr/>
        </p:nvSpPr>
        <p:spPr>
          <a:xfrm>
            <a:off x="9958936" y="2061593"/>
            <a:ext cx="1529678" cy="432362"/>
          </a:xfrm>
          <a:prstGeom prst="rect">
            <a:avLst/>
          </a:prstGeom>
          <a:noFill/>
        </p:spPr>
        <p:txBody>
          <a:bodyPr wrap="square" rtlCol="0">
            <a:spAutoFit/>
          </a:bodyPr>
          <a:lstStyle>
            <a:defPPr>
              <a:defRPr lang="zh-CN"/>
            </a:defPPr>
            <a:lvl1pPr algn="r">
              <a:lnSpc>
                <a:spcPct val="120000"/>
              </a:lnSpc>
              <a:defRPr sz="2000" b="1">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致谢</a:t>
            </a:r>
            <a:r>
              <a:rPr lang="zh-CN" altLang="en-US" sz="20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endParaRPr lang="en-US" altLang="zh-CN" dirty="0"/>
          </a:p>
        </p:txBody>
      </p:sp>
      <p:sp>
        <p:nvSpPr>
          <p:cNvPr id="12" name="文本框 11">
            <a:extLst>
              <a:ext uri="{FF2B5EF4-FFF2-40B4-BE49-F238E27FC236}">
                <a16:creationId xmlns:a16="http://schemas.microsoft.com/office/drawing/2014/main" id="{F038AEF7-B69A-47C4-B479-C9D8D9AE1E25}"/>
              </a:ext>
            </a:extLst>
          </p:cNvPr>
          <p:cNvSpPr txBox="1"/>
          <p:nvPr/>
        </p:nvSpPr>
        <p:spPr>
          <a:xfrm>
            <a:off x="9958936" y="2493955"/>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摘要</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3" name="文本框 12">
            <a:extLst>
              <a:ext uri="{FF2B5EF4-FFF2-40B4-BE49-F238E27FC236}">
                <a16:creationId xmlns:a16="http://schemas.microsoft.com/office/drawing/2014/main" id="{E15459DB-49C4-4360-876A-D4D56BC28CDE}"/>
              </a:ext>
            </a:extLst>
          </p:cNvPr>
          <p:cNvSpPr txBox="1"/>
          <p:nvPr/>
        </p:nvSpPr>
        <p:spPr>
          <a:xfrm>
            <a:off x="9958936" y="2926317"/>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目录</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4" name="文本框 13">
            <a:extLst>
              <a:ext uri="{FF2B5EF4-FFF2-40B4-BE49-F238E27FC236}">
                <a16:creationId xmlns:a16="http://schemas.microsoft.com/office/drawing/2014/main" id="{A5A5D268-67C2-468B-9117-1F24670814AB}"/>
              </a:ext>
            </a:extLst>
          </p:cNvPr>
          <p:cNvSpPr txBox="1"/>
          <p:nvPr/>
        </p:nvSpPr>
        <p:spPr>
          <a:xfrm>
            <a:off x="9958936" y="3358679"/>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图表清单</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6" name="椭圆 15">
            <a:extLst>
              <a:ext uri="{FF2B5EF4-FFF2-40B4-BE49-F238E27FC236}">
                <a16:creationId xmlns:a16="http://schemas.microsoft.com/office/drawing/2014/main" id="{DA374F00-6E7E-4BCF-A3F9-C0292972AC4C}"/>
              </a:ext>
            </a:extLst>
          </p:cNvPr>
          <p:cNvSpPr/>
          <p:nvPr/>
        </p:nvSpPr>
        <p:spPr>
          <a:xfrm>
            <a:off x="11551987" y="4295933"/>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010E7F8-74C7-4B17-83FC-B793694C8C48}"/>
              </a:ext>
            </a:extLst>
          </p:cNvPr>
          <p:cNvSpPr txBox="1"/>
          <p:nvPr/>
        </p:nvSpPr>
        <p:spPr>
          <a:xfrm>
            <a:off x="9964435" y="4129312"/>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BC6E62E5-177A-4B2B-AD9B-D01A9623E471}"/>
              </a:ext>
            </a:extLst>
          </p:cNvPr>
          <p:cNvSpPr/>
          <p:nvPr/>
        </p:nvSpPr>
        <p:spPr>
          <a:xfrm>
            <a:off x="11546488" y="5115383"/>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3D8EC10-F9D0-47D4-92CA-7BA45A66190B}"/>
              </a:ext>
            </a:extLst>
          </p:cNvPr>
          <p:cNvSpPr txBox="1"/>
          <p:nvPr/>
        </p:nvSpPr>
        <p:spPr>
          <a:xfrm>
            <a:off x="9958936" y="4948762"/>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95BEDA36-CDD1-4AA3-8374-07208112428A}"/>
              </a:ext>
            </a:extLst>
          </p:cNvPr>
          <p:cNvSpPr/>
          <p:nvPr/>
        </p:nvSpPr>
        <p:spPr>
          <a:xfrm>
            <a:off x="11546488" y="5931290"/>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3043DDB-1A89-42F9-BFDC-EBC3723744CD}"/>
              </a:ext>
            </a:extLst>
          </p:cNvPr>
          <p:cNvSpPr txBox="1"/>
          <p:nvPr/>
        </p:nvSpPr>
        <p:spPr>
          <a:xfrm>
            <a:off x="9958936" y="5764669"/>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AB03FD25-CF2E-4556-9987-EB9A091EE20E}"/>
              </a:ext>
            </a:extLst>
          </p:cNvPr>
          <p:cNvSpPr txBox="1"/>
          <p:nvPr/>
        </p:nvSpPr>
        <p:spPr>
          <a:xfrm>
            <a:off x="277405" y="691978"/>
            <a:ext cx="4396191"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致谢</a:t>
            </a:r>
          </a:p>
        </p:txBody>
      </p:sp>
      <p:pic>
        <p:nvPicPr>
          <p:cNvPr id="3" name="图片 2" descr="文本, 信件&#10;&#10;描述已自动生成">
            <a:extLst>
              <a:ext uri="{FF2B5EF4-FFF2-40B4-BE49-F238E27FC236}">
                <a16:creationId xmlns:a16="http://schemas.microsoft.com/office/drawing/2014/main" id="{C22F05C4-C258-406D-9019-1B41DC80A9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1308" y="2285851"/>
            <a:ext cx="3144957" cy="4447433"/>
          </a:xfrm>
          <a:prstGeom prst="rect">
            <a:avLst/>
          </a:prstGeom>
          <a:effectLst>
            <a:glow rad="228600">
              <a:schemeClr val="accent3">
                <a:satMod val="175000"/>
                <a:alpha val="40000"/>
              </a:schemeClr>
            </a:glow>
            <a:outerShdw blurRad="50800" dist="38100" dir="16200000" rotWithShape="0">
              <a:prstClr val="black">
                <a:alpha val="40000"/>
              </a:prstClr>
            </a:outerShdw>
          </a:effectLst>
        </p:spPr>
      </p:pic>
      <p:sp>
        <p:nvSpPr>
          <p:cNvPr id="24" name="文本框 23">
            <a:extLst>
              <a:ext uri="{FF2B5EF4-FFF2-40B4-BE49-F238E27FC236}">
                <a16:creationId xmlns:a16="http://schemas.microsoft.com/office/drawing/2014/main" id="{B928EF55-FF5A-4144-A8E8-5356529891FA}"/>
              </a:ext>
            </a:extLst>
          </p:cNvPr>
          <p:cNvSpPr txBox="1"/>
          <p:nvPr/>
        </p:nvSpPr>
        <p:spPr>
          <a:xfrm>
            <a:off x="277406" y="1609257"/>
            <a:ext cx="9411313" cy="439929"/>
          </a:xfrm>
          <a:prstGeom prst="rect">
            <a:avLst/>
          </a:prstGeom>
          <a:noFill/>
        </p:spPr>
        <p:txBody>
          <a:bodyPr wrap="square">
            <a:spAutoFit/>
          </a:bodyPr>
          <a:lstStyle/>
          <a:p>
            <a:pPr marL="63500" marR="74930">
              <a:lnSpc>
                <a:spcPct val="140000"/>
              </a:lnSpc>
              <a:spcBef>
                <a:spcPts val="595"/>
              </a:spcBef>
              <a:spcAft>
                <a:spcPts val="0"/>
              </a:spcAft>
            </a:pP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选择“正文文本”样式</a:t>
            </a:r>
          </a:p>
        </p:txBody>
      </p:sp>
      <p:pic>
        <p:nvPicPr>
          <p:cNvPr id="25" name="图片 24">
            <a:extLst>
              <a:ext uri="{FF2B5EF4-FFF2-40B4-BE49-F238E27FC236}">
                <a16:creationId xmlns:a16="http://schemas.microsoft.com/office/drawing/2014/main" id="{A16D8987-66F7-4C26-B767-6C0EC09D49DD}"/>
              </a:ext>
            </a:extLst>
          </p:cNvPr>
          <p:cNvPicPr>
            <a:picLocks noChangeAspect="1"/>
          </p:cNvPicPr>
          <p:nvPr/>
        </p:nvPicPr>
        <p:blipFill>
          <a:blip r:embed="rId4"/>
          <a:stretch>
            <a:fillRect/>
          </a:stretch>
        </p:blipFill>
        <p:spPr>
          <a:xfrm>
            <a:off x="2790826" y="884411"/>
            <a:ext cx="6353175" cy="1381125"/>
          </a:xfrm>
          <a:prstGeom prst="rect">
            <a:avLst/>
          </a:prstGeom>
        </p:spPr>
      </p:pic>
      <p:sp>
        <p:nvSpPr>
          <p:cNvPr id="26" name="文本框 25">
            <a:extLst>
              <a:ext uri="{FF2B5EF4-FFF2-40B4-BE49-F238E27FC236}">
                <a16:creationId xmlns:a16="http://schemas.microsoft.com/office/drawing/2014/main" id="{FCEA35E3-89DB-4059-BAC0-3F9EAFDA41C4}"/>
              </a:ext>
            </a:extLst>
          </p:cNvPr>
          <p:cNvSpPr txBox="1"/>
          <p:nvPr/>
        </p:nvSpPr>
        <p:spPr>
          <a:xfrm>
            <a:off x="291949" y="143179"/>
            <a:ext cx="11793038" cy="400110"/>
          </a:xfrm>
          <a:prstGeom prst="rect">
            <a:avLst/>
          </a:prstGeom>
          <a:noFill/>
        </p:spPr>
        <p:txBody>
          <a:bodyPr wrap="square" rtlCol="0">
            <a:spAutoFit/>
          </a:bodyPr>
          <a:lstStyle>
            <a:defPPr>
              <a:defRPr lang="zh-CN"/>
            </a:defPPr>
            <a:lvl1pPr>
              <a:defRPr sz="2000" b="1">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论文版式半自动辅助工具介绍</a:t>
            </a:r>
          </a:p>
        </p:txBody>
      </p:sp>
    </p:spTree>
    <p:extLst>
      <p:ext uri="{BB962C8B-B14F-4D97-AF65-F5344CB8AC3E}">
        <p14:creationId xmlns:p14="http://schemas.microsoft.com/office/powerpoint/2010/main" val="109755244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A167BAF-918B-45AC-A51E-FD8F36A9D4E4}"/>
              </a:ext>
            </a:extLst>
          </p:cNvPr>
          <p:cNvSpPr txBox="1"/>
          <p:nvPr/>
        </p:nvSpPr>
        <p:spPr>
          <a:xfrm>
            <a:off x="0" y="124716"/>
            <a:ext cx="8675798" cy="400110"/>
          </a:xfrm>
          <a:prstGeom prst="rect">
            <a:avLst/>
          </a:prstGeom>
          <a:noFill/>
        </p:spPr>
        <p:txBody>
          <a:bodyPr wrap="square" rtlCol="0">
            <a:spAutoFit/>
          </a:bodyPr>
          <a:lstStyle/>
          <a:p>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中国传媒大学研究生学位论文编写规则</a:t>
            </a:r>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中的版式规范</a:t>
            </a:r>
          </a:p>
        </p:txBody>
      </p:sp>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726913" y="3429000"/>
            <a:ext cx="10738173" cy="0"/>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22" name="椭圆 21">
            <a:extLst>
              <a:ext uri="{FF2B5EF4-FFF2-40B4-BE49-F238E27FC236}">
                <a16:creationId xmlns:a16="http://schemas.microsoft.com/office/drawing/2014/main" id="{F5FF46FF-303A-4C68-9012-B34BB22C0E15}"/>
              </a:ext>
            </a:extLst>
          </p:cNvPr>
          <p:cNvSpPr/>
          <p:nvPr/>
        </p:nvSpPr>
        <p:spPr>
          <a:xfrm>
            <a:off x="1686051"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2424F0EF-4451-4131-AD34-C9FA4544FB98}"/>
              </a:ext>
            </a:extLst>
          </p:cNvPr>
          <p:cNvSpPr/>
          <p:nvPr/>
        </p:nvSpPr>
        <p:spPr>
          <a:xfrm>
            <a:off x="4558717"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40AC6DA0-261F-45C5-B4EF-95EF99D4F018}"/>
              </a:ext>
            </a:extLst>
          </p:cNvPr>
          <p:cNvSpPr/>
          <p:nvPr/>
        </p:nvSpPr>
        <p:spPr>
          <a:xfrm>
            <a:off x="7431383"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E7FFB0AE-8F67-454C-8B51-0E116A4AEACA}"/>
              </a:ext>
            </a:extLst>
          </p:cNvPr>
          <p:cNvSpPr/>
          <p:nvPr/>
        </p:nvSpPr>
        <p:spPr>
          <a:xfrm>
            <a:off x="10304049"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EA0F64FC-7644-4FB9-ABC2-B1D03A2BE89C}"/>
              </a:ext>
            </a:extLst>
          </p:cNvPr>
          <p:cNvSpPr txBox="1"/>
          <p:nvPr/>
        </p:nvSpPr>
        <p:spPr>
          <a:xfrm>
            <a:off x="1004788" y="2749919"/>
            <a:ext cx="1529678" cy="500393"/>
          </a:xfrm>
          <a:prstGeom prst="rect">
            <a:avLst/>
          </a:prstGeom>
          <a:noFill/>
        </p:spPr>
        <p:txBody>
          <a:bodyPr wrap="square" rtlCol="0">
            <a:spAutoFit/>
          </a:bodyPr>
          <a:lstStyle/>
          <a:p>
            <a:pPr algn="ct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7" name="文本框 26">
            <a:extLst>
              <a:ext uri="{FF2B5EF4-FFF2-40B4-BE49-F238E27FC236}">
                <a16:creationId xmlns:a16="http://schemas.microsoft.com/office/drawing/2014/main" id="{8A2FEA26-987D-48EB-84EE-363FA6B71DC1}"/>
              </a:ext>
            </a:extLst>
          </p:cNvPr>
          <p:cNvSpPr txBox="1"/>
          <p:nvPr/>
        </p:nvSpPr>
        <p:spPr>
          <a:xfrm>
            <a:off x="1686051" y="3607688"/>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封面</a:t>
            </a:r>
            <a:endParaRPr lang="en-US" altLang="zh-CN" dirty="0"/>
          </a:p>
        </p:txBody>
      </p:sp>
      <p:sp>
        <p:nvSpPr>
          <p:cNvPr id="28" name="文本框 27">
            <a:extLst>
              <a:ext uri="{FF2B5EF4-FFF2-40B4-BE49-F238E27FC236}">
                <a16:creationId xmlns:a16="http://schemas.microsoft.com/office/drawing/2014/main" id="{9701EA30-04C1-4E0A-9AE3-C68CFAFE502D}"/>
              </a:ext>
            </a:extLst>
          </p:cNvPr>
          <p:cNvSpPr txBox="1"/>
          <p:nvPr/>
        </p:nvSpPr>
        <p:spPr>
          <a:xfrm>
            <a:off x="1686051" y="4040050"/>
            <a:ext cx="1529678" cy="432362"/>
          </a:xfrm>
          <a:prstGeom prst="rect">
            <a:avLst/>
          </a:prstGeom>
          <a:noFill/>
        </p:spPr>
        <p:txBody>
          <a:bodyPr wrap="square" rtlCol="0">
            <a:spAutoFit/>
          </a:bodyPr>
          <a:lstStyle/>
          <a:p>
            <a:pPr>
              <a:lnSpc>
                <a:spcPct val="120000"/>
              </a:lnSpc>
            </a:pPr>
            <a:r>
              <a:rPr lang="zh-CN" altLang="en-US" sz="2000" dirty="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独创性声明</a:t>
            </a:r>
            <a:endParaRPr lang="en-US" altLang="zh-CN" sz="2000" dirty="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9" name="文本框 28">
            <a:extLst>
              <a:ext uri="{FF2B5EF4-FFF2-40B4-BE49-F238E27FC236}">
                <a16:creationId xmlns:a16="http://schemas.microsoft.com/office/drawing/2014/main" id="{18CF5054-38A3-49C5-88F5-164D450C0B00}"/>
              </a:ext>
            </a:extLst>
          </p:cNvPr>
          <p:cNvSpPr txBox="1"/>
          <p:nvPr/>
        </p:nvSpPr>
        <p:spPr>
          <a:xfrm>
            <a:off x="1686051" y="4472412"/>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致谢</a:t>
            </a:r>
            <a:endParaRPr lang="en-US" altLang="zh-CN" dirty="0"/>
          </a:p>
        </p:txBody>
      </p:sp>
      <p:sp>
        <p:nvSpPr>
          <p:cNvPr id="30" name="文本框 29">
            <a:extLst>
              <a:ext uri="{FF2B5EF4-FFF2-40B4-BE49-F238E27FC236}">
                <a16:creationId xmlns:a16="http://schemas.microsoft.com/office/drawing/2014/main" id="{DD230339-5974-4B23-8D9E-231A3DB5984F}"/>
              </a:ext>
            </a:extLst>
          </p:cNvPr>
          <p:cNvSpPr txBox="1"/>
          <p:nvPr/>
        </p:nvSpPr>
        <p:spPr>
          <a:xfrm>
            <a:off x="1686051" y="4904774"/>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摘要</a:t>
            </a:r>
            <a:endParaRPr lang="en-US" altLang="zh-CN" dirty="0"/>
          </a:p>
        </p:txBody>
      </p:sp>
      <p:sp>
        <p:nvSpPr>
          <p:cNvPr id="31" name="文本框 30">
            <a:extLst>
              <a:ext uri="{FF2B5EF4-FFF2-40B4-BE49-F238E27FC236}">
                <a16:creationId xmlns:a16="http://schemas.microsoft.com/office/drawing/2014/main" id="{C3E01A4B-D268-40A2-8646-4924C303234E}"/>
              </a:ext>
            </a:extLst>
          </p:cNvPr>
          <p:cNvSpPr txBox="1"/>
          <p:nvPr/>
        </p:nvSpPr>
        <p:spPr>
          <a:xfrm>
            <a:off x="1686051" y="5337136"/>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目录</a:t>
            </a:r>
            <a:endParaRPr lang="en-US" altLang="zh-CN" dirty="0"/>
          </a:p>
        </p:txBody>
      </p:sp>
      <p:sp>
        <p:nvSpPr>
          <p:cNvPr id="32" name="文本框 31">
            <a:extLst>
              <a:ext uri="{FF2B5EF4-FFF2-40B4-BE49-F238E27FC236}">
                <a16:creationId xmlns:a16="http://schemas.microsoft.com/office/drawing/2014/main" id="{27B2DFA0-F647-47AA-9BD3-4B5B4400AF7D}"/>
              </a:ext>
            </a:extLst>
          </p:cNvPr>
          <p:cNvSpPr txBox="1"/>
          <p:nvPr/>
        </p:nvSpPr>
        <p:spPr>
          <a:xfrm>
            <a:off x="1686051" y="5769498"/>
            <a:ext cx="1858427"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图表清单</a:t>
            </a:r>
            <a:endParaRPr lang="en-US" altLang="zh-CN" dirty="0"/>
          </a:p>
        </p:txBody>
      </p:sp>
      <p:sp>
        <p:nvSpPr>
          <p:cNvPr id="38" name="文本框 37">
            <a:extLst>
              <a:ext uri="{FF2B5EF4-FFF2-40B4-BE49-F238E27FC236}">
                <a16:creationId xmlns:a16="http://schemas.microsoft.com/office/drawing/2014/main" id="{22F55833-7121-43F5-BDE4-7416C24B1FA2}"/>
              </a:ext>
            </a:extLst>
          </p:cNvPr>
          <p:cNvSpPr txBox="1"/>
          <p:nvPr/>
        </p:nvSpPr>
        <p:spPr>
          <a:xfrm>
            <a:off x="3877454" y="3591288"/>
            <a:ext cx="1529678" cy="500393"/>
          </a:xfrm>
          <a:prstGeom prst="rect">
            <a:avLst/>
          </a:prstGeom>
          <a:noFill/>
        </p:spPr>
        <p:txBody>
          <a:bodyPr wrap="square" rtlCol="0">
            <a:spAutoFit/>
          </a:bodyPr>
          <a:lstStyle/>
          <a:p>
            <a:pPr algn="ct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40" name="文本框 39">
            <a:extLst>
              <a:ext uri="{FF2B5EF4-FFF2-40B4-BE49-F238E27FC236}">
                <a16:creationId xmlns:a16="http://schemas.microsoft.com/office/drawing/2014/main" id="{DB1D3582-7536-4FB3-AAF8-21084ABAB6FC}"/>
              </a:ext>
            </a:extLst>
          </p:cNvPr>
          <p:cNvSpPr txBox="1"/>
          <p:nvPr/>
        </p:nvSpPr>
        <p:spPr>
          <a:xfrm>
            <a:off x="4566322" y="1021327"/>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正文</a:t>
            </a:r>
            <a:endParaRPr lang="en-US" altLang="zh-CN" dirty="0"/>
          </a:p>
        </p:txBody>
      </p:sp>
      <p:sp>
        <p:nvSpPr>
          <p:cNvPr id="41" name="文本框 40">
            <a:extLst>
              <a:ext uri="{FF2B5EF4-FFF2-40B4-BE49-F238E27FC236}">
                <a16:creationId xmlns:a16="http://schemas.microsoft.com/office/drawing/2014/main" id="{7373AC1F-8450-45E7-B731-590984A36AA7}"/>
              </a:ext>
            </a:extLst>
          </p:cNvPr>
          <p:cNvSpPr txBox="1"/>
          <p:nvPr/>
        </p:nvSpPr>
        <p:spPr>
          <a:xfrm>
            <a:off x="4566322" y="1453689"/>
            <a:ext cx="1529678" cy="432362"/>
          </a:xfrm>
          <a:prstGeom prst="rect">
            <a:avLst/>
          </a:prstGeom>
          <a:noFill/>
        </p:spPr>
        <p:txBody>
          <a:bodyPr wrap="square" rtlCol="0">
            <a:spAutoFit/>
          </a:bodyPr>
          <a:lstStyle/>
          <a:p>
            <a:pPr>
              <a:lnSpc>
                <a:spcPct val="120000"/>
              </a:lnSpc>
            </a:pPr>
            <a:r>
              <a:rPr lang="zh-CN" altLang="en-US" sz="2000" dirty="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引文标注</a:t>
            </a:r>
            <a:endParaRPr lang="en-US" altLang="zh-CN" sz="2000" dirty="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42" name="文本框 41">
            <a:extLst>
              <a:ext uri="{FF2B5EF4-FFF2-40B4-BE49-F238E27FC236}">
                <a16:creationId xmlns:a16="http://schemas.microsoft.com/office/drawing/2014/main" id="{C8A547B4-E2D1-41A0-9990-FBA601DC6969}"/>
              </a:ext>
            </a:extLst>
          </p:cNvPr>
          <p:cNvSpPr txBox="1"/>
          <p:nvPr/>
        </p:nvSpPr>
        <p:spPr>
          <a:xfrm>
            <a:off x="4566322" y="1886051"/>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注释</a:t>
            </a:r>
            <a:endParaRPr lang="en-US" altLang="zh-CN" dirty="0"/>
          </a:p>
        </p:txBody>
      </p:sp>
      <p:sp>
        <p:nvSpPr>
          <p:cNvPr id="43" name="文本框 42">
            <a:extLst>
              <a:ext uri="{FF2B5EF4-FFF2-40B4-BE49-F238E27FC236}">
                <a16:creationId xmlns:a16="http://schemas.microsoft.com/office/drawing/2014/main" id="{53D47E2E-CB55-49D7-A989-168AF2079E86}"/>
              </a:ext>
            </a:extLst>
          </p:cNvPr>
          <p:cNvSpPr txBox="1"/>
          <p:nvPr/>
        </p:nvSpPr>
        <p:spPr>
          <a:xfrm>
            <a:off x="4566322" y="2318413"/>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章节标号</a:t>
            </a:r>
            <a:endParaRPr lang="en-US" altLang="zh-CN" dirty="0"/>
          </a:p>
        </p:txBody>
      </p:sp>
      <p:sp>
        <p:nvSpPr>
          <p:cNvPr id="44" name="文本框 43">
            <a:extLst>
              <a:ext uri="{FF2B5EF4-FFF2-40B4-BE49-F238E27FC236}">
                <a16:creationId xmlns:a16="http://schemas.microsoft.com/office/drawing/2014/main" id="{48BCE12A-1457-4F5D-B4BE-B851970F1865}"/>
              </a:ext>
            </a:extLst>
          </p:cNvPr>
          <p:cNvSpPr txBox="1"/>
          <p:nvPr/>
        </p:nvSpPr>
        <p:spPr>
          <a:xfrm>
            <a:off x="4566322" y="2750775"/>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图表标号</a:t>
            </a:r>
            <a:endParaRPr lang="en-US" altLang="zh-CN" dirty="0"/>
          </a:p>
        </p:txBody>
      </p:sp>
      <p:sp>
        <p:nvSpPr>
          <p:cNvPr id="45" name="文本框 44">
            <a:extLst>
              <a:ext uri="{FF2B5EF4-FFF2-40B4-BE49-F238E27FC236}">
                <a16:creationId xmlns:a16="http://schemas.microsoft.com/office/drawing/2014/main" id="{03646426-1F4F-4202-911D-93EDA2386C85}"/>
              </a:ext>
            </a:extLst>
          </p:cNvPr>
          <p:cNvSpPr txBox="1"/>
          <p:nvPr/>
        </p:nvSpPr>
        <p:spPr>
          <a:xfrm>
            <a:off x="6750120" y="2745585"/>
            <a:ext cx="1529678" cy="500393"/>
          </a:xfrm>
          <a:prstGeom prst="rect">
            <a:avLst/>
          </a:prstGeom>
          <a:noFill/>
        </p:spPr>
        <p:txBody>
          <a:bodyPr wrap="square" rtlCol="0">
            <a:spAutoFit/>
          </a:bodyPr>
          <a:lstStyle/>
          <a:p>
            <a:pPr algn="ct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46" name="文本框 45">
            <a:extLst>
              <a:ext uri="{FF2B5EF4-FFF2-40B4-BE49-F238E27FC236}">
                <a16:creationId xmlns:a16="http://schemas.microsoft.com/office/drawing/2014/main" id="{7C9E5D8F-520F-4B51-9FE7-8C29C8BB71BA}"/>
              </a:ext>
            </a:extLst>
          </p:cNvPr>
          <p:cNvSpPr txBox="1"/>
          <p:nvPr/>
        </p:nvSpPr>
        <p:spPr>
          <a:xfrm>
            <a:off x="7514959" y="3607688"/>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附录（可选）</a:t>
            </a:r>
            <a:endParaRPr lang="en-US" altLang="zh-CN" dirty="0"/>
          </a:p>
        </p:txBody>
      </p:sp>
      <p:sp>
        <p:nvSpPr>
          <p:cNvPr id="47" name="文本框 46">
            <a:extLst>
              <a:ext uri="{FF2B5EF4-FFF2-40B4-BE49-F238E27FC236}">
                <a16:creationId xmlns:a16="http://schemas.microsoft.com/office/drawing/2014/main" id="{BC6F2990-D560-4008-8EA5-3F9E01F59E6C}"/>
              </a:ext>
            </a:extLst>
          </p:cNvPr>
          <p:cNvSpPr txBox="1"/>
          <p:nvPr/>
        </p:nvSpPr>
        <p:spPr>
          <a:xfrm>
            <a:off x="7514959" y="4040050"/>
            <a:ext cx="1529678" cy="432362"/>
          </a:xfrm>
          <a:prstGeom prst="rect">
            <a:avLst/>
          </a:prstGeom>
          <a:noFill/>
        </p:spPr>
        <p:txBody>
          <a:bodyPr wrap="square" rtlCol="0">
            <a:spAutoFit/>
          </a:bodyPr>
          <a:lstStyle/>
          <a:p>
            <a:pPr>
              <a:lnSpc>
                <a:spcPct val="120000"/>
              </a:lnSpc>
            </a:pPr>
            <a:r>
              <a:rPr lang="zh-CN" altLang="en-US" sz="2000" dirty="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参考文献</a:t>
            </a:r>
            <a:endParaRPr lang="en-US" altLang="zh-CN" sz="2000" dirty="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48" name="文本框 47">
            <a:extLst>
              <a:ext uri="{FF2B5EF4-FFF2-40B4-BE49-F238E27FC236}">
                <a16:creationId xmlns:a16="http://schemas.microsoft.com/office/drawing/2014/main" id="{24C84749-3178-4021-B5B5-4AD301159DDB}"/>
              </a:ext>
            </a:extLst>
          </p:cNvPr>
          <p:cNvSpPr txBox="1"/>
          <p:nvPr/>
        </p:nvSpPr>
        <p:spPr>
          <a:xfrm>
            <a:off x="9622786" y="3591288"/>
            <a:ext cx="1529678" cy="500393"/>
          </a:xfrm>
          <a:prstGeom prst="rect">
            <a:avLst/>
          </a:prstGeom>
          <a:noFill/>
        </p:spPr>
        <p:txBody>
          <a:bodyPr wrap="square" rtlCol="0">
            <a:spAutoFit/>
          </a:bodyPr>
          <a:lstStyle/>
          <a:p>
            <a:pPr algn="ct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50" name="文本框 49">
            <a:extLst>
              <a:ext uri="{FF2B5EF4-FFF2-40B4-BE49-F238E27FC236}">
                <a16:creationId xmlns:a16="http://schemas.microsoft.com/office/drawing/2014/main" id="{1E7D5D35-97D2-4F59-AF3A-F491158E7E9F}"/>
              </a:ext>
            </a:extLst>
          </p:cNvPr>
          <p:cNvSpPr txBox="1"/>
          <p:nvPr/>
        </p:nvSpPr>
        <p:spPr>
          <a:xfrm>
            <a:off x="10311654" y="2750775"/>
            <a:ext cx="1529678" cy="432362"/>
          </a:xfrm>
          <a:prstGeom prst="rect">
            <a:avLst/>
          </a:prstGeom>
          <a:noFill/>
        </p:spPr>
        <p:txBody>
          <a:bodyPr wrap="square" rtlCol="0">
            <a:spAutoFit/>
          </a:bodyPr>
          <a:lstStyle/>
          <a:p>
            <a:pPr>
              <a:lnSpc>
                <a:spcPct val="120000"/>
              </a:lnSpc>
            </a:pPr>
            <a:r>
              <a:rPr lang="zh-CN" altLang="en-US" sz="2000" dirty="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页眉和页码</a:t>
            </a:r>
            <a:endParaRPr lang="en-US" altLang="zh-CN" sz="2000" dirty="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33" name="文本框 32">
            <a:extLst>
              <a:ext uri="{FF2B5EF4-FFF2-40B4-BE49-F238E27FC236}">
                <a16:creationId xmlns:a16="http://schemas.microsoft.com/office/drawing/2014/main" id="{A831D0D5-4022-45FE-B3BE-58F6A7F8F657}"/>
              </a:ext>
            </a:extLst>
          </p:cNvPr>
          <p:cNvSpPr txBox="1"/>
          <p:nvPr/>
        </p:nvSpPr>
        <p:spPr>
          <a:xfrm>
            <a:off x="10311654" y="1886051"/>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书脊</a:t>
            </a:r>
            <a:endParaRPr lang="en-US" altLang="zh-CN" dirty="0"/>
          </a:p>
        </p:txBody>
      </p:sp>
      <p:sp>
        <p:nvSpPr>
          <p:cNvPr id="34" name="文本框 33">
            <a:extLst>
              <a:ext uri="{FF2B5EF4-FFF2-40B4-BE49-F238E27FC236}">
                <a16:creationId xmlns:a16="http://schemas.microsoft.com/office/drawing/2014/main" id="{2613895A-7C6A-4D3C-9944-0653851C8EB6}"/>
              </a:ext>
            </a:extLst>
          </p:cNvPr>
          <p:cNvSpPr txBox="1"/>
          <p:nvPr/>
        </p:nvSpPr>
        <p:spPr>
          <a:xfrm>
            <a:off x="10311654" y="2318413"/>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公式</a:t>
            </a:r>
            <a:endParaRPr lang="en-US" altLang="zh-CN" dirty="0"/>
          </a:p>
        </p:txBody>
      </p:sp>
    </p:spTree>
    <p:extLst>
      <p:ext uri="{BB962C8B-B14F-4D97-AF65-F5344CB8AC3E}">
        <p14:creationId xmlns:p14="http://schemas.microsoft.com/office/powerpoint/2010/main" val="10810013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
                                        <p:tgtEl>
                                          <p:spTgt spid="5"/>
                                        </p:tgtEl>
                                      </p:cBhvr>
                                    </p:animEffect>
                                  </p:childTnLst>
                                </p:cTn>
                              </p:par>
                            </p:childTnLst>
                          </p:cTn>
                        </p:par>
                        <p:par>
                          <p:cTn id="8" fill="hold">
                            <p:stCondLst>
                              <p:cond delay="100"/>
                            </p:stCondLst>
                            <p:childTnLst>
                              <p:par>
                                <p:cTn id="9" presetID="10" presetClass="entr" presetSubtype="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100"/>
                                        <p:tgtEl>
                                          <p:spTgt spid="22"/>
                                        </p:tgtEl>
                                      </p:cBhvr>
                                    </p:animEffect>
                                  </p:childTnLst>
                                </p:cTn>
                              </p:par>
                            </p:childTnLst>
                          </p:cTn>
                        </p:par>
                        <p:par>
                          <p:cTn id="12" fill="hold">
                            <p:stCondLst>
                              <p:cond delay="200"/>
                            </p:stCondLst>
                            <p:childTnLst>
                              <p:par>
                                <p:cTn id="13" presetID="10" presetClass="entr" presetSubtype="0"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100"/>
                                        <p:tgtEl>
                                          <p:spTgt spid="23"/>
                                        </p:tgtEl>
                                      </p:cBhvr>
                                    </p:animEffect>
                                  </p:childTnLst>
                                </p:cTn>
                              </p:par>
                            </p:childTnLst>
                          </p:cTn>
                        </p:par>
                        <p:par>
                          <p:cTn id="16" fill="hold">
                            <p:stCondLst>
                              <p:cond delay="300"/>
                            </p:stCondLst>
                            <p:childTnLst>
                              <p:par>
                                <p:cTn id="17" presetID="10" presetClass="entr" presetSubtype="0" fill="hold" grpId="0"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100"/>
                                        <p:tgtEl>
                                          <p:spTgt spid="24"/>
                                        </p:tgtEl>
                                      </p:cBhvr>
                                    </p:animEffect>
                                  </p:childTnLst>
                                </p:cTn>
                              </p:par>
                            </p:childTnLst>
                          </p:cTn>
                        </p:par>
                        <p:par>
                          <p:cTn id="20" fill="hold">
                            <p:stCondLst>
                              <p:cond delay="400"/>
                            </p:stCondLst>
                            <p:childTnLst>
                              <p:par>
                                <p:cTn id="21" presetID="10" presetClass="entr" presetSubtype="0"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100"/>
                                        <p:tgtEl>
                                          <p:spTgt spid="25"/>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100"/>
                                        <p:tgtEl>
                                          <p:spTgt spid="26"/>
                                        </p:tgtEl>
                                      </p:cBhvr>
                                    </p:animEffect>
                                  </p:childTnLst>
                                </p:cTn>
                              </p:par>
                            </p:childTnLst>
                          </p:cTn>
                        </p:par>
                        <p:par>
                          <p:cTn id="28" fill="hold">
                            <p:stCondLst>
                              <p:cond delay="600"/>
                            </p:stCondLst>
                            <p:childTnLst>
                              <p:par>
                                <p:cTn id="29" presetID="10" presetClass="entr" presetSubtype="0" fill="hold" grpId="0" nodeType="after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fade">
                                      <p:cBhvr>
                                        <p:cTn id="31" dur="100"/>
                                        <p:tgtEl>
                                          <p:spTgt spid="38"/>
                                        </p:tgtEl>
                                      </p:cBhvr>
                                    </p:animEffect>
                                  </p:childTnLst>
                                </p:cTn>
                              </p:par>
                            </p:childTnLst>
                          </p:cTn>
                        </p:par>
                        <p:par>
                          <p:cTn id="32" fill="hold">
                            <p:stCondLst>
                              <p:cond delay="700"/>
                            </p:stCondLst>
                            <p:childTnLst>
                              <p:par>
                                <p:cTn id="33" presetID="10" presetClass="entr" presetSubtype="0" fill="hold" grpId="0" nodeType="afterEffect">
                                  <p:stCondLst>
                                    <p:cond delay="0"/>
                                  </p:stCondLst>
                                  <p:childTnLst>
                                    <p:set>
                                      <p:cBhvr>
                                        <p:cTn id="34" dur="1" fill="hold">
                                          <p:stCondLst>
                                            <p:cond delay="0"/>
                                          </p:stCondLst>
                                        </p:cTn>
                                        <p:tgtEl>
                                          <p:spTgt spid="45"/>
                                        </p:tgtEl>
                                        <p:attrNameLst>
                                          <p:attrName>style.visibility</p:attrName>
                                        </p:attrNameLst>
                                      </p:cBhvr>
                                      <p:to>
                                        <p:strVal val="visible"/>
                                      </p:to>
                                    </p:set>
                                    <p:animEffect transition="in" filter="fade">
                                      <p:cBhvr>
                                        <p:cTn id="35" dur="100"/>
                                        <p:tgtEl>
                                          <p:spTgt spid="45"/>
                                        </p:tgtEl>
                                      </p:cBhvr>
                                    </p:animEffect>
                                  </p:childTnLst>
                                </p:cTn>
                              </p:par>
                            </p:childTnLst>
                          </p:cTn>
                        </p:par>
                        <p:par>
                          <p:cTn id="36" fill="hold">
                            <p:stCondLst>
                              <p:cond delay="800"/>
                            </p:stCondLst>
                            <p:childTnLst>
                              <p:par>
                                <p:cTn id="37" presetID="10" presetClass="entr" presetSubtype="0" fill="hold" grpId="0" nodeType="afterEffect">
                                  <p:stCondLst>
                                    <p:cond delay="0"/>
                                  </p:stCondLst>
                                  <p:childTnLst>
                                    <p:set>
                                      <p:cBhvr>
                                        <p:cTn id="38" dur="1" fill="hold">
                                          <p:stCondLst>
                                            <p:cond delay="0"/>
                                          </p:stCondLst>
                                        </p:cTn>
                                        <p:tgtEl>
                                          <p:spTgt spid="48"/>
                                        </p:tgtEl>
                                        <p:attrNameLst>
                                          <p:attrName>style.visibility</p:attrName>
                                        </p:attrNameLst>
                                      </p:cBhvr>
                                      <p:to>
                                        <p:strVal val="visible"/>
                                      </p:to>
                                    </p:set>
                                    <p:animEffect transition="in" filter="fade">
                                      <p:cBhvr>
                                        <p:cTn id="39" dur="100"/>
                                        <p:tgtEl>
                                          <p:spTgt spid="48"/>
                                        </p:tgtEl>
                                      </p:cBhvr>
                                    </p:animEffect>
                                  </p:childTnLst>
                                </p:cTn>
                              </p:par>
                            </p:childTnLst>
                          </p:cTn>
                        </p:par>
                        <p:par>
                          <p:cTn id="40" fill="hold">
                            <p:stCondLst>
                              <p:cond delay="900"/>
                            </p:stCondLst>
                            <p:childTnLst>
                              <p:par>
                                <p:cTn id="41" presetID="10" presetClass="entr" presetSubtype="0" fill="hold" grpId="0" nodeType="after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100"/>
                                        <p:tgtEl>
                                          <p:spTgt spid="27"/>
                                        </p:tgtEl>
                                      </p:cBhvr>
                                    </p:animEffect>
                                  </p:childTnLst>
                                </p:cTn>
                              </p:par>
                            </p:childTnLst>
                          </p:cTn>
                        </p:par>
                        <p:par>
                          <p:cTn id="44" fill="hold">
                            <p:stCondLst>
                              <p:cond delay="1000"/>
                            </p:stCondLst>
                            <p:childTnLst>
                              <p:par>
                                <p:cTn id="45" presetID="10" presetClass="entr" presetSubtype="0" fill="hold" grpId="0" nodeType="after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fade">
                                      <p:cBhvr>
                                        <p:cTn id="47" dur="100"/>
                                        <p:tgtEl>
                                          <p:spTgt spid="28"/>
                                        </p:tgtEl>
                                      </p:cBhvr>
                                    </p:animEffect>
                                  </p:childTnLst>
                                </p:cTn>
                              </p:par>
                            </p:childTnLst>
                          </p:cTn>
                        </p:par>
                        <p:par>
                          <p:cTn id="48" fill="hold">
                            <p:stCondLst>
                              <p:cond delay="1100"/>
                            </p:stCondLst>
                            <p:childTnLst>
                              <p:par>
                                <p:cTn id="49" presetID="10" presetClass="entr" presetSubtype="0" fill="hold" grpId="0" nodeType="after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fade">
                                      <p:cBhvr>
                                        <p:cTn id="51" dur="100"/>
                                        <p:tgtEl>
                                          <p:spTgt spid="29"/>
                                        </p:tgtEl>
                                      </p:cBhvr>
                                    </p:animEffect>
                                  </p:childTnLst>
                                </p:cTn>
                              </p:par>
                            </p:childTnLst>
                          </p:cTn>
                        </p:par>
                        <p:par>
                          <p:cTn id="52" fill="hold">
                            <p:stCondLst>
                              <p:cond delay="1200"/>
                            </p:stCondLst>
                            <p:childTnLst>
                              <p:par>
                                <p:cTn id="53" presetID="10" presetClass="entr" presetSubtype="0" fill="hold" grpId="0" nodeType="after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fade">
                                      <p:cBhvr>
                                        <p:cTn id="55" dur="100"/>
                                        <p:tgtEl>
                                          <p:spTgt spid="30"/>
                                        </p:tgtEl>
                                      </p:cBhvr>
                                    </p:animEffect>
                                  </p:childTnLst>
                                </p:cTn>
                              </p:par>
                            </p:childTnLst>
                          </p:cTn>
                        </p:par>
                        <p:par>
                          <p:cTn id="56" fill="hold">
                            <p:stCondLst>
                              <p:cond delay="1300"/>
                            </p:stCondLst>
                            <p:childTnLst>
                              <p:par>
                                <p:cTn id="57" presetID="10" presetClass="entr" presetSubtype="0" fill="hold" grpId="0" nodeType="afterEffect">
                                  <p:stCondLst>
                                    <p:cond delay="0"/>
                                  </p:stCondLst>
                                  <p:childTnLst>
                                    <p:set>
                                      <p:cBhvr>
                                        <p:cTn id="58" dur="1" fill="hold">
                                          <p:stCondLst>
                                            <p:cond delay="0"/>
                                          </p:stCondLst>
                                        </p:cTn>
                                        <p:tgtEl>
                                          <p:spTgt spid="31"/>
                                        </p:tgtEl>
                                        <p:attrNameLst>
                                          <p:attrName>style.visibility</p:attrName>
                                        </p:attrNameLst>
                                      </p:cBhvr>
                                      <p:to>
                                        <p:strVal val="visible"/>
                                      </p:to>
                                    </p:set>
                                    <p:animEffect transition="in" filter="fade">
                                      <p:cBhvr>
                                        <p:cTn id="59" dur="100"/>
                                        <p:tgtEl>
                                          <p:spTgt spid="31"/>
                                        </p:tgtEl>
                                      </p:cBhvr>
                                    </p:animEffect>
                                  </p:childTnLst>
                                </p:cTn>
                              </p:par>
                            </p:childTnLst>
                          </p:cTn>
                        </p:par>
                        <p:par>
                          <p:cTn id="60" fill="hold">
                            <p:stCondLst>
                              <p:cond delay="1400"/>
                            </p:stCondLst>
                            <p:childTnLst>
                              <p:par>
                                <p:cTn id="61" presetID="10" presetClass="entr" presetSubtype="0" fill="hold" grpId="0" nodeType="afterEffect">
                                  <p:stCondLst>
                                    <p:cond delay="0"/>
                                  </p:stCondLst>
                                  <p:childTnLst>
                                    <p:set>
                                      <p:cBhvr>
                                        <p:cTn id="62" dur="1" fill="hold">
                                          <p:stCondLst>
                                            <p:cond delay="0"/>
                                          </p:stCondLst>
                                        </p:cTn>
                                        <p:tgtEl>
                                          <p:spTgt spid="32"/>
                                        </p:tgtEl>
                                        <p:attrNameLst>
                                          <p:attrName>style.visibility</p:attrName>
                                        </p:attrNameLst>
                                      </p:cBhvr>
                                      <p:to>
                                        <p:strVal val="visible"/>
                                      </p:to>
                                    </p:set>
                                    <p:animEffect transition="in" filter="fade">
                                      <p:cBhvr>
                                        <p:cTn id="63" dur="100"/>
                                        <p:tgtEl>
                                          <p:spTgt spid="32"/>
                                        </p:tgtEl>
                                      </p:cBhvr>
                                    </p:animEffect>
                                  </p:childTnLst>
                                </p:cTn>
                              </p:par>
                            </p:childTnLst>
                          </p:cTn>
                        </p:par>
                        <p:par>
                          <p:cTn id="64" fill="hold">
                            <p:stCondLst>
                              <p:cond delay="1500"/>
                            </p:stCondLst>
                            <p:childTnLst>
                              <p:par>
                                <p:cTn id="65" presetID="10" presetClass="entr" presetSubtype="0" fill="hold" grpId="0" nodeType="afterEffect">
                                  <p:stCondLst>
                                    <p:cond delay="0"/>
                                  </p:stCondLst>
                                  <p:childTnLst>
                                    <p:set>
                                      <p:cBhvr>
                                        <p:cTn id="66" dur="1" fill="hold">
                                          <p:stCondLst>
                                            <p:cond delay="0"/>
                                          </p:stCondLst>
                                        </p:cTn>
                                        <p:tgtEl>
                                          <p:spTgt spid="40"/>
                                        </p:tgtEl>
                                        <p:attrNameLst>
                                          <p:attrName>style.visibility</p:attrName>
                                        </p:attrNameLst>
                                      </p:cBhvr>
                                      <p:to>
                                        <p:strVal val="visible"/>
                                      </p:to>
                                    </p:set>
                                    <p:animEffect transition="in" filter="fade">
                                      <p:cBhvr>
                                        <p:cTn id="67" dur="100"/>
                                        <p:tgtEl>
                                          <p:spTgt spid="40"/>
                                        </p:tgtEl>
                                      </p:cBhvr>
                                    </p:animEffect>
                                  </p:childTnLst>
                                </p:cTn>
                              </p:par>
                            </p:childTnLst>
                          </p:cTn>
                        </p:par>
                        <p:par>
                          <p:cTn id="68" fill="hold">
                            <p:stCondLst>
                              <p:cond delay="1600"/>
                            </p:stCondLst>
                            <p:childTnLst>
                              <p:par>
                                <p:cTn id="69" presetID="10" presetClass="entr" presetSubtype="0" fill="hold" grpId="0" nodeType="afterEffect">
                                  <p:stCondLst>
                                    <p:cond delay="0"/>
                                  </p:stCondLst>
                                  <p:childTnLst>
                                    <p:set>
                                      <p:cBhvr>
                                        <p:cTn id="70" dur="1" fill="hold">
                                          <p:stCondLst>
                                            <p:cond delay="0"/>
                                          </p:stCondLst>
                                        </p:cTn>
                                        <p:tgtEl>
                                          <p:spTgt spid="41"/>
                                        </p:tgtEl>
                                        <p:attrNameLst>
                                          <p:attrName>style.visibility</p:attrName>
                                        </p:attrNameLst>
                                      </p:cBhvr>
                                      <p:to>
                                        <p:strVal val="visible"/>
                                      </p:to>
                                    </p:set>
                                    <p:animEffect transition="in" filter="fade">
                                      <p:cBhvr>
                                        <p:cTn id="71" dur="100"/>
                                        <p:tgtEl>
                                          <p:spTgt spid="41"/>
                                        </p:tgtEl>
                                      </p:cBhvr>
                                    </p:animEffect>
                                  </p:childTnLst>
                                </p:cTn>
                              </p:par>
                            </p:childTnLst>
                          </p:cTn>
                        </p:par>
                        <p:par>
                          <p:cTn id="72" fill="hold">
                            <p:stCondLst>
                              <p:cond delay="1700"/>
                            </p:stCondLst>
                            <p:childTnLst>
                              <p:par>
                                <p:cTn id="73" presetID="10" presetClass="entr" presetSubtype="0" fill="hold" grpId="0" nodeType="afterEffect">
                                  <p:stCondLst>
                                    <p:cond delay="0"/>
                                  </p:stCondLst>
                                  <p:childTnLst>
                                    <p:set>
                                      <p:cBhvr>
                                        <p:cTn id="74" dur="1" fill="hold">
                                          <p:stCondLst>
                                            <p:cond delay="0"/>
                                          </p:stCondLst>
                                        </p:cTn>
                                        <p:tgtEl>
                                          <p:spTgt spid="42"/>
                                        </p:tgtEl>
                                        <p:attrNameLst>
                                          <p:attrName>style.visibility</p:attrName>
                                        </p:attrNameLst>
                                      </p:cBhvr>
                                      <p:to>
                                        <p:strVal val="visible"/>
                                      </p:to>
                                    </p:set>
                                    <p:animEffect transition="in" filter="fade">
                                      <p:cBhvr>
                                        <p:cTn id="75" dur="100"/>
                                        <p:tgtEl>
                                          <p:spTgt spid="42"/>
                                        </p:tgtEl>
                                      </p:cBhvr>
                                    </p:animEffect>
                                  </p:childTnLst>
                                </p:cTn>
                              </p:par>
                            </p:childTnLst>
                          </p:cTn>
                        </p:par>
                        <p:par>
                          <p:cTn id="76" fill="hold">
                            <p:stCondLst>
                              <p:cond delay="1800"/>
                            </p:stCondLst>
                            <p:childTnLst>
                              <p:par>
                                <p:cTn id="77" presetID="10" presetClass="entr" presetSubtype="0" fill="hold" grpId="0" nodeType="afterEffect">
                                  <p:stCondLst>
                                    <p:cond delay="0"/>
                                  </p:stCondLst>
                                  <p:childTnLst>
                                    <p:set>
                                      <p:cBhvr>
                                        <p:cTn id="78" dur="1" fill="hold">
                                          <p:stCondLst>
                                            <p:cond delay="0"/>
                                          </p:stCondLst>
                                        </p:cTn>
                                        <p:tgtEl>
                                          <p:spTgt spid="43"/>
                                        </p:tgtEl>
                                        <p:attrNameLst>
                                          <p:attrName>style.visibility</p:attrName>
                                        </p:attrNameLst>
                                      </p:cBhvr>
                                      <p:to>
                                        <p:strVal val="visible"/>
                                      </p:to>
                                    </p:set>
                                    <p:animEffect transition="in" filter="fade">
                                      <p:cBhvr>
                                        <p:cTn id="79" dur="100"/>
                                        <p:tgtEl>
                                          <p:spTgt spid="43"/>
                                        </p:tgtEl>
                                      </p:cBhvr>
                                    </p:animEffect>
                                  </p:childTnLst>
                                </p:cTn>
                              </p:par>
                            </p:childTnLst>
                          </p:cTn>
                        </p:par>
                        <p:par>
                          <p:cTn id="80" fill="hold">
                            <p:stCondLst>
                              <p:cond delay="1900"/>
                            </p:stCondLst>
                            <p:childTnLst>
                              <p:par>
                                <p:cTn id="81" presetID="10" presetClass="entr" presetSubtype="0" fill="hold" grpId="0" nodeType="afterEffect">
                                  <p:stCondLst>
                                    <p:cond delay="0"/>
                                  </p:stCondLst>
                                  <p:childTnLst>
                                    <p:set>
                                      <p:cBhvr>
                                        <p:cTn id="82" dur="1" fill="hold">
                                          <p:stCondLst>
                                            <p:cond delay="0"/>
                                          </p:stCondLst>
                                        </p:cTn>
                                        <p:tgtEl>
                                          <p:spTgt spid="44"/>
                                        </p:tgtEl>
                                        <p:attrNameLst>
                                          <p:attrName>style.visibility</p:attrName>
                                        </p:attrNameLst>
                                      </p:cBhvr>
                                      <p:to>
                                        <p:strVal val="visible"/>
                                      </p:to>
                                    </p:set>
                                    <p:animEffect transition="in" filter="fade">
                                      <p:cBhvr>
                                        <p:cTn id="83" dur="100"/>
                                        <p:tgtEl>
                                          <p:spTgt spid="44"/>
                                        </p:tgtEl>
                                      </p:cBhvr>
                                    </p:animEffect>
                                  </p:childTnLst>
                                </p:cTn>
                              </p:par>
                            </p:childTnLst>
                          </p:cTn>
                        </p:par>
                        <p:par>
                          <p:cTn id="84" fill="hold">
                            <p:stCondLst>
                              <p:cond delay="2000"/>
                            </p:stCondLst>
                            <p:childTnLst>
                              <p:par>
                                <p:cTn id="85" presetID="10" presetClass="entr" presetSubtype="0" fill="hold" grpId="0" nodeType="afterEffect">
                                  <p:stCondLst>
                                    <p:cond delay="0"/>
                                  </p:stCondLst>
                                  <p:childTnLst>
                                    <p:set>
                                      <p:cBhvr>
                                        <p:cTn id="86" dur="1" fill="hold">
                                          <p:stCondLst>
                                            <p:cond delay="0"/>
                                          </p:stCondLst>
                                        </p:cTn>
                                        <p:tgtEl>
                                          <p:spTgt spid="46"/>
                                        </p:tgtEl>
                                        <p:attrNameLst>
                                          <p:attrName>style.visibility</p:attrName>
                                        </p:attrNameLst>
                                      </p:cBhvr>
                                      <p:to>
                                        <p:strVal val="visible"/>
                                      </p:to>
                                    </p:set>
                                    <p:animEffect transition="in" filter="fade">
                                      <p:cBhvr>
                                        <p:cTn id="87" dur="100"/>
                                        <p:tgtEl>
                                          <p:spTgt spid="46"/>
                                        </p:tgtEl>
                                      </p:cBhvr>
                                    </p:animEffect>
                                  </p:childTnLst>
                                </p:cTn>
                              </p:par>
                            </p:childTnLst>
                          </p:cTn>
                        </p:par>
                        <p:par>
                          <p:cTn id="88" fill="hold">
                            <p:stCondLst>
                              <p:cond delay="2100"/>
                            </p:stCondLst>
                            <p:childTnLst>
                              <p:par>
                                <p:cTn id="89" presetID="10" presetClass="entr" presetSubtype="0" fill="hold" grpId="0" nodeType="afterEffect">
                                  <p:stCondLst>
                                    <p:cond delay="0"/>
                                  </p:stCondLst>
                                  <p:childTnLst>
                                    <p:set>
                                      <p:cBhvr>
                                        <p:cTn id="90" dur="1" fill="hold">
                                          <p:stCondLst>
                                            <p:cond delay="0"/>
                                          </p:stCondLst>
                                        </p:cTn>
                                        <p:tgtEl>
                                          <p:spTgt spid="47"/>
                                        </p:tgtEl>
                                        <p:attrNameLst>
                                          <p:attrName>style.visibility</p:attrName>
                                        </p:attrNameLst>
                                      </p:cBhvr>
                                      <p:to>
                                        <p:strVal val="visible"/>
                                      </p:to>
                                    </p:set>
                                    <p:animEffect transition="in" filter="fade">
                                      <p:cBhvr>
                                        <p:cTn id="91" dur="100"/>
                                        <p:tgtEl>
                                          <p:spTgt spid="47"/>
                                        </p:tgtEl>
                                      </p:cBhvr>
                                    </p:animEffect>
                                  </p:childTnLst>
                                </p:cTn>
                              </p:par>
                            </p:childTnLst>
                          </p:cTn>
                        </p:par>
                        <p:par>
                          <p:cTn id="92" fill="hold">
                            <p:stCondLst>
                              <p:cond delay="2200"/>
                            </p:stCondLst>
                            <p:childTnLst>
                              <p:par>
                                <p:cTn id="93" presetID="10" presetClass="entr" presetSubtype="0" fill="hold" grpId="0" nodeType="afterEffect">
                                  <p:stCondLst>
                                    <p:cond delay="0"/>
                                  </p:stCondLst>
                                  <p:childTnLst>
                                    <p:set>
                                      <p:cBhvr>
                                        <p:cTn id="94" dur="1" fill="hold">
                                          <p:stCondLst>
                                            <p:cond delay="0"/>
                                          </p:stCondLst>
                                        </p:cTn>
                                        <p:tgtEl>
                                          <p:spTgt spid="50"/>
                                        </p:tgtEl>
                                        <p:attrNameLst>
                                          <p:attrName>style.visibility</p:attrName>
                                        </p:attrNameLst>
                                      </p:cBhvr>
                                      <p:to>
                                        <p:strVal val="visible"/>
                                      </p:to>
                                    </p:set>
                                    <p:animEffect transition="in" filter="fade">
                                      <p:cBhvr>
                                        <p:cTn id="95" dur="100"/>
                                        <p:tgtEl>
                                          <p:spTgt spid="50"/>
                                        </p:tgtEl>
                                      </p:cBhvr>
                                    </p:animEffect>
                                  </p:childTnLst>
                                </p:cTn>
                              </p:par>
                            </p:childTnLst>
                          </p:cTn>
                        </p:par>
                        <p:par>
                          <p:cTn id="96" fill="hold">
                            <p:stCondLst>
                              <p:cond delay="2300"/>
                            </p:stCondLst>
                            <p:childTnLst>
                              <p:par>
                                <p:cTn id="97" presetID="10" presetClass="entr" presetSubtype="0" fill="hold" grpId="0" nodeType="afterEffect">
                                  <p:stCondLst>
                                    <p:cond delay="0"/>
                                  </p:stCondLst>
                                  <p:childTnLst>
                                    <p:set>
                                      <p:cBhvr>
                                        <p:cTn id="98" dur="1" fill="hold">
                                          <p:stCondLst>
                                            <p:cond delay="0"/>
                                          </p:stCondLst>
                                        </p:cTn>
                                        <p:tgtEl>
                                          <p:spTgt spid="33"/>
                                        </p:tgtEl>
                                        <p:attrNameLst>
                                          <p:attrName>style.visibility</p:attrName>
                                        </p:attrNameLst>
                                      </p:cBhvr>
                                      <p:to>
                                        <p:strVal val="visible"/>
                                      </p:to>
                                    </p:set>
                                    <p:animEffect transition="in" filter="fade">
                                      <p:cBhvr>
                                        <p:cTn id="99" dur="100"/>
                                        <p:tgtEl>
                                          <p:spTgt spid="33"/>
                                        </p:tgtEl>
                                      </p:cBhvr>
                                    </p:animEffect>
                                  </p:childTnLst>
                                </p:cTn>
                              </p:par>
                            </p:childTnLst>
                          </p:cTn>
                        </p:par>
                        <p:par>
                          <p:cTn id="100" fill="hold">
                            <p:stCondLst>
                              <p:cond delay="2400"/>
                            </p:stCondLst>
                            <p:childTnLst>
                              <p:par>
                                <p:cTn id="101" presetID="10" presetClass="entr" presetSubtype="0" fill="hold" grpId="0" nodeType="afterEffect">
                                  <p:stCondLst>
                                    <p:cond delay="0"/>
                                  </p:stCondLst>
                                  <p:childTnLst>
                                    <p:set>
                                      <p:cBhvr>
                                        <p:cTn id="102" dur="1" fill="hold">
                                          <p:stCondLst>
                                            <p:cond delay="0"/>
                                          </p:stCondLst>
                                        </p:cTn>
                                        <p:tgtEl>
                                          <p:spTgt spid="34"/>
                                        </p:tgtEl>
                                        <p:attrNameLst>
                                          <p:attrName>style.visibility</p:attrName>
                                        </p:attrNameLst>
                                      </p:cBhvr>
                                      <p:to>
                                        <p:strVal val="visible"/>
                                      </p:to>
                                    </p:set>
                                    <p:animEffect transition="in" filter="fade">
                                      <p:cBhvr>
                                        <p:cTn id="103" dur="1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p:bldP spid="27" grpId="0"/>
      <p:bldP spid="28" grpId="0"/>
      <p:bldP spid="29" grpId="0"/>
      <p:bldP spid="30" grpId="0"/>
      <p:bldP spid="31" grpId="0"/>
      <p:bldP spid="32" grpId="0"/>
      <p:bldP spid="38" grpId="0"/>
      <p:bldP spid="40" grpId="0"/>
      <p:bldP spid="41" grpId="0"/>
      <p:bldP spid="42" grpId="0"/>
      <p:bldP spid="43" grpId="0"/>
      <p:bldP spid="44" grpId="0"/>
      <p:bldP spid="45" grpId="0"/>
      <p:bldP spid="46" grpId="0"/>
      <p:bldP spid="47" grpId="0"/>
      <p:bldP spid="48" grpId="0"/>
      <p:bldP spid="50" grpId="0"/>
      <p:bldP spid="33" grpId="0"/>
      <p:bldP spid="3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11630064" y="199810"/>
            <a:ext cx="0" cy="6334812"/>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3C052F4-59C3-4A5D-A4BA-10D3A8DC81F4}"/>
              </a:ext>
            </a:extLst>
          </p:cNvPr>
          <p:cNvSpPr/>
          <p:nvPr/>
        </p:nvSpPr>
        <p:spPr>
          <a:xfrm>
            <a:off x="11546488" y="524826"/>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7D9070-8DCE-4735-A783-E6402C3383AA}"/>
              </a:ext>
            </a:extLst>
          </p:cNvPr>
          <p:cNvSpPr txBox="1"/>
          <p:nvPr/>
        </p:nvSpPr>
        <p:spPr>
          <a:xfrm>
            <a:off x="9958936" y="358205"/>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9" name="文本框 8">
            <a:extLst>
              <a:ext uri="{FF2B5EF4-FFF2-40B4-BE49-F238E27FC236}">
                <a16:creationId xmlns:a16="http://schemas.microsoft.com/office/drawing/2014/main" id="{310828E5-ADAF-48AA-AB41-FB9307B67BA4}"/>
              </a:ext>
            </a:extLst>
          </p:cNvPr>
          <p:cNvSpPr txBox="1"/>
          <p:nvPr/>
        </p:nvSpPr>
        <p:spPr>
          <a:xfrm>
            <a:off x="9958936" y="1196869"/>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封面</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0" name="文本框 9">
            <a:extLst>
              <a:ext uri="{FF2B5EF4-FFF2-40B4-BE49-F238E27FC236}">
                <a16:creationId xmlns:a16="http://schemas.microsoft.com/office/drawing/2014/main" id="{3612E128-8B0B-440D-AA74-F1606826E210}"/>
              </a:ext>
            </a:extLst>
          </p:cNvPr>
          <p:cNvSpPr txBox="1"/>
          <p:nvPr/>
        </p:nvSpPr>
        <p:spPr>
          <a:xfrm>
            <a:off x="9987280" y="1629231"/>
            <a:ext cx="1501334"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独创性声明</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1" name="文本框 10">
            <a:extLst>
              <a:ext uri="{FF2B5EF4-FFF2-40B4-BE49-F238E27FC236}">
                <a16:creationId xmlns:a16="http://schemas.microsoft.com/office/drawing/2014/main" id="{2BDF7A18-0F52-4887-B7B7-FC73C9FF8DC7}"/>
              </a:ext>
            </a:extLst>
          </p:cNvPr>
          <p:cNvSpPr txBox="1"/>
          <p:nvPr/>
        </p:nvSpPr>
        <p:spPr>
          <a:xfrm>
            <a:off x="9958936" y="2061593"/>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致谢</a:t>
            </a:r>
            <a:endParaRPr lang="en-US" altLang="zh-CN" dirty="0"/>
          </a:p>
        </p:txBody>
      </p:sp>
      <p:sp>
        <p:nvSpPr>
          <p:cNvPr id="12" name="文本框 11">
            <a:extLst>
              <a:ext uri="{FF2B5EF4-FFF2-40B4-BE49-F238E27FC236}">
                <a16:creationId xmlns:a16="http://schemas.microsoft.com/office/drawing/2014/main" id="{F038AEF7-B69A-47C4-B479-C9D8D9AE1E25}"/>
              </a:ext>
            </a:extLst>
          </p:cNvPr>
          <p:cNvSpPr txBox="1"/>
          <p:nvPr/>
        </p:nvSpPr>
        <p:spPr>
          <a:xfrm>
            <a:off x="9958936" y="2493955"/>
            <a:ext cx="1529678" cy="432362"/>
          </a:xfrm>
          <a:prstGeom prst="rect">
            <a:avLst/>
          </a:prstGeom>
          <a:noFill/>
        </p:spPr>
        <p:txBody>
          <a:bodyPr wrap="square" rtlCol="0">
            <a:spAutoFit/>
          </a:bodyPr>
          <a:lstStyle>
            <a:defPPr>
              <a:defRPr lang="zh-CN"/>
            </a:defPPr>
            <a:lvl1pPr algn="r">
              <a:lnSpc>
                <a:spcPct val="120000"/>
              </a:lnSpc>
              <a:defRPr sz="2000" b="1">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摘要</a:t>
            </a:r>
            <a:r>
              <a:rPr lang="zh-CN" altLang="en-US" sz="20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endParaRPr lang="en-US" altLang="zh-CN" dirty="0"/>
          </a:p>
        </p:txBody>
      </p:sp>
      <p:sp>
        <p:nvSpPr>
          <p:cNvPr id="13" name="文本框 12">
            <a:extLst>
              <a:ext uri="{FF2B5EF4-FFF2-40B4-BE49-F238E27FC236}">
                <a16:creationId xmlns:a16="http://schemas.microsoft.com/office/drawing/2014/main" id="{E15459DB-49C4-4360-876A-D4D56BC28CDE}"/>
              </a:ext>
            </a:extLst>
          </p:cNvPr>
          <p:cNvSpPr txBox="1"/>
          <p:nvPr/>
        </p:nvSpPr>
        <p:spPr>
          <a:xfrm>
            <a:off x="9958936" y="2926317"/>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目录</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4" name="文本框 13">
            <a:extLst>
              <a:ext uri="{FF2B5EF4-FFF2-40B4-BE49-F238E27FC236}">
                <a16:creationId xmlns:a16="http://schemas.microsoft.com/office/drawing/2014/main" id="{A5A5D268-67C2-468B-9117-1F24670814AB}"/>
              </a:ext>
            </a:extLst>
          </p:cNvPr>
          <p:cNvSpPr txBox="1"/>
          <p:nvPr/>
        </p:nvSpPr>
        <p:spPr>
          <a:xfrm>
            <a:off x="9958936" y="3358679"/>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图表清单</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6" name="椭圆 15">
            <a:extLst>
              <a:ext uri="{FF2B5EF4-FFF2-40B4-BE49-F238E27FC236}">
                <a16:creationId xmlns:a16="http://schemas.microsoft.com/office/drawing/2014/main" id="{DA374F00-6E7E-4BCF-A3F9-C0292972AC4C}"/>
              </a:ext>
            </a:extLst>
          </p:cNvPr>
          <p:cNvSpPr/>
          <p:nvPr/>
        </p:nvSpPr>
        <p:spPr>
          <a:xfrm>
            <a:off x="11551987" y="4295933"/>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010E7F8-74C7-4B17-83FC-B793694C8C48}"/>
              </a:ext>
            </a:extLst>
          </p:cNvPr>
          <p:cNvSpPr txBox="1"/>
          <p:nvPr/>
        </p:nvSpPr>
        <p:spPr>
          <a:xfrm>
            <a:off x="9964435" y="4129312"/>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BC6E62E5-177A-4B2B-AD9B-D01A9623E471}"/>
              </a:ext>
            </a:extLst>
          </p:cNvPr>
          <p:cNvSpPr/>
          <p:nvPr/>
        </p:nvSpPr>
        <p:spPr>
          <a:xfrm>
            <a:off x="11546488" y="5115383"/>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3D8EC10-F9D0-47D4-92CA-7BA45A66190B}"/>
              </a:ext>
            </a:extLst>
          </p:cNvPr>
          <p:cNvSpPr txBox="1"/>
          <p:nvPr/>
        </p:nvSpPr>
        <p:spPr>
          <a:xfrm>
            <a:off x="9958936" y="4948762"/>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95BEDA36-CDD1-4AA3-8374-07208112428A}"/>
              </a:ext>
            </a:extLst>
          </p:cNvPr>
          <p:cNvSpPr/>
          <p:nvPr/>
        </p:nvSpPr>
        <p:spPr>
          <a:xfrm>
            <a:off x="11546488" y="5931290"/>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3043DDB-1A89-42F9-BFDC-EBC3723744CD}"/>
              </a:ext>
            </a:extLst>
          </p:cNvPr>
          <p:cNvSpPr txBox="1"/>
          <p:nvPr/>
        </p:nvSpPr>
        <p:spPr>
          <a:xfrm>
            <a:off x="9958936" y="5764669"/>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AB03FD25-CF2E-4556-9987-EB9A091EE20E}"/>
              </a:ext>
            </a:extLst>
          </p:cNvPr>
          <p:cNvSpPr txBox="1"/>
          <p:nvPr/>
        </p:nvSpPr>
        <p:spPr>
          <a:xfrm>
            <a:off x="277405" y="691978"/>
            <a:ext cx="4396191"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摘要</a:t>
            </a:r>
          </a:p>
        </p:txBody>
      </p:sp>
      <p:pic>
        <p:nvPicPr>
          <p:cNvPr id="3" name="图片 2" descr="文本, 信件&#10;&#10;描述已自动生成">
            <a:extLst>
              <a:ext uri="{FF2B5EF4-FFF2-40B4-BE49-F238E27FC236}">
                <a16:creationId xmlns:a16="http://schemas.microsoft.com/office/drawing/2014/main" id="{D4A95658-BCB9-4C5D-97FE-24852203BB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2906" y="2599781"/>
            <a:ext cx="2824248" cy="3993904"/>
          </a:xfrm>
          <a:prstGeom prst="rect">
            <a:avLst/>
          </a:prstGeom>
        </p:spPr>
      </p:pic>
      <p:pic>
        <p:nvPicPr>
          <p:cNvPr id="15" name="图片 14" descr="文本, 信件&#10;&#10;描述已自动生成">
            <a:extLst>
              <a:ext uri="{FF2B5EF4-FFF2-40B4-BE49-F238E27FC236}">
                <a16:creationId xmlns:a16="http://schemas.microsoft.com/office/drawing/2014/main" id="{BCACBEC4-A2CA-41C8-8093-729B74498A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7154" y="2599781"/>
            <a:ext cx="2824249" cy="3993904"/>
          </a:xfrm>
          <a:prstGeom prst="rect">
            <a:avLst/>
          </a:prstGeom>
        </p:spPr>
      </p:pic>
      <p:pic>
        <p:nvPicPr>
          <p:cNvPr id="25" name="图片 24">
            <a:extLst>
              <a:ext uri="{FF2B5EF4-FFF2-40B4-BE49-F238E27FC236}">
                <a16:creationId xmlns:a16="http://schemas.microsoft.com/office/drawing/2014/main" id="{27E5F961-F461-4E69-A726-44E8BED4BFBC}"/>
              </a:ext>
            </a:extLst>
          </p:cNvPr>
          <p:cNvPicPr>
            <a:picLocks noChangeAspect="1"/>
          </p:cNvPicPr>
          <p:nvPr/>
        </p:nvPicPr>
        <p:blipFill>
          <a:blip r:embed="rId4"/>
          <a:stretch>
            <a:fillRect/>
          </a:stretch>
        </p:blipFill>
        <p:spPr>
          <a:xfrm>
            <a:off x="3068228" y="1218656"/>
            <a:ext cx="6353175" cy="1381125"/>
          </a:xfrm>
          <a:prstGeom prst="rect">
            <a:avLst/>
          </a:prstGeom>
        </p:spPr>
      </p:pic>
      <p:sp>
        <p:nvSpPr>
          <p:cNvPr id="26" name="文本框 25">
            <a:extLst>
              <a:ext uri="{FF2B5EF4-FFF2-40B4-BE49-F238E27FC236}">
                <a16:creationId xmlns:a16="http://schemas.microsoft.com/office/drawing/2014/main" id="{88D701B6-BFCD-4687-B7A1-02C46C583827}"/>
              </a:ext>
            </a:extLst>
          </p:cNvPr>
          <p:cNvSpPr txBox="1"/>
          <p:nvPr/>
        </p:nvSpPr>
        <p:spPr>
          <a:xfrm>
            <a:off x="277406" y="1609257"/>
            <a:ext cx="9411313" cy="439929"/>
          </a:xfrm>
          <a:prstGeom prst="rect">
            <a:avLst/>
          </a:prstGeom>
          <a:noFill/>
        </p:spPr>
        <p:txBody>
          <a:bodyPr wrap="square">
            <a:spAutoFit/>
          </a:bodyPr>
          <a:lstStyle/>
          <a:p>
            <a:pPr marL="63500" marR="74930">
              <a:lnSpc>
                <a:spcPct val="140000"/>
              </a:lnSpc>
              <a:spcBef>
                <a:spcPts val="595"/>
              </a:spcBef>
              <a:spcAft>
                <a:spcPts val="0"/>
              </a:spcAft>
            </a:pP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选择“正文文本”样式</a:t>
            </a:r>
          </a:p>
        </p:txBody>
      </p:sp>
      <p:sp>
        <p:nvSpPr>
          <p:cNvPr id="27" name="文本框 26">
            <a:extLst>
              <a:ext uri="{FF2B5EF4-FFF2-40B4-BE49-F238E27FC236}">
                <a16:creationId xmlns:a16="http://schemas.microsoft.com/office/drawing/2014/main" id="{6464C5F5-968B-483C-8E94-FEA09D577D15}"/>
              </a:ext>
            </a:extLst>
          </p:cNvPr>
          <p:cNvSpPr txBox="1"/>
          <p:nvPr/>
        </p:nvSpPr>
        <p:spPr>
          <a:xfrm>
            <a:off x="291949" y="143179"/>
            <a:ext cx="11793038" cy="400110"/>
          </a:xfrm>
          <a:prstGeom prst="rect">
            <a:avLst/>
          </a:prstGeom>
          <a:noFill/>
        </p:spPr>
        <p:txBody>
          <a:bodyPr wrap="square" rtlCol="0">
            <a:spAutoFit/>
          </a:bodyPr>
          <a:lstStyle>
            <a:defPPr>
              <a:defRPr lang="zh-CN"/>
            </a:defPPr>
            <a:lvl1pPr>
              <a:defRPr sz="2000" b="1">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论文版式半自动辅助工具介绍</a:t>
            </a:r>
          </a:p>
        </p:txBody>
      </p:sp>
    </p:spTree>
    <p:extLst>
      <p:ext uri="{BB962C8B-B14F-4D97-AF65-F5344CB8AC3E}">
        <p14:creationId xmlns:p14="http://schemas.microsoft.com/office/powerpoint/2010/main" val="23710515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11630064" y="199810"/>
            <a:ext cx="0" cy="6334812"/>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3C052F4-59C3-4A5D-A4BA-10D3A8DC81F4}"/>
              </a:ext>
            </a:extLst>
          </p:cNvPr>
          <p:cNvSpPr/>
          <p:nvPr/>
        </p:nvSpPr>
        <p:spPr>
          <a:xfrm>
            <a:off x="11546488" y="524826"/>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7D9070-8DCE-4735-A783-E6402C3383AA}"/>
              </a:ext>
            </a:extLst>
          </p:cNvPr>
          <p:cNvSpPr txBox="1"/>
          <p:nvPr/>
        </p:nvSpPr>
        <p:spPr>
          <a:xfrm>
            <a:off x="9958936" y="358205"/>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9" name="文本框 8">
            <a:extLst>
              <a:ext uri="{FF2B5EF4-FFF2-40B4-BE49-F238E27FC236}">
                <a16:creationId xmlns:a16="http://schemas.microsoft.com/office/drawing/2014/main" id="{310828E5-ADAF-48AA-AB41-FB9307B67BA4}"/>
              </a:ext>
            </a:extLst>
          </p:cNvPr>
          <p:cNvSpPr txBox="1"/>
          <p:nvPr/>
        </p:nvSpPr>
        <p:spPr>
          <a:xfrm>
            <a:off x="9958936" y="1196869"/>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封面</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0" name="文本框 9">
            <a:extLst>
              <a:ext uri="{FF2B5EF4-FFF2-40B4-BE49-F238E27FC236}">
                <a16:creationId xmlns:a16="http://schemas.microsoft.com/office/drawing/2014/main" id="{3612E128-8B0B-440D-AA74-F1606826E210}"/>
              </a:ext>
            </a:extLst>
          </p:cNvPr>
          <p:cNvSpPr txBox="1"/>
          <p:nvPr/>
        </p:nvSpPr>
        <p:spPr>
          <a:xfrm>
            <a:off x="9987280" y="1629231"/>
            <a:ext cx="1501334"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独创性声明</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1" name="文本框 10">
            <a:extLst>
              <a:ext uri="{FF2B5EF4-FFF2-40B4-BE49-F238E27FC236}">
                <a16:creationId xmlns:a16="http://schemas.microsoft.com/office/drawing/2014/main" id="{2BDF7A18-0F52-4887-B7B7-FC73C9FF8DC7}"/>
              </a:ext>
            </a:extLst>
          </p:cNvPr>
          <p:cNvSpPr txBox="1"/>
          <p:nvPr/>
        </p:nvSpPr>
        <p:spPr>
          <a:xfrm>
            <a:off x="9958936" y="2061593"/>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致谢</a:t>
            </a:r>
            <a:endParaRPr lang="en-US" altLang="zh-CN" dirty="0"/>
          </a:p>
        </p:txBody>
      </p:sp>
      <p:sp>
        <p:nvSpPr>
          <p:cNvPr id="12" name="文本框 11">
            <a:extLst>
              <a:ext uri="{FF2B5EF4-FFF2-40B4-BE49-F238E27FC236}">
                <a16:creationId xmlns:a16="http://schemas.microsoft.com/office/drawing/2014/main" id="{F038AEF7-B69A-47C4-B479-C9D8D9AE1E25}"/>
              </a:ext>
            </a:extLst>
          </p:cNvPr>
          <p:cNvSpPr txBox="1"/>
          <p:nvPr/>
        </p:nvSpPr>
        <p:spPr>
          <a:xfrm>
            <a:off x="9958936" y="2493955"/>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摘要</a:t>
            </a:r>
            <a:endParaRPr lang="en-US" altLang="zh-CN" dirty="0"/>
          </a:p>
        </p:txBody>
      </p:sp>
      <p:sp>
        <p:nvSpPr>
          <p:cNvPr id="13" name="文本框 12">
            <a:extLst>
              <a:ext uri="{FF2B5EF4-FFF2-40B4-BE49-F238E27FC236}">
                <a16:creationId xmlns:a16="http://schemas.microsoft.com/office/drawing/2014/main" id="{E15459DB-49C4-4360-876A-D4D56BC28CDE}"/>
              </a:ext>
            </a:extLst>
          </p:cNvPr>
          <p:cNvSpPr txBox="1"/>
          <p:nvPr/>
        </p:nvSpPr>
        <p:spPr>
          <a:xfrm>
            <a:off x="9958936" y="2926317"/>
            <a:ext cx="1529678" cy="432362"/>
          </a:xfrm>
          <a:prstGeom prst="rect">
            <a:avLst/>
          </a:prstGeom>
          <a:noFill/>
        </p:spPr>
        <p:txBody>
          <a:bodyPr wrap="square" rtlCol="0">
            <a:spAutoFit/>
          </a:bodyPr>
          <a:lstStyle>
            <a:defPPr>
              <a:defRPr lang="zh-CN"/>
            </a:defPPr>
            <a:lvl1pPr algn="r">
              <a:lnSpc>
                <a:spcPct val="120000"/>
              </a:lnSpc>
              <a:defRPr sz="2000" b="1">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目录</a:t>
            </a:r>
            <a:r>
              <a:rPr lang="zh-CN" altLang="en-US" sz="20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endParaRPr lang="en-US" altLang="zh-CN" dirty="0"/>
          </a:p>
        </p:txBody>
      </p:sp>
      <p:sp>
        <p:nvSpPr>
          <p:cNvPr id="14" name="文本框 13">
            <a:extLst>
              <a:ext uri="{FF2B5EF4-FFF2-40B4-BE49-F238E27FC236}">
                <a16:creationId xmlns:a16="http://schemas.microsoft.com/office/drawing/2014/main" id="{A5A5D268-67C2-468B-9117-1F24670814AB}"/>
              </a:ext>
            </a:extLst>
          </p:cNvPr>
          <p:cNvSpPr txBox="1"/>
          <p:nvPr/>
        </p:nvSpPr>
        <p:spPr>
          <a:xfrm>
            <a:off x="9958936" y="3358679"/>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图表清单</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6" name="椭圆 15">
            <a:extLst>
              <a:ext uri="{FF2B5EF4-FFF2-40B4-BE49-F238E27FC236}">
                <a16:creationId xmlns:a16="http://schemas.microsoft.com/office/drawing/2014/main" id="{DA374F00-6E7E-4BCF-A3F9-C0292972AC4C}"/>
              </a:ext>
            </a:extLst>
          </p:cNvPr>
          <p:cNvSpPr/>
          <p:nvPr/>
        </p:nvSpPr>
        <p:spPr>
          <a:xfrm>
            <a:off x="11551987" y="4295933"/>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010E7F8-74C7-4B17-83FC-B793694C8C48}"/>
              </a:ext>
            </a:extLst>
          </p:cNvPr>
          <p:cNvSpPr txBox="1"/>
          <p:nvPr/>
        </p:nvSpPr>
        <p:spPr>
          <a:xfrm>
            <a:off x="9964435" y="4129312"/>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BC6E62E5-177A-4B2B-AD9B-D01A9623E471}"/>
              </a:ext>
            </a:extLst>
          </p:cNvPr>
          <p:cNvSpPr/>
          <p:nvPr/>
        </p:nvSpPr>
        <p:spPr>
          <a:xfrm>
            <a:off x="11546488" y="5115383"/>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3D8EC10-F9D0-47D4-92CA-7BA45A66190B}"/>
              </a:ext>
            </a:extLst>
          </p:cNvPr>
          <p:cNvSpPr txBox="1"/>
          <p:nvPr/>
        </p:nvSpPr>
        <p:spPr>
          <a:xfrm>
            <a:off x="9958936" y="4948762"/>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95BEDA36-CDD1-4AA3-8374-07208112428A}"/>
              </a:ext>
            </a:extLst>
          </p:cNvPr>
          <p:cNvSpPr/>
          <p:nvPr/>
        </p:nvSpPr>
        <p:spPr>
          <a:xfrm>
            <a:off x="11546488" y="5931290"/>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3043DDB-1A89-42F9-BFDC-EBC3723744CD}"/>
              </a:ext>
            </a:extLst>
          </p:cNvPr>
          <p:cNvSpPr txBox="1"/>
          <p:nvPr/>
        </p:nvSpPr>
        <p:spPr>
          <a:xfrm>
            <a:off x="9958936" y="5764669"/>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AB03FD25-CF2E-4556-9987-EB9A091EE20E}"/>
              </a:ext>
            </a:extLst>
          </p:cNvPr>
          <p:cNvSpPr txBox="1"/>
          <p:nvPr/>
        </p:nvSpPr>
        <p:spPr>
          <a:xfrm>
            <a:off x="277405" y="691978"/>
            <a:ext cx="4396191"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目录</a:t>
            </a:r>
          </a:p>
        </p:txBody>
      </p:sp>
      <p:sp>
        <p:nvSpPr>
          <p:cNvPr id="23" name="文本框 22">
            <a:extLst>
              <a:ext uri="{FF2B5EF4-FFF2-40B4-BE49-F238E27FC236}">
                <a16:creationId xmlns:a16="http://schemas.microsoft.com/office/drawing/2014/main" id="{A3588AA4-9543-406A-976C-8785128E365F}"/>
              </a:ext>
            </a:extLst>
          </p:cNvPr>
          <p:cNvSpPr txBox="1"/>
          <p:nvPr/>
        </p:nvSpPr>
        <p:spPr>
          <a:xfrm>
            <a:off x="472861" y="1505461"/>
            <a:ext cx="9114199" cy="1834156"/>
          </a:xfrm>
          <a:prstGeom prst="rect">
            <a:avLst/>
          </a:prstGeom>
          <a:effectLst>
            <a:glow rad="228600">
              <a:schemeClr val="accent3">
                <a:satMod val="175000"/>
                <a:alpha val="40000"/>
              </a:schemeClr>
            </a:glow>
            <a:outerShdw blurRad="50800" dist="38100" dir="16200000" rotWithShape="0">
              <a:prstClr val="black">
                <a:alpha val="40000"/>
              </a:prstClr>
            </a:outerShdw>
          </a:effectLst>
        </p:spPr>
        <p:txBody>
          <a:bodyPr wrap="square">
            <a:spAutoFit/>
          </a:bodyPr>
          <a:lstStyle/>
          <a:p>
            <a:pPr marL="63500" marR="74930">
              <a:lnSpc>
                <a:spcPct val="140000"/>
              </a:lnSpc>
              <a:spcBef>
                <a:spcPts val="595"/>
              </a:spcBef>
              <a:spcAft>
                <a:spcPts val="0"/>
              </a:spcAft>
            </a:pPr>
            <a:endPar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40000"/>
              </a:lnSpc>
              <a:spcBef>
                <a:spcPts val="595"/>
              </a:spcBef>
              <a:spcAft>
                <a:spcPts val="0"/>
              </a:spcAft>
            </a:pPr>
            <a:endPar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40000"/>
              </a:lnSpc>
              <a:spcBef>
                <a:spcPts val="595"/>
              </a:spcBef>
              <a:spcAft>
                <a:spcPts val="0"/>
              </a:spcAft>
            </a:pP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在目录任意处右键，选择“更新域”，</a:t>
            </a:r>
            <a:endPar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40000"/>
              </a:lnSpc>
              <a:spcBef>
                <a:spcPts val="595"/>
              </a:spcBef>
              <a:spcAft>
                <a:spcPts val="0"/>
              </a:spcAft>
            </a:pP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一键根据正文生成新目录。</a:t>
            </a:r>
            <a:r>
              <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 </a:t>
            </a:r>
            <a:endPar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pic>
        <p:nvPicPr>
          <p:cNvPr id="3" name="图片 2">
            <a:extLst>
              <a:ext uri="{FF2B5EF4-FFF2-40B4-BE49-F238E27FC236}">
                <a16:creationId xmlns:a16="http://schemas.microsoft.com/office/drawing/2014/main" id="{B1688BE3-D931-4798-963D-6367D408381C}"/>
              </a:ext>
            </a:extLst>
          </p:cNvPr>
          <p:cNvPicPr>
            <a:picLocks noChangeAspect="1"/>
          </p:cNvPicPr>
          <p:nvPr/>
        </p:nvPicPr>
        <p:blipFill rotWithShape="1">
          <a:blip r:embed="rId2"/>
          <a:srcRect l="61667" t="26819" r="14129" b="15942"/>
          <a:stretch/>
        </p:blipFill>
        <p:spPr>
          <a:xfrm>
            <a:off x="5029960" y="2500367"/>
            <a:ext cx="2950956" cy="3925436"/>
          </a:xfrm>
          <a:prstGeom prst="rect">
            <a:avLst/>
          </a:prstGeom>
        </p:spPr>
      </p:pic>
      <p:sp>
        <p:nvSpPr>
          <p:cNvPr id="24" name="文本框 23">
            <a:extLst>
              <a:ext uri="{FF2B5EF4-FFF2-40B4-BE49-F238E27FC236}">
                <a16:creationId xmlns:a16="http://schemas.microsoft.com/office/drawing/2014/main" id="{7C13C290-B04E-4478-926D-695253ECEC04}"/>
              </a:ext>
            </a:extLst>
          </p:cNvPr>
          <p:cNvSpPr txBox="1"/>
          <p:nvPr/>
        </p:nvSpPr>
        <p:spPr>
          <a:xfrm>
            <a:off x="291949" y="143179"/>
            <a:ext cx="11793038" cy="400110"/>
          </a:xfrm>
          <a:prstGeom prst="rect">
            <a:avLst/>
          </a:prstGeom>
          <a:noFill/>
        </p:spPr>
        <p:txBody>
          <a:bodyPr wrap="square" rtlCol="0">
            <a:spAutoFit/>
          </a:bodyPr>
          <a:lstStyle>
            <a:defPPr>
              <a:defRPr lang="zh-CN"/>
            </a:defPPr>
            <a:lvl1pPr>
              <a:defRPr sz="2000" b="1">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论文版式半自动辅助工具介绍</a:t>
            </a:r>
          </a:p>
        </p:txBody>
      </p:sp>
    </p:spTree>
    <p:extLst>
      <p:ext uri="{BB962C8B-B14F-4D97-AF65-F5344CB8AC3E}">
        <p14:creationId xmlns:p14="http://schemas.microsoft.com/office/powerpoint/2010/main" val="3013619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11630064" y="199810"/>
            <a:ext cx="0" cy="6334812"/>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3C052F4-59C3-4A5D-A4BA-10D3A8DC81F4}"/>
              </a:ext>
            </a:extLst>
          </p:cNvPr>
          <p:cNvSpPr/>
          <p:nvPr/>
        </p:nvSpPr>
        <p:spPr>
          <a:xfrm>
            <a:off x="11546488" y="524826"/>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7D9070-8DCE-4735-A783-E6402C3383AA}"/>
              </a:ext>
            </a:extLst>
          </p:cNvPr>
          <p:cNvSpPr txBox="1"/>
          <p:nvPr/>
        </p:nvSpPr>
        <p:spPr>
          <a:xfrm>
            <a:off x="9958936" y="358205"/>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9" name="文本框 8">
            <a:extLst>
              <a:ext uri="{FF2B5EF4-FFF2-40B4-BE49-F238E27FC236}">
                <a16:creationId xmlns:a16="http://schemas.microsoft.com/office/drawing/2014/main" id="{310828E5-ADAF-48AA-AB41-FB9307B67BA4}"/>
              </a:ext>
            </a:extLst>
          </p:cNvPr>
          <p:cNvSpPr txBox="1"/>
          <p:nvPr/>
        </p:nvSpPr>
        <p:spPr>
          <a:xfrm>
            <a:off x="9958936" y="1196869"/>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封面</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0" name="文本框 9">
            <a:extLst>
              <a:ext uri="{FF2B5EF4-FFF2-40B4-BE49-F238E27FC236}">
                <a16:creationId xmlns:a16="http://schemas.microsoft.com/office/drawing/2014/main" id="{3612E128-8B0B-440D-AA74-F1606826E210}"/>
              </a:ext>
            </a:extLst>
          </p:cNvPr>
          <p:cNvSpPr txBox="1"/>
          <p:nvPr/>
        </p:nvSpPr>
        <p:spPr>
          <a:xfrm>
            <a:off x="9987280" y="1629231"/>
            <a:ext cx="1501334"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独创性声明</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1" name="文本框 10">
            <a:extLst>
              <a:ext uri="{FF2B5EF4-FFF2-40B4-BE49-F238E27FC236}">
                <a16:creationId xmlns:a16="http://schemas.microsoft.com/office/drawing/2014/main" id="{2BDF7A18-0F52-4887-B7B7-FC73C9FF8DC7}"/>
              </a:ext>
            </a:extLst>
          </p:cNvPr>
          <p:cNvSpPr txBox="1"/>
          <p:nvPr/>
        </p:nvSpPr>
        <p:spPr>
          <a:xfrm>
            <a:off x="9958936" y="2061593"/>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致谢</a:t>
            </a:r>
            <a:endParaRPr lang="en-US" altLang="zh-CN" dirty="0"/>
          </a:p>
        </p:txBody>
      </p:sp>
      <p:sp>
        <p:nvSpPr>
          <p:cNvPr id="12" name="文本框 11">
            <a:extLst>
              <a:ext uri="{FF2B5EF4-FFF2-40B4-BE49-F238E27FC236}">
                <a16:creationId xmlns:a16="http://schemas.microsoft.com/office/drawing/2014/main" id="{F038AEF7-B69A-47C4-B479-C9D8D9AE1E25}"/>
              </a:ext>
            </a:extLst>
          </p:cNvPr>
          <p:cNvSpPr txBox="1"/>
          <p:nvPr/>
        </p:nvSpPr>
        <p:spPr>
          <a:xfrm>
            <a:off x="9958936" y="2493955"/>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摘要</a:t>
            </a:r>
            <a:endParaRPr lang="en-US" altLang="zh-CN" dirty="0"/>
          </a:p>
        </p:txBody>
      </p:sp>
      <p:sp>
        <p:nvSpPr>
          <p:cNvPr id="13" name="文本框 12">
            <a:extLst>
              <a:ext uri="{FF2B5EF4-FFF2-40B4-BE49-F238E27FC236}">
                <a16:creationId xmlns:a16="http://schemas.microsoft.com/office/drawing/2014/main" id="{E15459DB-49C4-4360-876A-D4D56BC28CDE}"/>
              </a:ext>
            </a:extLst>
          </p:cNvPr>
          <p:cNvSpPr txBox="1"/>
          <p:nvPr/>
        </p:nvSpPr>
        <p:spPr>
          <a:xfrm>
            <a:off x="9958936" y="2926317"/>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目录</a:t>
            </a:r>
            <a:endParaRPr lang="en-US" altLang="zh-CN" dirty="0"/>
          </a:p>
        </p:txBody>
      </p:sp>
      <p:sp>
        <p:nvSpPr>
          <p:cNvPr id="14" name="文本框 13">
            <a:extLst>
              <a:ext uri="{FF2B5EF4-FFF2-40B4-BE49-F238E27FC236}">
                <a16:creationId xmlns:a16="http://schemas.microsoft.com/office/drawing/2014/main" id="{A5A5D268-67C2-468B-9117-1F24670814AB}"/>
              </a:ext>
            </a:extLst>
          </p:cNvPr>
          <p:cNvSpPr txBox="1"/>
          <p:nvPr/>
        </p:nvSpPr>
        <p:spPr>
          <a:xfrm>
            <a:off x="9958936" y="3358679"/>
            <a:ext cx="1529678" cy="432362"/>
          </a:xfrm>
          <a:prstGeom prst="rect">
            <a:avLst/>
          </a:prstGeom>
          <a:noFill/>
        </p:spPr>
        <p:txBody>
          <a:bodyPr wrap="square" rtlCol="0">
            <a:spAutoFit/>
          </a:bodyPr>
          <a:lstStyle>
            <a:defPPr>
              <a:defRPr lang="zh-CN"/>
            </a:defPPr>
            <a:lvl1pPr algn="r">
              <a:lnSpc>
                <a:spcPct val="120000"/>
              </a:lnSpc>
              <a:defRPr sz="2000" b="1">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图表清单</a:t>
            </a:r>
            <a:r>
              <a:rPr lang="zh-CN" altLang="en-US" sz="20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endParaRPr lang="en-US" altLang="zh-CN" dirty="0"/>
          </a:p>
        </p:txBody>
      </p:sp>
      <p:sp>
        <p:nvSpPr>
          <p:cNvPr id="16" name="椭圆 15">
            <a:extLst>
              <a:ext uri="{FF2B5EF4-FFF2-40B4-BE49-F238E27FC236}">
                <a16:creationId xmlns:a16="http://schemas.microsoft.com/office/drawing/2014/main" id="{DA374F00-6E7E-4BCF-A3F9-C0292972AC4C}"/>
              </a:ext>
            </a:extLst>
          </p:cNvPr>
          <p:cNvSpPr/>
          <p:nvPr/>
        </p:nvSpPr>
        <p:spPr>
          <a:xfrm>
            <a:off x="11551987" y="4295933"/>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010E7F8-74C7-4B17-83FC-B793694C8C48}"/>
              </a:ext>
            </a:extLst>
          </p:cNvPr>
          <p:cNvSpPr txBox="1"/>
          <p:nvPr/>
        </p:nvSpPr>
        <p:spPr>
          <a:xfrm>
            <a:off x="9964435" y="4129312"/>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BC6E62E5-177A-4B2B-AD9B-D01A9623E471}"/>
              </a:ext>
            </a:extLst>
          </p:cNvPr>
          <p:cNvSpPr/>
          <p:nvPr/>
        </p:nvSpPr>
        <p:spPr>
          <a:xfrm>
            <a:off x="11546488" y="5115383"/>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3D8EC10-F9D0-47D4-92CA-7BA45A66190B}"/>
              </a:ext>
            </a:extLst>
          </p:cNvPr>
          <p:cNvSpPr txBox="1"/>
          <p:nvPr/>
        </p:nvSpPr>
        <p:spPr>
          <a:xfrm>
            <a:off x="9958936" y="4948762"/>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95BEDA36-CDD1-4AA3-8374-07208112428A}"/>
              </a:ext>
            </a:extLst>
          </p:cNvPr>
          <p:cNvSpPr/>
          <p:nvPr/>
        </p:nvSpPr>
        <p:spPr>
          <a:xfrm>
            <a:off x="11546488" y="5931290"/>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3043DDB-1A89-42F9-BFDC-EBC3723744CD}"/>
              </a:ext>
            </a:extLst>
          </p:cNvPr>
          <p:cNvSpPr txBox="1"/>
          <p:nvPr/>
        </p:nvSpPr>
        <p:spPr>
          <a:xfrm>
            <a:off x="9958936" y="5764669"/>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AB03FD25-CF2E-4556-9987-EB9A091EE20E}"/>
              </a:ext>
            </a:extLst>
          </p:cNvPr>
          <p:cNvSpPr txBox="1"/>
          <p:nvPr/>
        </p:nvSpPr>
        <p:spPr>
          <a:xfrm>
            <a:off x="277405" y="691978"/>
            <a:ext cx="4396191"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图表清单</a:t>
            </a:r>
          </a:p>
        </p:txBody>
      </p:sp>
      <p:sp>
        <p:nvSpPr>
          <p:cNvPr id="24" name="文本框 23">
            <a:extLst>
              <a:ext uri="{FF2B5EF4-FFF2-40B4-BE49-F238E27FC236}">
                <a16:creationId xmlns:a16="http://schemas.microsoft.com/office/drawing/2014/main" id="{908AD5F0-93A4-4F37-BFC5-09C43616CE4F}"/>
              </a:ext>
            </a:extLst>
          </p:cNvPr>
          <p:cNvSpPr txBox="1"/>
          <p:nvPr/>
        </p:nvSpPr>
        <p:spPr>
          <a:xfrm>
            <a:off x="472861" y="1505461"/>
            <a:ext cx="9114199" cy="1834156"/>
          </a:xfrm>
          <a:prstGeom prst="rect">
            <a:avLst/>
          </a:prstGeom>
          <a:effectLst>
            <a:glow rad="228600">
              <a:schemeClr val="accent3">
                <a:satMod val="175000"/>
                <a:alpha val="40000"/>
              </a:schemeClr>
            </a:glow>
            <a:outerShdw blurRad="50800" dist="38100" dir="16200000" rotWithShape="0">
              <a:prstClr val="black">
                <a:alpha val="40000"/>
              </a:prstClr>
            </a:outerShdw>
          </a:effectLst>
        </p:spPr>
        <p:txBody>
          <a:bodyPr wrap="square">
            <a:spAutoFit/>
          </a:bodyPr>
          <a:lstStyle/>
          <a:p>
            <a:pPr marL="63500" marR="74930">
              <a:lnSpc>
                <a:spcPct val="140000"/>
              </a:lnSpc>
              <a:spcBef>
                <a:spcPts val="595"/>
              </a:spcBef>
              <a:spcAft>
                <a:spcPts val="0"/>
              </a:spcAft>
            </a:pPr>
            <a:endPar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40000"/>
              </a:lnSpc>
              <a:spcBef>
                <a:spcPts val="595"/>
              </a:spcBef>
              <a:spcAft>
                <a:spcPts val="0"/>
              </a:spcAft>
            </a:pPr>
            <a:endPar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40000"/>
              </a:lnSpc>
              <a:spcBef>
                <a:spcPts val="595"/>
              </a:spcBef>
              <a:spcAft>
                <a:spcPts val="0"/>
              </a:spcAft>
            </a:pP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在图、表清单任意处右键，选择“更新域”，</a:t>
            </a:r>
            <a:endPar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40000"/>
              </a:lnSpc>
              <a:spcBef>
                <a:spcPts val="595"/>
              </a:spcBef>
              <a:spcAft>
                <a:spcPts val="0"/>
              </a:spcAft>
            </a:pP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一键根据正文生成新的图表清单。</a:t>
            </a:r>
            <a:r>
              <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 </a:t>
            </a:r>
            <a:endPar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pic>
        <p:nvPicPr>
          <p:cNvPr id="25" name="图片 24">
            <a:extLst>
              <a:ext uri="{FF2B5EF4-FFF2-40B4-BE49-F238E27FC236}">
                <a16:creationId xmlns:a16="http://schemas.microsoft.com/office/drawing/2014/main" id="{F1FFFA97-CC15-4DC7-AE5B-595B994767EA}"/>
              </a:ext>
            </a:extLst>
          </p:cNvPr>
          <p:cNvPicPr>
            <a:picLocks noChangeAspect="1"/>
          </p:cNvPicPr>
          <p:nvPr/>
        </p:nvPicPr>
        <p:blipFill rotWithShape="1">
          <a:blip r:embed="rId2"/>
          <a:srcRect l="61667" t="26819" r="14129" b="15942"/>
          <a:stretch/>
        </p:blipFill>
        <p:spPr>
          <a:xfrm>
            <a:off x="6096000" y="2339626"/>
            <a:ext cx="2950956" cy="3925436"/>
          </a:xfrm>
          <a:prstGeom prst="rect">
            <a:avLst/>
          </a:prstGeom>
        </p:spPr>
      </p:pic>
      <p:sp>
        <p:nvSpPr>
          <p:cNvPr id="26" name="文本框 25">
            <a:extLst>
              <a:ext uri="{FF2B5EF4-FFF2-40B4-BE49-F238E27FC236}">
                <a16:creationId xmlns:a16="http://schemas.microsoft.com/office/drawing/2014/main" id="{FED5157E-E92C-4FA8-A457-ED794E6FAD83}"/>
              </a:ext>
            </a:extLst>
          </p:cNvPr>
          <p:cNvSpPr txBox="1"/>
          <p:nvPr/>
        </p:nvSpPr>
        <p:spPr>
          <a:xfrm>
            <a:off x="291949" y="143179"/>
            <a:ext cx="11793038" cy="400110"/>
          </a:xfrm>
          <a:prstGeom prst="rect">
            <a:avLst/>
          </a:prstGeom>
          <a:noFill/>
        </p:spPr>
        <p:txBody>
          <a:bodyPr wrap="square" rtlCol="0">
            <a:spAutoFit/>
          </a:bodyPr>
          <a:lstStyle>
            <a:defPPr>
              <a:defRPr lang="zh-CN"/>
            </a:defPPr>
            <a:lvl1pPr>
              <a:defRPr sz="2000" b="1">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论文版式半自动辅助工具介绍</a:t>
            </a:r>
          </a:p>
        </p:txBody>
      </p:sp>
    </p:spTree>
    <p:extLst>
      <p:ext uri="{BB962C8B-B14F-4D97-AF65-F5344CB8AC3E}">
        <p14:creationId xmlns:p14="http://schemas.microsoft.com/office/powerpoint/2010/main" val="42284819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726913" y="3429000"/>
            <a:ext cx="10738173" cy="0"/>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22" name="椭圆 21">
            <a:extLst>
              <a:ext uri="{FF2B5EF4-FFF2-40B4-BE49-F238E27FC236}">
                <a16:creationId xmlns:a16="http://schemas.microsoft.com/office/drawing/2014/main" id="{F5FF46FF-303A-4C68-9012-B34BB22C0E15}"/>
              </a:ext>
            </a:extLst>
          </p:cNvPr>
          <p:cNvSpPr/>
          <p:nvPr/>
        </p:nvSpPr>
        <p:spPr>
          <a:xfrm>
            <a:off x="1686051"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2424F0EF-4451-4131-AD34-C9FA4544FB98}"/>
              </a:ext>
            </a:extLst>
          </p:cNvPr>
          <p:cNvSpPr/>
          <p:nvPr/>
        </p:nvSpPr>
        <p:spPr>
          <a:xfrm>
            <a:off x="4558717"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40AC6DA0-261F-45C5-B4EF-95EF99D4F018}"/>
              </a:ext>
            </a:extLst>
          </p:cNvPr>
          <p:cNvSpPr/>
          <p:nvPr/>
        </p:nvSpPr>
        <p:spPr>
          <a:xfrm>
            <a:off x="7431383"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E7FFB0AE-8F67-454C-8B51-0E116A4AEACA}"/>
              </a:ext>
            </a:extLst>
          </p:cNvPr>
          <p:cNvSpPr/>
          <p:nvPr/>
        </p:nvSpPr>
        <p:spPr>
          <a:xfrm>
            <a:off x="10304049"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EA0F64FC-7644-4FB9-ABC2-B1D03A2BE89C}"/>
              </a:ext>
            </a:extLst>
          </p:cNvPr>
          <p:cNvSpPr txBox="1"/>
          <p:nvPr/>
        </p:nvSpPr>
        <p:spPr>
          <a:xfrm>
            <a:off x="1004788" y="2749919"/>
            <a:ext cx="1529678" cy="500393"/>
          </a:xfrm>
          <a:prstGeom prst="rect">
            <a:avLst/>
          </a:prstGeom>
          <a:noFill/>
        </p:spPr>
        <p:txBody>
          <a:bodyPr wrap="square" rtlCol="0">
            <a:spAutoFit/>
          </a:bodyPr>
          <a:lstStyle>
            <a:defPPr>
              <a:defRPr lang="zh-CN"/>
            </a:defPPr>
            <a:lvl1pPr algn="ctr">
              <a:lnSpc>
                <a:spcPct val="120000"/>
              </a:lnSpc>
              <a:defRPr sz="2400" b="1">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前置部分</a:t>
            </a:r>
            <a:endParaRPr lang="en-US" altLang="zh-CN" dirty="0"/>
          </a:p>
        </p:txBody>
      </p:sp>
      <p:sp>
        <p:nvSpPr>
          <p:cNvPr id="27" name="文本框 26">
            <a:extLst>
              <a:ext uri="{FF2B5EF4-FFF2-40B4-BE49-F238E27FC236}">
                <a16:creationId xmlns:a16="http://schemas.microsoft.com/office/drawing/2014/main" id="{8A2FEA26-987D-48EB-84EE-363FA6B71DC1}"/>
              </a:ext>
            </a:extLst>
          </p:cNvPr>
          <p:cNvSpPr txBox="1"/>
          <p:nvPr/>
        </p:nvSpPr>
        <p:spPr>
          <a:xfrm>
            <a:off x="1686051" y="3607688"/>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封面</a:t>
            </a:r>
            <a:endParaRPr lang="en-US" altLang="zh-CN" dirty="0"/>
          </a:p>
        </p:txBody>
      </p:sp>
      <p:sp>
        <p:nvSpPr>
          <p:cNvPr id="28" name="文本框 27">
            <a:extLst>
              <a:ext uri="{FF2B5EF4-FFF2-40B4-BE49-F238E27FC236}">
                <a16:creationId xmlns:a16="http://schemas.microsoft.com/office/drawing/2014/main" id="{9701EA30-04C1-4E0A-9AE3-C68CFAFE502D}"/>
              </a:ext>
            </a:extLst>
          </p:cNvPr>
          <p:cNvSpPr txBox="1"/>
          <p:nvPr/>
        </p:nvSpPr>
        <p:spPr>
          <a:xfrm>
            <a:off x="1686051" y="4040050"/>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独创性声明</a:t>
            </a:r>
            <a:endParaRPr lang="en-US" altLang="zh-CN" dirty="0"/>
          </a:p>
        </p:txBody>
      </p:sp>
      <p:sp>
        <p:nvSpPr>
          <p:cNvPr id="29" name="文本框 28">
            <a:extLst>
              <a:ext uri="{FF2B5EF4-FFF2-40B4-BE49-F238E27FC236}">
                <a16:creationId xmlns:a16="http://schemas.microsoft.com/office/drawing/2014/main" id="{18CF5054-38A3-49C5-88F5-164D450C0B00}"/>
              </a:ext>
            </a:extLst>
          </p:cNvPr>
          <p:cNvSpPr txBox="1"/>
          <p:nvPr/>
        </p:nvSpPr>
        <p:spPr>
          <a:xfrm>
            <a:off x="1686051" y="4472412"/>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致谢</a:t>
            </a:r>
            <a:endParaRPr lang="en-US" altLang="zh-CN" dirty="0"/>
          </a:p>
        </p:txBody>
      </p:sp>
      <p:sp>
        <p:nvSpPr>
          <p:cNvPr id="30" name="文本框 29">
            <a:extLst>
              <a:ext uri="{FF2B5EF4-FFF2-40B4-BE49-F238E27FC236}">
                <a16:creationId xmlns:a16="http://schemas.microsoft.com/office/drawing/2014/main" id="{DD230339-5974-4B23-8D9E-231A3DB5984F}"/>
              </a:ext>
            </a:extLst>
          </p:cNvPr>
          <p:cNvSpPr txBox="1"/>
          <p:nvPr/>
        </p:nvSpPr>
        <p:spPr>
          <a:xfrm>
            <a:off x="1686051" y="4904774"/>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摘要</a:t>
            </a:r>
            <a:endParaRPr lang="en-US" altLang="zh-CN" dirty="0"/>
          </a:p>
        </p:txBody>
      </p:sp>
      <p:sp>
        <p:nvSpPr>
          <p:cNvPr id="31" name="文本框 30">
            <a:extLst>
              <a:ext uri="{FF2B5EF4-FFF2-40B4-BE49-F238E27FC236}">
                <a16:creationId xmlns:a16="http://schemas.microsoft.com/office/drawing/2014/main" id="{C3E01A4B-D268-40A2-8646-4924C303234E}"/>
              </a:ext>
            </a:extLst>
          </p:cNvPr>
          <p:cNvSpPr txBox="1"/>
          <p:nvPr/>
        </p:nvSpPr>
        <p:spPr>
          <a:xfrm>
            <a:off x="1686051" y="5337136"/>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目录</a:t>
            </a:r>
            <a:endParaRPr lang="en-US" altLang="zh-CN" dirty="0"/>
          </a:p>
        </p:txBody>
      </p:sp>
      <p:sp>
        <p:nvSpPr>
          <p:cNvPr id="32" name="文本框 31">
            <a:extLst>
              <a:ext uri="{FF2B5EF4-FFF2-40B4-BE49-F238E27FC236}">
                <a16:creationId xmlns:a16="http://schemas.microsoft.com/office/drawing/2014/main" id="{27B2DFA0-F647-47AA-9BD3-4B5B4400AF7D}"/>
              </a:ext>
            </a:extLst>
          </p:cNvPr>
          <p:cNvSpPr txBox="1"/>
          <p:nvPr/>
        </p:nvSpPr>
        <p:spPr>
          <a:xfrm>
            <a:off x="1686051" y="5769498"/>
            <a:ext cx="1858427"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图表清单</a:t>
            </a:r>
            <a:endParaRPr lang="en-US" altLang="zh-CN" dirty="0"/>
          </a:p>
        </p:txBody>
      </p:sp>
      <p:sp>
        <p:nvSpPr>
          <p:cNvPr id="38" name="文本框 37">
            <a:extLst>
              <a:ext uri="{FF2B5EF4-FFF2-40B4-BE49-F238E27FC236}">
                <a16:creationId xmlns:a16="http://schemas.microsoft.com/office/drawing/2014/main" id="{22F55833-7121-43F5-BDE4-7416C24B1FA2}"/>
              </a:ext>
            </a:extLst>
          </p:cNvPr>
          <p:cNvSpPr txBox="1"/>
          <p:nvPr/>
        </p:nvSpPr>
        <p:spPr>
          <a:xfrm>
            <a:off x="3877454" y="3591288"/>
            <a:ext cx="1529678" cy="500393"/>
          </a:xfrm>
          <a:prstGeom prst="rect">
            <a:avLst/>
          </a:prstGeom>
          <a:noFill/>
        </p:spPr>
        <p:txBody>
          <a:bodyPr wrap="square" rtlCol="0">
            <a:spAutoFit/>
          </a:bodyPr>
          <a:lstStyle/>
          <a:p>
            <a:pPr algn="ct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40" name="文本框 39">
            <a:extLst>
              <a:ext uri="{FF2B5EF4-FFF2-40B4-BE49-F238E27FC236}">
                <a16:creationId xmlns:a16="http://schemas.microsoft.com/office/drawing/2014/main" id="{DB1D3582-7536-4FB3-AAF8-21084ABAB6FC}"/>
              </a:ext>
            </a:extLst>
          </p:cNvPr>
          <p:cNvSpPr txBox="1"/>
          <p:nvPr/>
        </p:nvSpPr>
        <p:spPr>
          <a:xfrm>
            <a:off x="4566322" y="1021327"/>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正文</a:t>
            </a:r>
            <a:endParaRPr lang="en-US" altLang="zh-CN" dirty="0"/>
          </a:p>
        </p:txBody>
      </p:sp>
      <p:sp>
        <p:nvSpPr>
          <p:cNvPr id="41" name="文本框 40">
            <a:extLst>
              <a:ext uri="{FF2B5EF4-FFF2-40B4-BE49-F238E27FC236}">
                <a16:creationId xmlns:a16="http://schemas.microsoft.com/office/drawing/2014/main" id="{7373AC1F-8450-45E7-B731-590984A36AA7}"/>
              </a:ext>
            </a:extLst>
          </p:cNvPr>
          <p:cNvSpPr txBox="1"/>
          <p:nvPr/>
        </p:nvSpPr>
        <p:spPr>
          <a:xfrm>
            <a:off x="4566322" y="1453689"/>
            <a:ext cx="1529678" cy="432362"/>
          </a:xfrm>
          <a:prstGeom prst="rect">
            <a:avLst/>
          </a:prstGeom>
          <a:noFill/>
        </p:spPr>
        <p:txBody>
          <a:bodyPr wrap="square" rtlCol="0">
            <a:spAutoFit/>
          </a:bodyPr>
          <a:lstStyle/>
          <a:p>
            <a:pPr>
              <a:lnSpc>
                <a:spcPct val="120000"/>
              </a:lnSpc>
            </a:pPr>
            <a:r>
              <a:rPr lang="zh-CN" altLang="en-US" sz="2000" dirty="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引文标注</a:t>
            </a:r>
            <a:endParaRPr lang="en-US" altLang="zh-CN" sz="2000" dirty="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42" name="文本框 41">
            <a:extLst>
              <a:ext uri="{FF2B5EF4-FFF2-40B4-BE49-F238E27FC236}">
                <a16:creationId xmlns:a16="http://schemas.microsoft.com/office/drawing/2014/main" id="{C8A547B4-E2D1-41A0-9990-FBA601DC6969}"/>
              </a:ext>
            </a:extLst>
          </p:cNvPr>
          <p:cNvSpPr txBox="1"/>
          <p:nvPr/>
        </p:nvSpPr>
        <p:spPr>
          <a:xfrm>
            <a:off x="4566322" y="1886051"/>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注释</a:t>
            </a:r>
            <a:endParaRPr lang="en-US" altLang="zh-CN" dirty="0"/>
          </a:p>
        </p:txBody>
      </p:sp>
      <p:sp>
        <p:nvSpPr>
          <p:cNvPr id="43" name="文本框 42">
            <a:extLst>
              <a:ext uri="{FF2B5EF4-FFF2-40B4-BE49-F238E27FC236}">
                <a16:creationId xmlns:a16="http://schemas.microsoft.com/office/drawing/2014/main" id="{53D47E2E-CB55-49D7-A989-168AF2079E86}"/>
              </a:ext>
            </a:extLst>
          </p:cNvPr>
          <p:cNvSpPr txBox="1"/>
          <p:nvPr/>
        </p:nvSpPr>
        <p:spPr>
          <a:xfrm>
            <a:off x="4566322" y="2318413"/>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章节标号</a:t>
            </a:r>
            <a:endParaRPr lang="en-US" altLang="zh-CN" dirty="0"/>
          </a:p>
        </p:txBody>
      </p:sp>
      <p:sp>
        <p:nvSpPr>
          <p:cNvPr id="44" name="文本框 43">
            <a:extLst>
              <a:ext uri="{FF2B5EF4-FFF2-40B4-BE49-F238E27FC236}">
                <a16:creationId xmlns:a16="http://schemas.microsoft.com/office/drawing/2014/main" id="{48BCE12A-1457-4F5D-B4BE-B851970F1865}"/>
              </a:ext>
            </a:extLst>
          </p:cNvPr>
          <p:cNvSpPr txBox="1"/>
          <p:nvPr/>
        </p:nvSpPr>
        <p:spPr>
          <a:xfrm>
            <a:off x="4566322" y="2750775"/>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图表标号</a:t>
            </a:r>
            <a:endParaRPr lang="en-US" altLang="zh-CN" dirty="0"/>
          </a:p>
        </p:txBody>
      </p:sp>
      <p:sp>
        <p:nvSpPr>
          <p:cNvPr id="45" name="文本框 44">
            <a:extLst>
              <a:ext uri="{FF2B5EF4-FFF2-40B4-BE49-F238E27FC236}">
                <a16:creationId xmlns:a16="http://schemas.microsoft.com/office/drawing/2014/main" id="{03646426-1F4F-4202-911D-93EDA2386C85}"/>
              </a:ext>
            </a:extLst>
          </p:cNvPr>
          <p:cNvSpPr txBox="1"/>
          <p:nvPr/>
        </p:nvSpPr>
        <p:spPr>
          <a:xfrm>
            <a:off x="6750120" y="2745585"/>
            <a:ext cx="1529678" cy="500393"/>
          </a:xfrm>
          <a:prstGeom prst="rect">
            <a:avLst/>
          </a:prstGeom>
          <a:noFill/>
        </p:spPr>
        <p:txBody>
          <a:bodyPr wrap="square" rtlCol="0">
            <a:spAutoFit/>
          </a:bodyPr>
          <a:lstStyle>
            <a:defPPr>
              <a:defRPr lang="zh-CN"/>
            </a:defPPr>
            <a:lvl1pPr algn="ctr">
              <a:lnSpc>
                <a:spcPct val="120000"/>
              </a:lnSpc>
              <a:defRPr sz="2400" b="1">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结尾部分</a:t>
            </a:r>
            <a:endParaRPr lang="en-US" altLang="zh-CN" dirty="0"/>
          </a:p>
        </p:txBody>
      </p:sp>
      <p:sp>
        <p:nvSpPr>
          <p:cNvPr id="46" name="文本框 45">
            <a:extLst>
              <a:ext uri="{FF2B5EF4-FFF2-40B4-BE49-F238E27FC236}">
                <a16:creationId xmlns:a16="http://schemas.microsoft.com/office/drawing/2014/main" id="{7C9E5D8F-520F-4B51-9FE7-8C29C8BB71BA}"/>
              </a:ext>
            </a:extLst>
          </p:cNvPr>
          <p:cNvSpPr txBox="1"/>
          <p:nvPr/>
        </p:nvSpPr>
        <p:spPr>
          <a:xfrm>
            <a:off x="7514959" y="3607688"/>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附录（可选）</a:t>
            </a:r>
            <a:endParaRPr lang="en-US" altLang="zh-CN" dirty="0"/>
          </a:p>
        </p:txBody>
      </p:sp>
      <p:sp>
        <p:nvSpPr>
          <p:cNvPr id="47" name="文本框 46">
            <a:extLst>
              <a:ext uri="{FF2B5EF4-FFF2-40B4-BE49-F238E27FC236}">
                <a16:creationId xmlns:a16="http://schemas.microsoft.com/office/drawing/2014/main" id="{BC6F2990-D560-4008-8EA5-3F9E01F59E6C}"/>
              </a:ext>
            </a:extLst>
          </p:cNvPr>
          <p:cNvSpPr txBox="1"/>
          <p:nvPr/>
        </p:nvSpPr>
        <p:spPr>
          <a:xfrm>
            <a:off x="7514959" y="4040050"/>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参考文献</a:t>
            </a:r>
            <a:endParaRPr lang="en-US" altLang="zh-CN" dirty="0"/>
          </a:p>
        </p:txBody>
      </p:sp>
      <p:sp>
        <p:nvSpPr>
          <p:cNvPr id="48" name="文本框 47">
            <a:extLst>
              <a:ext uri="{FF2B5EF4-FFF2-40B4-BE49-F238E27FC236}">
                <a16:creationId xmlns:a16="http://schemas.microsoft.com/office/drawing/2014/main" id="{24C84749-3178-4021-B5B5-4AD301159DDB}"/>
              </a:ext>
            </a:extLst>
          </p:cNvPr>
          <p:cNvSpPr txBox="1"/>
          <p:nvPr/>
        </p:nvSpPr>
        <p:spPr>
          <a:xfrm>
            <a:off x="9622786" y="3591288"/>
            <a:ext cx="1529678" cy="500393"/>
          </a:xfrm>
          <a:prstGeom prst="rect">
            <a:avLst/>
          </a:prstGeom>
          <a:noFill/>
        </p:spPr>
        <p:txBody>
          <a:bodyPr wrap="square" rtlCol="0">
            <a:spAutoFit/>
          </a:bodyPr>
          <a:lstStyle>
            <a:defPPr>
              <a:defRPr lang="zh-CN"/>
            </a:defPPr>
            <a:lvl1pPr algn="ctr">
              <a:lnSpc>
                <a:spcPct val="120000"/>
              </a:lnSpc>
              <a:defRPr sz="2400" b="1">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其他要求</a:t>
            </a:r>
            <a:endParaRPr lang="en-US" altLang="zh-CN" dirty="0"/>
          </a:p>
        </p:txBody>
      </p:sp>
      <p:sp>
        <p:nvSpPr>
          <p:cNvPr id="50" name="文本框 49">
            <a:extLst>
              <a:ext uri="{FF2B5EF4-FFF2-40B4-BE49-F238E27FC236}">
                <a16:creationId xmlns:a16="http://schemas.microsoft.com/office/drawing/2014/main" id="{1E7D5D35-97D2-4F59-AF3A-F491158E7E9F}"/>
              </a:ext>
            </a:extLst>
          </p:cNvPr>
          <p:cNvSpPr txBox="1"/>
          <p:nvPr/>
        </p:nvSpPr>
        <p:spPr>
          <a:xfrm>
            <a:off x="10311654" y="2750775"/>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页眉和页码</a:t>
            </a:r>
            <a:endParaRPr lang="en-US" altLang="zh-CN" dirty="0"/>
          </a:p>
        </p:txBody>
      </p:sp>
      <p:sp>
        <p:nvSpPr>
          <p:cNvPr id="33" name="文本框 32">
            <a:extLst>
              <a:ext uri="{FF2B5EF4-FFF2-40B4-BE49-F238E27FC236}">
                <a16:creationId xmlns:a16="http://schemas.microsoft.com/office/drawing/2014/main" id="{A831D0D5-4022-45FE-B3BE-58F6A7F8F657}"/>
              </a:ext>
            </a:extLst>
          </p:cNvPr>
          <p:cNvSpPr txBox="1"/>
          <p:nvPr/>
        </p:nvSpPr>
        <p:spPr>
          <a:xfrm>
            <a:off x="10311654" y="1886051"/>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书脊</a:t>
            </a:r>
            <a:endParaRPr lang="en-US" altLang="zh-CN" dirty="0"/>
          </a:p>
        </p:txBody>
      </p:sp>
      <p:sp>
        <p:nvSpPr>
          <p:cNvPr id="34" name="文本框 33">
            <a:extLst>
              <a:ext uri="{FF2B5EF4-FFF2-40B4-BE49-F238E27FC236}">
                <a16:creationId xmlns:a16="http://schemas.microsoft.com/office/drawing/2014/main" id="{2613895A-7C6A-4D3C-9944-0653851C8EB6}"/>
              </a:ext>
            </a:extLst>
          </p:cNvPr>
          <p:cNvSpPr txBox="1"/>
          <p:nvPr/>
        </p:nvSpPr>
        <p:spPr>
          <a:xfrm>
            <a:off x="10311654" y="2318413"/>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公式</a:t>
            </a:r>
            <a:endParaRPr lang="en-US" altLang="zh-CN" dirty="0"/>
          </a:p>
        </p:txBody>
      </p:sp>
      <p:sp>
        <p:nvSpPr>
          <p:cNvPr id="35" name="文本框 34">
            <a:extLst>
              <a:ext uri="{FF2B5EF4-FFF2-40B4-BE49-F238E27FC236}">
                <a16:creationId xmlns:a16="http://schemas.microsoft.com/office/drawing/2014/main" id="{C2282A36-23FB-40A4-81DF-322F19262004}"/>
              </a:ext>
            </a:extLst>
          </p:cNvPr>
          <p:cNvSpPr txBox="1"/>
          <p:nvPr/>
        </p:nvSpPr>
        <p:spPr>
          <a:xfrm>
            <a:off x="291949" y="143179"/>
            <a:ext cx="11793038" cy="400110"/>
          </a:xfrm>
          <a:prstGeom prst="rect">
            <a:avLst/>
          </a:prstGeom>
          <a:noFill/>
        </p:spPr>
        <p:txBody>
          <a:bodyPr wrap="square" rtlCol="0">
            <a:spAutoFit/>
          </a:bodyPr>
          <a:lstStyle>
            <a:defPPr>
              <a:defRPr lang="zh-CN"/>
            </a:defPPr>
            <a:lvl1pPr>
              <a:defRPr sz="2000" b="1">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论文版式半自动辅助工具介绍</a:t>
            </a:r>
          </a:p>
        </p:txBody>
      </p:sp>
    </p:spTree>
    <p:extLst>
      <p:ext uri="{BB962C8B-B14F-4D97-AF65-F5344CB8AC3E}">
        <p14:creationId xmlns:p14="http://schemas.microsoft.com/office/powerpoint/2010/main" val="32776934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11630064" y="199810"/>
            <a:ext cx="0" cy="6334812"/>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3C052F4-59C3-4A5D-A4BA-10D3A8DC81F4}"/>
              </a:ext>
            </a:extLst>
          </p:cNvPr>
          <p:cNvSpPr/>
          <p:nvPr/>
        </p:nvSpPr>
        <p:spPr>
          <a:xfrm>
            <a:off x="11546488" y="524826"/>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7D9070-8DCE-4735-A783-E6402C3383AA}"/>
              </a:ext>
            </a:extLst>
          </p:cNvPr>
          <p:cNvSpPr txBox="1"/>
          <p:nvPr/>
        </p:nvSpPr>
        <p:spPr>
          <a:xfrm>
            <a:off x="9958936" y="358205"/>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6" name="椭圆 15">
            <a:extLst>
              <a:ext uri="{FF2B5EF4-FFF2-40B4-BE49-F238E27FC236}">
                <a16:creationId xmlns:a16="http://schemas.microsoft.com/office/drawing/2014/main" id="{DA374F00-6E7E-4BCF-A3F9-C0292972AC4C}"/>
              </a:ext>
            </a:extLst>
          </p:cNvPr>
          <p:cNvSpPr/>
          <p:nvPr/>
        </p:nvSpPr>
        <p:spPr>
          <a:xfrm>
            <a:off x="11546488" y="167397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010E7F8-74C7-4B17-83FC-B793694C8C48}"/>
              </a:ext>
            </a:extLst>
          </p:cNvPr>
          <p:cNvSpPr txBox="1"/>
          <p:nvPr/>
        </p:nvSpPr>
        <p:spPr>
          <a:xfrm>
            <a:off x="9958936" y="1507353"/>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BC6E62E5-177A-4B2B-AD9B-D01A9623E471}"/>
              </a:ext>
            </a:extLst>
          </p:cNvPr>
          <p:cNvSpPr/>
          <p:nvPr/>
        </p:nvSpPr>
        <p:spPr>
          <a:xfrm>
            <a:off x="11546488" y="485025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3D8EC10-F9D0-47D4-92CA-7BA45A66190B}"/>
              </a:ext>
            </a:extLst>
          </p:cNvPr>
          <p:cNvSpPr txBox="1"/>
          <p:nvPr/>
        </p:nvSpPr>
        <p:spPr>
          <a:xfrm>
            <a:off x="9958936" y="4683633"/>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95BEDA36-CDD1-4AA3-8374-07208112428A}"/>
              </a:ext>
            </a:extLst>
          </p:cNvPr>
          <p:cNvSpPr/>
          <p:nvPr/>
        </p:nvSpPr>
        <p:spPr>
          <a:xfrm>
            <a:off x="11546488" y="5931290"/>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3043DDB-1A89-42F9-BFDC-EBC3723744CD}"/>
              </a:ext>
            </a:extLst>
          </p:cNvPr>
          <p:cNvSpPr txBox="1"/>
          <p:nvPr/>
        </p:nvSpPr>
        <p:spPr>
          <a:xfrm>
            <a:off x="9958936" y="5764669"/>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AB03FD25-CF2E-4556-9987-EB9A091EE20E}"/>
              </a:ext>
            </a:extLst>
          </p:cNvPr>
          <p:cNvSpPr txBox="1"/>
          <p:nvPr/>
        </p:nvSpPr>
        <p:spPr>
          <a:xfrm>
            <a:off x="277405" y="691978"/>
            <a:ext cx="4396191"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正文</a:t>
            </a:r>
          </a:p>
        </p:txBody>
      </p:sp>
      <p:sp>
        <p:nvSpPr>
          <p:cNvPr id="23" name="文本框 22">
            <a:extLst>
              <a:ext uri="{FF2B5EF4-FFF2-40B4-BE49-F238E27FC236}">
                <a16:creationId xmlns:a16="http://schemas.microsoft.com/office/drawing/2014/main" id="{A3588AA4-9543-406A-976C-8785128E365F}"/>
              </a:ext>
            </a:extLst>
          </p:cNvPr>
          <p:cNvSpPr txBox="1"/>
          <p:nvPr/>
        </p:nvSpPr>
        <p:spPr>
          <a:xfrm>
            <a:off x="561935" y="1918820"/>
            <a:ext cx="8675792" cy="986360"/>
          </a:xfrm>
          <a:prstGeom prst="rect">
            <a:avLst/>
          </a:prstGeom>
          <a:noFill/>
        </p:spPr>
        <p:txBody>
          <a:bodyPr wrap="square">
            <a:spAutoFit/>
          </a:bodyPr>
          <a:lstStyle/>
          <a:p>
            <a:pPr marL="63500" marR="74930">
              <a:lnSpc>
                <a:spcPct val="14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在任何区域选择样式中的“正文文本”开始输入正文。</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4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或先点击某一处，再点击样式中的“正文文本”，即可把该段落改为正文格式。</a:t>
            </a:r>
          </a:p>
        </p:txBody>
      </p:sp>
      <p:sp>
        <p:nvSpPr>
          <p:cNvPr id="29" name="文本框 28">
            <a:extLst>
              <a:ext uri="{FF2B5EF4-FFF2-40B4-BE49-F238E27FC236}">
                <a16:creationId xmlns:a16="http://schemas.microsoft.com/office/drawing/2014/main" id="{349E9EC4-D7F9-4B6C-80B0-5E13EF274852}"/>
              </a:ext>
            </a:extLst>
          </p:cNvPr>
          <p:cNvSpPr txBox="1"/>
          <p:nvPr/>
        </p:nvSpPr>
        <p:spPr>
          <a:xfrm>
            <a:off x="9958936" y="2181168"/>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pPr algn="r"/>
            <a:r>
              <a:rPr lang="zh-CN" altLang="en-US" dirty="0"/>
              <a:t>正文←</a:t>
            </a:r>
            <a:endParaRPr lang="en-US" altLang="zh-CN" dirty="0"/>
          </a:p>
        </p:txBody>
      </p:sp>
      <p:sp>
        <p:nvSpPr>
          <p:cNvPr id="30" name="文本框 29">
            <a:extLst>
              <a:ext uri="{FF2B5EF4-FFF2-40B4-BE49-F238E27FC236}">
                <a16:creationId xmlns:a16="http://schemas.microsoft.com/office/drawing/2014/main" id="{267E61A9-F3AC-4E72-8B27-2BEF7498ACA8}"/>
              </a:ext>
            </a:extLst>
          </p:cNvPr>
          <p:cNvSpPr txBox="1"/>
          <p:nvPr/>
        </p:nvSpPr>
        <p:spPr>
          <a:xfrm>
            <a:off x="9958936" y="2613530"/>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引文标注</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31" name="文本框 30">
            <a:extLst>
              <a:ext uri="{FF2B5EF4-FFF2-40B4-BE49-F238E27FC236}">
                <a16:creationId xmlns:a16="http://schemas.microsoft.com/office/drawing/2014/main" id="{77FC7558-B9F7-45A9-A993-D17D7797A448}"/>
              </a:ext>
            </a:extLst>
          </p:cNvPr>
          <p:cNvSpPr txBox="1"/>
          <p:nvPr/>
        </p:nvSpPr>
        <p:spPr>
          <a:xfrm>
            <a:off x="9958936" y="3045892"/>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pPr algn="r"/>
            <a:r>
              <a:rPr lang="zh-CN" altLang="en-US" dirty="0">
                <a:solidFill>
                  <a:schemeClr val="bg2">
                    <a:lumMod val="50000"/>
                  </a:schemeClr>
                </a:solidFill>
              </a:rPr>
              <a:t>注释</a:t>
            </a:r>
            <a:endParaRPr lang="en-US" altLang="zh-CN" dirty="0">
              <a:solidFill>
                <a:schemeClr val="bg2">
                  <a:lumMod val="50000"/>
                </a:schemeClr>
              </a:solidFill>
            </a:endParaRPr>
          </a:p>
        </p:txBody>
      </p:sp>
      <p:sp>
        <p:nvSpPr>
          <p:cNvPr id="32" name="文本框 31">
            <a:extLst>
              <a:ext uri="{FF2B5EF4-FFF2-40B4-BE49-F238E27FC236}">
                <a16:creationId xmlns:a16="http://schemas.microsoft.com/office/drawing/2014/main" id="{D5D28EA2-58FA-4CAF-819E-2B6E211EBC5D}"/>
              </a:ext>
            </a:extLst>
          </p:cNvPr>
          <p:cNvSpPr txBox="1"/>
          <p:nvPr/>
        </p:nvSpPr>
        <p:spPr>
          <a:xfrm>
            <a:off x="9958936" y="3478254"/>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pPr algn="r"/>
            <a:r>
              <a:rPr lang="zh-CN" altLang="en-US" dirty="0">
                <a:solidFill>
                  <a:schemeClr val="bg2">
                    <a:lumMod val="50000"/>
                  </a:schemeClr>
                </a:solidFill>
              </a:rPr>
              <a:t>章节标号</a:t>
            </a:r>
            <a:endParaRPr lang="en-US" altLang="zh-CN" dirty="0">
              <a:solidFill>
                <a:schemeClr val="bg2">
                  <a:lumMod val="50000"/>
                </a:schemeClr>
              </a:solidFill>
            </a:endParaRPr>
          </a:p>
        </p:txBody>
      </p:sp>
      <p:sp>
        <p:nvSpPr>
          <p:cNvPr id="33" name="文本框 32">
            <a:extLst>
              <a:ext uri="{FF2B5EF4-FFF2-40B4-BE49-F238E27FC236}">
                <a16:creationId xmlns:a16="http://schemas.microsoft.com/office/drawing/2014/main" id="{D47C15F9-2406-4752-B8F3-AEA63AF3F530}"/>
              </a:ext>
            </a:extLst>
          </p:cNvPr>
          <p:cNvSpPr txBox="1"/>
          <p:nvPr/>
        </p:nvSpPr>
        <p:spPr>
          <a:xfrm>
            <a:off x="9958936" y="3910616"/>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pPr algn="r"/>
            <a:r>
              <a:rPr lang="zh-CN" altLang="en-US" dirty="0">
                <a:solidFill>
                  <a:schemeClr val="bg2">
                    <a:lumMod val="50000"/>
                  </a:schemeClr>
                </a:solidFill>
              </a:rPr>
              <a:t>图表标号</a:t>
            </a:r>
            <a:endParaRPr lang="en-US" altLang="zh-CN" dirty="0">
              <a:solidFill>
                <a:schemeClr val="bg2">
                  <a:lumMod val="50000"/>
                </a:schemeClr>
              </a:solidFill>
            </a:endParaRPr>
          </a:p>
        </p:txBody>
      </p:sp>
      <p:pic>
        <p:nvPicPr>
          <p:cNvPr id="3" name="图片 2">
            <a:extLst>
              <a:ext uri="{FF2B5EF4-FFF2-40B4-BE49-F238E27FC236}">
                <a16:creationId xmlns:a16="http://schemas.microsoft.com/office/drawing/2014/main" id="{57A4895C-1999-4539-A4C8-7D81B9F8DAB7}"/>
              </a:ext>
            </a:extLst>
          </p:cNvPr>
          <p:cNvPicPr>
            <a:picLocks noChangeAspect="1"/>
          </p:cNvPicPr>
          <p:nvPr/>
        </p:nvPicPr>
        <p:blipFill>
          <a:blip r:embed="rId2"/>
          <a:stretch>
            <a:fillRect/>
          </a:stretch>
        </p:blipFill>
        <p:spPr>
          <a:xfrm>
            <a:off x="1960288" y="3761289"/>
            <a:ext cx="6343650" cy="1428750"/>
          </a:xfrm>
          <a:prstGeom prst="rect">
            <a:avLst/>
          </a:prstGeom>
        </p:spPr>
      </p:pic>
      <p:sp>
        <p:nvSpPr>
          <p:cNvPr id="24" name="文本框 23">
            <a:extLst>
              <a:ext uri="{FF2B5EF4-FFF2-40B4-BE49-F238E27FC236}">
                <a16:creationId xmlns:a16="http://schemas.microsoft.com/office/drawing/2014/main" id="{10284B5A-E10A-4BBD-8B2A-476CDDF45A53}"/>
              </a:ext>
            </a:extLst>
          </p:cNvPr>
          <p:cNvSpPr txBox="1"/>
          <p:nvPr/>
        </p:nvSpPr>
        <p:spPr>
          <a:xfrm>
            <a:off x="291949" y="143179"/>
            <a:ext cx="11793038" cy="400110"/>
          </a:xfrm>
          <a:prstGeom prst="rect">
            <a:avLst/>
          </a:prstGeom>
          <a:noFill/>
        </p:spPr>
        <p:txBody>
          <a:bodyPr wrap="square" rtlCol="0">
            <a:spAutoFit/>
          </a:bodyPr>
          <a:lstStyle>
            <a:defPPr>
              <a:defRPr lang="zh-CN"/>
            </a:defPPr>
            <a:lvl1pPr>
              <a:defRPr sz="2000" b="1">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论文版式半自动辅助工具介绍</a:t>
            </a:r>
          </a:p>
        </p:txBody>
      </p:sp>
    </p:spTree>
    <p:extLst>
      <p:ext uri="{BB962C8B-B14F-4D97-AF65-F5344CB8AC3E}">
        <p14:creationId xmlns:p14="http://schemas.microsoft.com/office/powerpoint/2010/main" val="29335780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11630064" y="199810"/>
            <a:ext cx="0" cy="6334812"/>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3C052F4-59C3-4A5D-A4BA-10D3A8DC81F4}"/>
              </a:ext>
            </a:extLst>
          </p:cNvPr>
          <p:cNvSpPr/>
          <p:nvPr/>
        </p:nvSpPr>
        <p:spPr>
          <a:xfrm>
            <a:off x="11546488" y="524826"/>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7D9070-8DCE-4735-A783-E6402C3383AA}"/>
              </a:ext>
            </a:extLst>
          </p:cNvPr>
          <p:cNvSpPr txBox="1"/>
          <p:nvPr/>
        </p:nvSpPr>
        <p:spPr>
          <a:xfrm>
            <a:off x="9958936" y="358205"/>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6" name="椭圆 15">
            <a:extLst>
              <a:ext uri="{FF2B5EF4-FFF2-40B4-BE49-F238E27FC236}">
                <a16:creationId xmlns:a16="http://schemas.microsoft.com/office/drawing/2014/main" id="{DA374F00-6E7E-4BCF-A3F9-C0292972AC4C}"/>
              </a:ext>
            </a:extLst>
          </p:cNvPr>
          <p:cNvSpPr/>
          <p:nvPr/>
        </p:nvSpPr>
        <p:spPr>
          <a:xfrm>
            <a:off x="11546488" y="167397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010E7F8-74C7-4B17-83FC-B793694C8C48}"/>
              </a:ext>
            </a:extLst>
          </p:cNvPr>
          <p:cNvSpPr txBox="1"/>
          <p:nvPr/>
        </p:nvSpPr>
        <p:spPr>
          <a:xfrm>
            <a:off x="9958936" y="1507353"/>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BC6E62E5-177A-4B2B-AD9B-D01A9623E471}"/>
              </a:ext>
            </a:extLst>
          </p:cNvPr>
          <p:cNvSpPr/>
          <p:nvPr/>
        </p:nvSpPr>
        <p:spPr>
          <a:xfrm>
            <a:off x="11546488" y="485025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3D8EC10-F9D0-47D4-92CA-7BA45A66190B}"/>
              </a:ext>
            </a:extLst>
          </p:cNvPr>
          <p:cNvSpPr txBox="1"/>
          <p:nvPr/>
        </p:nvSpPr>
        <p:spPr>
          <a:xfrm>
            <a:off x="9958936" y="4683633"/>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95BEDA36-CDD1-4AA3-8374-07208112428A}"/>
              </a:ext>
            </a:extLst>
          </p:cNvPr>
          <p:cNvSpPr/>
          <p:nvPr/>
        </p:nvSpPr>
        <p:spPr>
          <a:xfrm>
            <a:off x="11546488" y="5931290"/>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3043DDB-1A89-42F9-BFDC-EBC3723744CD}"/>
              </a:ext>
            </a:extLst>
          </p:cNvPr>
          <p:cNvSpPr txBox="1"/>
          <p:nvPr/>
        </p:nvSpPr>
        <p:spPr>
          <a:xfrm>
            <a:off x="9958936" y="5764669"/>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AB03FD25-CF2E-4556-9987-EB9A091EE20E}"/>
              </a:ext>
            </a:extLst>
          </p:cNvPr>
          <p:cNvSpPr txBox="1"/>
          <p:nvPr/>
        </p:nvSpPr>
        <p:spPr>
          <a:xfrm>
            <a:off x="277405" y="691978"/>
            <a:ext cx="4396191"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引文标注</a:t>
            </a:r>
          </a:p>
        </p:txBody>
      </p:sp>
      <p:sp>
        <p:nvSpPr>
          <p:cNvPr id="23" name="文本框 22">
            <a:extLst>
              <a:ext uri="{FF2B5EF4-FFF2-40B4-BE49-F238E27FC236}">
                <a16:creationId xmlns:a16="http://schemas.microsoft.com/office/drawing/2014/main" id="{A3588AA4-9543-406A-976C-8785128E365F}"/>
              </a:ext>
            </a:extLst>
          </p:cNvPr>
          <p:cNvSpPr txBox="1"/>
          <p:nvPr/>
        </p:nvSpPr>
        <p:spPr>
          <a:xfrm>
            <a:off x="478360" y="1460073"/>
            <a:ext cx="8675792" cy="4468724"/>
          </a:xfrm>
          <a:prstGeom prst="rect">
            <a:avLst/>
          </a:prstGeom>
          <a:noFill/>
        </p:spPr>
        <p:txBody>
          <a:bodyPr wrap="square">
            <a:spAutoFit/>
          </a:bodyPr>
          <a:lstStyle/>
          <a:p>
            <a:pPr marL="63500" marR="74930">
              <a:lnSpc>
                <a:spcPct val="140000"/>
              </a:lnSpc>
              <a:spcBef>
                <a:spcPts val="595"/>
              </a:spcBef>
              <a:spcAft>
                <a:spcPts val="0"/>
              </a:spcAft>
            </a:pP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配合</a:t>
            </a:r>
            <a:r>
              <a:rPr lang="en-US" altLang="zh-CN" dirty="0" err="1">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NoteExpress</a:t>
            </a:r>
            <a:r>
              <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 </a:t>
            </a: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，实现快捷的引文标注。</a:t>
            </a:r>
            <a:endPar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40000"/>
              </a:lnSpc>
              <a:spcBef>
                <a:spcPts val="595"/>
              </a:spcBef>
              <a:spcAft>
                <a:spcPts val="0"/>
              </a:spcAft>
            </a:pP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首次使用，请下载</a:t>
            </a:r>
            <a:r>
              <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en-US" altLang="zh-CN" dirty="0" err="1">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nes</a:t>
            </a: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文件，复制到 文档</a:t>
            </a:r>
            <a:r>
              <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en-US" altLang="zh-CN" dirty="0" err="1">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NoteExpress</a:t>
            </a:r>
            <a:r>
              <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\Styles </a:t>
            </a: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。在</a:t>
            </a:r>
            <a:r>
              <a:rPr lang="en-US" altLang="zh-CN" dirty="0" err="1">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NoteExpress</a:t>
            </a:r>
            <a:r>
              <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 – </a:t>
            </a: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样式选项卡中选择“中国传媒大学论文要求样式”。</a:t>
            </a:r>
            <a:endPar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406400" marR="74930" indent="-342900">
              <a:lnSpc>
                <a:spcPct val="140000"/>
              </a:lnSpc>
              <a:spcBef>
                <a:spcPts val="595"/>
              </a:spcBef>
              <a:spcAft>
                <a:spcPts val="0"/>
              </a:spcAft>
              <a:buAutoNum type="arabicPeriod"/>
            </a:pP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在</a:t>
            </a:r>
            <a:r>
              <a:rPr lang="en-US" altLang="zh-CN" dirty="0" err="1">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NoteExpress</a:t>
            </a:r>
            <a:r>
              <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 </a:t>
            </a: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的题录中选择引用到的论文。</a:t>
            </a:r>
            <a:endPar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406400" marR="74930" indent="-342900">
              <a:lnSpc>
                <a:spcPct val="140000"/>
              </a:lnSpc>
              <a:spcBef>
                <a:spcPts val="595"/>
              </a:spcBef>
              <a:spcAft>
                <a:spcPts val="0"/>
              </a:spcAft>
              <a:buAutoNum type="arabicPeriod"/>
            </a:pP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在</a:t>
            </a:r>
            <a:r>
              <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Word</a:t>
            </a: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中找到需要添加因未标注的位置，在</a:t>
            </a:r>
            <a:r>
              <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 – </a:t>
            </a:r>
            <a:r>
              <a:rPr lang="en-US" altLang="zh-CN" dirty="0" err="1">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NoteExpress</a:t>
            </a:r>
            <a:r>
              <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 </a:t>
            </a: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选项卡中点击“选择引用”。</a:t>
            </a:r>
            <a:endPar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406400" marR="74930" indent="-342900">
              <a:lnSpc>
                <a:spcPct val="140000"/>
              </a:lnSpc>
              <a:spcBef>
                <a:spcPts val="595"/>
              </a:spcBef>
              <a:spcAft>
                <a:spcPts val="0"/>
              </a:spcAft>
              <a:buAutoNum type="arabicPeriod"/>
            </a:pPr>
            <a:endPar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40000"/>
              </a:lnSpc>
              <a:spcBef>
                <a:spcPts val="595"/>
              </a:spcBef>
              <a:spcAft>
                <a:spcPts val="0"/>
              </a:spcAft>
            </a:pPr>
            <a:r>
              <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en-US" altLang="zh-CN" dirty="0" err="1">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NoteExpress</a:t>
            </a:r>
            <a:r>
              <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 </a:t>
            </a: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中国传媒大学校园版下载地址</a:t>
            </a: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sym typeface="Wingdings" panose="05000000000000000000" pitchFamily="2" charset="2"/>
              </a:rPr>
              <a:t>：（免费）</a:t>
            </a:r>
            <a:endPar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40000"/>
              </a:lnSpc>
              <a:spcBef>
                <a:spcPts val="595"/>
              </a:spcBef>
              <a:spcAft>
                <a:spcPts val="0"/>
              </a:spcAft>
            </a:pPr>
            <a:r>
              <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http://www.inoteexpress.com/download_chs.htm</a:t>
            </a:r>
          </a:p>
          <a:p>
            <a:pPr marL="63500" marR="74930">
              <a:lnSpc>
                <a:spcPct val="140000"/>
              </a:lnSpc>
              <a:spcBef>
                <a:spcPts val="595"/>
              </a:spcBef>
              <a:spcAft>
                <a:spcPts val="0"/>
              </a:spcAft>
            </a:pPr>
            <a:endPar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9" name="文本框 28">
            <a:extLst>
              <a:ext uri="{FF2B5EF4-FFF2-40B4-BE49-F238E27FC236}">
                <a16:creationId xmlns:a16="http://schemas.microsoft.com/office/drawing/2014/main" id="{349E9EC4-D7F9-4B6C-80B0-5E13EF274852}"/>
              </a:ext>
            </a:extLst>
          </p:cNvPr>
          <p:cNvSpPr txBox="1"/>
          <p:nvPr/>
        </p:nvSpPr>
        <p:spPr>
          <a:xfrm>
            <a:off x="9958936" y="2181168"/>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正文</a:t>
            </a:r>
            <a:endParaRPr lang="en-US" altLang="zh-CN" dirty="0"/>
          </a:p>
        </p:txBody>
      </p:sp>
      <p:sp>
        <p:nvSpPr>
          <p:cNvPr id="30" name="文本框 29">
            <a:extLst>
              <a:ext uri="{FF2B5EF4-FFF2-40B4-BE49-F238E27FC236}">
                <a16:creationId xmlns:a16="http://schemas.microsoft.com/office/drawing/2014/main" id="{267E61A9-F3AC-4E72-8B27-2BEF7498ACA8}"/>
              </a:ext>
            </a:extLst>
          </p:cNvPr>
          <p:cNvSpPr txBox="1"/>
          <p:nvPr/>
        </p:nvSpPr>
        <p:spPr>
          <a:xfrm>
            <a:off x="9958936" y="2613530"/>
            <a:ext cx="1529678" cy="432362"/>
          </a:xfrm>
          <a:prstGeom prst="rect">
            <a:avLst/>
          </a:prstGeom>
          <a:noFill/>
        </p:spPr>
        <p:txBody>
          <a:bodyPr wrap="square" rtlCol="0">
            <a:spAutoFit/>
          </a:bodyPr>
          <a:lstStyle>
            <a:defPPr>
              <a:defRPr lang="zh-CN"/>
            </a:defPPr>
            <a:lvl1pPr algn="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引文标注←</a:t>
            </a:r>
            <a:endParaRPr lang="en-US" altLang="zh-CN" dirty="0"/>
          </a:p>
        </p:txBody>
      </p:sp>
      <p:sp>
        <p:nvSpPr>
          <p:cNvPr id="31" name="文本框 30">
            <a:extLst>
              <a:ext uri="{FF2B5EF4-FFF2-40B4-BE49-F238E27FC236}">
                <a16:creationId xmlns:a16="http://schemas.microsoft.com/office/drawing/2014/main" id="{77FC7558-B9F7-45A9-A993-D17D7797A448}"/>
              </a:ext>
            </a:extLst>
          </p:cNvPr>
          <p:cNvSpPr txBox="1"/>
          <p:nvPr/>
        </p:nvSpPr>
        <p:spPr>
          <a:xfrm>
            <a:off x="9958936" y="3045892"/>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注释</a:t>
            </a:r>
            <a:endParaRPr lang="en-US" altLang="zh-CN" dirty="0"/>
          </a:p>
        </p:txBody>
      </p:sp>
      <p:sp>
        <p:nvSpPr>
          <p:cNvPr id="32" name="文本框 31">
            <a:extLst>
              <a:ext uri="{FF2B5EF4-FFF2-40B4-BE49-F238E27FC236}">
                <a16:creationId xmlns:a16="http://schemas.microsoft.com/office/drawing/2014/main" id="{D5D28EA2-58FA-4CAF-819E-2B6E211EBC5D}"/>
              </a:ext>
            </a:extLst>
          </p:cNvPr>
          <p:cNvSpPr txBox="1"/>
          <p:nvPr/>
        </p:nvSpPr>
        <p:spPr>
          <a:xfrm>
            <a:off x="9958936" y="3478254"/>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pPr algn="r"/>
            <a:r>
              <a:rPr lang="zh-CN" altLang="en-US" dirty="0">
                <a:solidFill>
                  <a:schemeClr val="bg2">
                    <a:lumMod val="50000"/>
                  </a:schemeClr>
                </a:solidFill>
              </a:rPr>
              <a:t>章节标号</a:t>
            </a:r>
            <a:endParaRPr lang="en-US" altLang="zh-CN" dirty="0">
              <a:solidFill>
                <a:schemeClr val="bg2">
                  <a:lumMod val="50000"/>
                </a:schemeClr>
              </a:solidFill>
            </a:endParaRPr>
          </a:p>
        </p:txBody>
      </p:sp>
      <p:sp>
        <p:nvSpPr>
          <p:cNvPr id="33" name="文本框 32">
            <a:extLst>
              <a:ext uri="{FF2B5EF4-FFF2-40B4-BE49-F238E27FC236}">
                <a16:creationId xmlns:a16="http://schemas.microsoft.com/office/drawing/2014/main" id="{D47C15F9-2406-4752-B8F3-AEA63AF3F530}"/>
              </a:ext>
            </a:extLst>
          </p:cNvPr>
          <p:cNvSpPr txBox="1"/>
          <p:nvPr/>
        </p:nvSpPr>
        <p:spPr>
          <a:xfrm>
            <a:off x="9958936" y="3910616"/>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pPr algn="r"/>
            <a:r>
              <a:rPr lang="zh-CN" altLang="en-US" dirty="0">
                <a:solidFill>
                  <a:schemeClr val="bg2">
                    <a:lumMod val="50000"/>
                  </a:schemeClr>
                </a:solidFill>
              </a:rPr>
              <a:t>图表标号</a:t>
            </a:r>
            <a:endParaRPr lang="en-US" altLang="zh-CN" dirty="0">
              <a:solidFill>
                <a:schemeClr val="bg2">
                  <a:lumMod val="50000"/>
                </a:schemeClr>
              </a:solidFill>
            </a:endParaRPr>
          </a:p>
        </p:txBody>
      </p:sp>
      <p:pic>
        <p:nvPicPr>
          <p:cNvPr id="3" name="图片 2">
            <a:extLst>
              <a:ext uri="{FF2B5EF4-FFF2-40B4-BE49-F238E27FC236}">
                <a16:creationId xmlns:a16="http://schemas.microsoft.com/office/drawing/2014/main" id="{9965A485-92BC-4B24-92A9-58C64E045417}"/>
              </a:ext>
            </a:extLst>
          </p:cNvPr>
          <p:cNvPicPr>
            <a:picLocks noChangeAspect="1"/>
          </p:cNvPicPr>
          <p:nvPr/>
        </p:nvPicPr>
        <p:blipFill>
          <a:blip r:embed="rId2"/>
          <a:stretch>
            <a:fillRect/>
          </a:stretch>
        </p:blipFill>
        <p:spPr>
          <a:xfrm>
            <a:off x="322593" y="5017406"/>
            <a:ext cx="8987326" cy="1586529"/>
          </a:xfrm>
          <a:prstGeom prst="rect">
            <a:avLst/>
          </a:prstGeom>
        </p:spPr>
      </p:pic>
      <p:sp>
        <p:nvSpPr>
          <p:cNvPr id="24" name="文本框 23">
            <a:extLst>
              <a:ext uri="{FF2B5EF4-FFF2-40B4-BE49-F238E27FC236}">
                <a16:creationId xmlns:a16="http://schemas.microsoft.com/office/drawing/2014/main" id="{4E8B75C5-586F-4D8B-BB7F-911873FEC706}"/>
              </a:ext>
            </a:extLst>
          </p:cNvPr>
          <p:cNvSpPr txBox="1"/>
          <p:nvPr/>
        </p:nvSpPr>
        <p:spPr>
          <a:xfrm>
            <a:off x="291949" y="143179"/>
            <a:ext cx="11793038" cy="400110"/>
          </a:xfrm>
          <a:prstGeom prst="rect">
            <a:avLst/>
          </a:prstGeom>
          <a:noFill/>
        </p:spPr>
        <p:txBody>
          <a:bodyPr wrap="square" rtlCol="0">
            <a:spAutoFit/>
          </a:bodyPr>
          <a:lstStyle>
            <a:defPPr>
              <a:defRPr lang="zh-CN"/>
            </a:defPPr>
            <a:lvl1pPr>
              <a:defRPr sz="2000" b="1">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论文版式半自动辅助工具介绍</a:t>
            </a:r>
          </a:p>
        </p:txBody>
      </p:sp>
    </p:spTree>
    <p:extLst>
      <p:ext uri="{BB962C8B-B14F-4D97-AF65-F5344CB8AC3E}">
        <p14:creationId xmlns:p14="http://schemas.microsoft.com/office/powerpoint/2010/main" val="8664698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11630064" y="199810"/>
            <a:ext cx="0" cy="6334812"/>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3C052F4-59C3-4A5D-A4BA-10D3A8DC81F4}"/>
              </a:ext>
            </a:extLst>
          </p:cNvPr>
          <p:cNvSpPr/>
          <p:nvPr/>
        </p:nvSpPr>
        <p:spPr>
          <a:xfrm>
            <a:off x="11546488" y="524826"/>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7D9070-8DCE-4735-A783-E6402C3383AA}"/>
              </a:ext>
            </a:extLst>
          </p:cNvPr>
          <p:cNvSpPr txBox="1"/>
          <p:nvPr/>
        </p:nvSpPr>
        <p:spPr>
          <a:xfrm>
            <a:off x="9958936" y="358205"/>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6" name="椭圆 15">
            <a:extLst>
              <a:ext uri="{FF2B5EF4-FFF2-40B4-BE49-F238E27FC236}">
                <a16:creationId xmlns:a16="http://schemas.microsoft.com/office/drawing/2014/main" id="{DA374F00-6E7E-4BCF-A3F9-C0292972AC4C}"/>
              </a:ext>
            </a:extLst>
          </p:cNvPr>
          <p:cNvSpPr/>
          <p:nvPr/>
        </p:nvSpPr>
        <p:spPr>
          <a:xfrm>
            <a:off x="11546488" y="167397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010E7F8-74C7-4B17-83FC-B793694C8C48}"/>
              </a:ext>
            </a:extLst>
          </p:cNvPr>
          <p:cNvSpPr txBox="1"/>
          <p:nvPr/>
        </p:nvSpPr>
        <p:spPr>
          <a:xfrm>
            <a:off x="9958936" y="1507353"/>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BC6E62E5-177A-4B2B-AD9B-D01A9623E471}"/>
              </a:ext>
            </a:extLst>
          </p:cNvPr>
          <p:cNvSpPr/>
          <p:nvPr/>
        </p:nvSpPr>
        <p:spPr>
          <a:xfrm>
            <a:off x="11546488" y="485025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3D8EC10-F9D0-47D4-92CA-7BA45A66190B}"/>
              </a:ext>
            </a:extLst>
          </p:cNvPr>
          <p:cNvSpPr txBox="1"/>
          <p:nvPr/>
        </p:nvSpPr>
        <p:spPr>
          <a:xfrm>
            <a:off x="9958936" y="4683633"/>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95BEDA36-CDD1-4AA3-8374-07208112428A}"/>
              </a:ext>
            </a:extLst>
          </p:cNvPr>
          <p:cNvSpPr/>
          <p:nvPr/>
        </p:nvSpPr>
        <p:spPr>
          <a:xfrm>
            <a:off x="11546488" y="5931290"/>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3043DDB-1A89-42F9-BFDC-EBC3723744CD}"/>
              </a:ext>
            </a:extLst>
          </p:cNvPr>
          <p:cNvSpPr txBox="1"/>
          <p:nvPr/>
        </p:nvSpPr>
        <p:spPr>
          <a:xfrm>
            <a:off x="9958936" y="5764669"/>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AB03FD25-CF2E-4556-9987-EB9A091EE20E}"/>
              </a:ext>
            </a:extLst>
          </p:cNvPr>
          <p:cNvSpPr txBox="1"/>
          <p:nvPr/>
        </p:nvSpPr>
        <p:spPr>
          <a:xfrm>
            <a:off x="277405" y="691978"/>
            <a:ext cx="4396191"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注释</a:t>
            </a:r>
          </a:p>
        </p:txBody>
      </p:sp>
      <p:sp>
        <p:nvSpPr>
          <p:cNvPr id="23" name="文本框 22">
            <a:extLst>
              <a:ext uri="{FF2B5EF4-FFF2-40B4-BE49-F238E27FC236}">
                <a16:creationId xmlns:a16="http://schemas.microsoft.com/office/drawing/2014/main" id="{A3588AA4-9543-406A-976C-8785128E365F}"/>
              </a:ext>
            </a:extLst>
          </p:cNvPr>
          <p:cNvSpPr txBox="1"/>
          <p:nvPr/>
        </p:nvSpPr>
        <p:spPr>
          <a:xfrm>
            <a:off x="561935" y="1505461"/>
            <a:ext cx="8675792" cy="478529"/>
          </a:xfrm>
          <a:prstGeom prst="rect">
            <a:avLst/>
          </a:prstGeom>
          <a:noFill/>
        </p:spPr>
        <p:txBody>
          <a:bodyPr wrap="square">
            <a:spAutoFit/>
          </a:bodyPr>
          <a:lstStyle/>
          <a:p>
            <a:pPr marL="63500" marR="74930">
              <a:lnSpc>
                <a:spcPct val="14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点击需要添加脚注的地方，选择“引用”选项卡中的“插入脚注”。</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9" name="文本框 28">
            <a:extLst>
              <a:ext uri="{FF2B5EF4-FFF2-40B4-BE49-F238E27FC236}">
                <a16:creationId xmlns:a16="http://schemas.microsoft.com/office/drawing/2014/main" id="{349E9EC4-D7F9-4B6C-80B0-5E13EF274852}"/>
              </a:ext>
            </a:extLst>
          </p:cNvPr>
          <p:cNvSpPr txBox="1"/>
          <p:nvPr/>
        </p:nvSpPr>
        <p:spPr>
          <a:xfrm>
            <a:off x="9958936" y="2181168"/>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正文</a:t>
            </a:r>
            <a:endParaRPr lang="en-US" altLang="zh-CN" dirty="0"/>
          </a:p>
        </p:txBody>
      </p:sp>
      <p:sp>
        <p:nvSpPr>
          <p:cNvPr id="30" name="文本框 29">
            <a:extLst>
              <a:ext uri="{FF2B5EF4-FFF2-40B4-BE49-F238E27FC236}">
                <a16:creationId xmlns:a16="http://schemas.microsoft.com/office/drawing/2014/main" id="{267E61A9-F3AC-4E72-8B27-2BEF7498ACA8}"/>
              </a:ext>
            </a:extLst>
          </p:cNvPr>
          <p:cNvSpPr txBox="1"/>
          <p:nvPr/>
        </p:nvSpPr>
        <p:spPr>
          <a:xfrm>
            <a:off x="9958936" y="2613530"/>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引文标注</a:t>
            </a:r>
            <a:endParaRPr lang="en-US" altLang="zh-CN" dirty="0"/>
          </a:p>
        </p:txBody>
      </p:sp>
      <p:sp>
        <p:nvSpPr>
          <p:cNvPr id="31" name="文本框 30">
            <a:extLst>
              <a:ext uri="{FF2B5EF4-FFF2-40B4-BE49-F238E27FC236}">
                <a16:creationId xmlns:a16="http://schemas.microsoft.com/office/drawing/2014/main" id="{77FC7558-B9F7-45A9-A993-D17D7797A448}"/>
              </a:ext>
            </a:extLst>
          </p:cNvPr>
          <p:cNvSpPr txBox="1"/>
          <p:nvPr/>
        </p:nvSpPr>
        <p:spPr>
          <a:xfrm>
            <a:off x="9958936" y="3045892"/>
            <a:ext cx="1529678" cy="432362"/>
          </a:xfrm>
          <a:prstGeom prst="rect">
            <a:avLst/>
          </a:prstGeom>
          <a:noFill/>
        </p:spPr>
        <p:txBody>
          <a:bodyPr wrap="square" rtlCol="0">
            <a:spAutoFit/>
          </a:bodyPr>
          <a:lstStyle>
            <a:defPPr>
              <a:defRPr lang="zh-CN"/>
            </a:defPPr>
            <a:lvl1pPr algn="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注释←</a:t>
            </a:r>
            <a:endParaRPr lang="en-US" altLang="zh-CN" dirty="0"/>
          </a:p>
        </p:txBody>
      </p:sp>
      <p:sp>
        <p:nvSpPr>
          <p:cNvPr id="32" name="文本框 31">
            <a:extLst>
              <a:ext uri="{FF2B5EF4-FFF2-40B4-BE49-F238E27FC236}">
                <a16:creationId xmlns:a16="http://schemas.microsoft.com/office/drawing/2014/main" id="{D5D28EA2-58FA-4CAF-819E-2B6E211EBC5D}"/>
              </a:ext>
            </a:extLst>
          </p:cNvPr>
          <p:cNvSpPr txBox="1"/>
          <p:nvPr/>
        </p:nvSpPr>
        <p:spPr>
          <a:xfrm>
            <a:off x="9958936" y="3478254"/>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pPr algn="r"/>
            <a:r>
              <a:rPr lang="zh-CN" altLang="en-US" dirty="0">
                <a:solidFill>
                  <a:schemeClr val="bg2">
                    <a:lumMod val="50000"/>
                  </a:schemeClr>
                </a:solidFill>
              </a:rPr>
              <a:t>章节标号</a:t>
            </a:r>
            <a:endParaRPr lang="en-US" altLang="zh-CN" dirty="0">
              <a:solidFill>
                <a:schemeClr val="bg2">
                  <a:lumMod val="50000"/>
                </a:schemeClr>
              </a:solidFill>
            </a:endParaRPr>
          </a:p>
        </p:txBody>
      </p:sp>
      <p:sp>
        <p:nvSpPr>
          <p:cNvPr id="33" name="文本框 32">
            <a:extLst>
              <a:ext uri="{FF2B5EF4-FFF2-40B4-BE49-F238E27FC236}">
                <a16:creationId xmlns:a16="http://schemas.microsoft.com/office/drawing/2014/main" id="{D47C15F9-2406-4752-B8F3-AEA63AF3F530}"/>
              </a:ext>
            </a:extLst>
          </p:cNvPr>
          <p:cNvSpPr txBox="1"/>
          <p:nvPr/>
        </p:nvSpPr>
        <p:spPr>
          <a:xfrm>
            <a:off x="9958936" y="3910616"/>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pPr algn="r"/>
            <a:r>
              <a:rPr lang="zh-CN" altLang="en-US" dirty="0">
                <a:solidFill>
                  <a:schemeClr val="bg2">
                    <a:lumMod val="50000"/>
                  </a:schemeClr>
                </a:solidFill>
              </a:rPr>
              <a:t>图表标号</a:t>
            </a:r>
            <a:endParaRPr lang="en-US" altLang="zh-CN" dirty="0">
              <a:solidFill>
                <a:schemeClr val="bg2">
                  <a:lumMod val="50000"/>
                </a:schemeClr>
              </a:solidFill>
            </a:endParaRPr>
          </a:p>
        </p:txBody>
      </p:sp>
      <p:pic>
        <p:nvPicPr>
          <p:cNvPr id="3" name="图片 2">
            <a:extLst>
              <a:ext uri="{FF2B5EF4-FFF2-40B4-BE49-F238E27FC236}">
                <a16:creationId xmlns:a16="http://schemas.microsoft.com/office/drawing/2014/main" id="{4D5700E7-F5AD-41E3-8CF2-5DEF3B4A6309}"/>
              </a:ext>
            </a:extLst>
          </p:cNvPr>
          <p:cNvPicPr>
            <a:picLocks noChangeAspect="1"/>
          </p:cNvPicPr>
          <p:nvPr/>
        </p:nvPicPr>
        <p:blipFill>
          <a:blip r:embed="rId2"/>
          <a:stretch>
            <a:fillRect/>
          </a:stretch>
        </p:blipFill>
        <p:spPr>
          <a:xfrm>
            <a:off x="1294618" y="3902981"/>
            <a:ext cx="7210425" cy="2228850"/>
          </a:xfrm>
          <a:prstGeom prst="rect">
            <a:avLst/>
          </a:prstGeom>
          <a:effectLst>
            <a:glow rad="228600">
              <a:schemeClr val="accent3">
                <a:satMod val="175000"/>
                <a:alpha val="40000"/>
              </a:schemeClr>
            </a:glow>
            <a:outerShdw blurRad="50800" dist="38100" dir="16200000" rotWithShape="0">
              <a:prstClr val="black">
                <a:alpha val="40000"/>
              </a:prstClr>
            </a:outerShdw>
          </a:effectLst>
        </p:spPr>
      </p:pic>
      <p:pic>
        <p:nvPicPr>
          <p:cNvPr id="6" name="图片 5">
            <a:extLst>
              <a:ext uri="{FF2B5EF4-FFF2-40B4-BE49-F238E27FC236}">
                <a16:creationId xmlns:a16="http://schemas.microsoft.com/office/drawing/2014/main" id="{5689FE9F-958E-4BEA-A0C4-5874CC916027}"/>
              </a:ext>
            </a:extLst>
          </p:cNvPr>
          <p:cNvPicPr>
            <a:picLocks noChangeAspect="1"/>
          </p:cNvPicPr>
          <p:nvPr/>
        </p:nvPicPr>
        <p:blipFill>
          <a:blip r:embed="rId3"/>
          <a:stretch>
            <a:fillRect/>
          </a:stretch>
        </p:blipFill>
        <p:spPr>
          <a:xfrm>
            <a:off x="1266454" y="2245631"/>
            <a:ext cx="5867400" cy="1657350"/>
          </a:xfrm>
          <a:prstGeom prst="rect">
            <a:avLst/>
          </a:prstGeom>
        </p:spPr>
      </p:pic>
      <p:sp>
        <p:nvSpPr>
          <p:cNvPr id="24" name="文本框 23">
            <a:extLst>
              <a:ext uri="{FF2B5EF4-FFF2-40B4-BE49-F238E27FC236}">
                <a16:creationId xmlns:a16="http://schemas.microsoft.com/office/drawing/2014/main" id="{BFD05461-933B-4DCE-B7D2-55B23948ABDF}"/>
              </a:ext>
            </a:extLst>
          </p:cNvPr>
          <p:cNvSpPr txBox="1"/>
          <p:nvPr/>
        </p:nvSpPr>
        <p:spPr>
          <a:xfrm>
            <a:off x="291949" y="143179"/>
            <a:ext cx="11793038" cy="400110"/>
          </a:xfrm>
          <a:prstGeom prst="rect">
            <a:avLst/>
          </a:prstGeom>
          <a:noFill/>
        </p:spPr>
        <p:txBody>
          <a:bodyPr wrap="square" rtlCol="0">
            <a:spAutoFit/>
          </a:bodyPr>
          <a:lstStyle>
            <a:defPPr>
              <a:defRPr lang="zh-CN"/>
            </a:defPPr>
            <a:lvl1pPr>
              <a:defRPr sz="2000" b="1">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论文版式半自动辅助工具介绍</a:t>
            </a:r>
          </a:p>
        </p:txBody>
      </p:sp>
    </p:spTree>
    <p:extLst>
      <p:ext uri="{BB962C8B-B14F-4D97-AF65-F5344CB8AC3E}">
        <p14:creationId xmlns:p14="http://schemas.microsoft.com/office/powerpoint/2010/main" val="16285578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11630064" y="199810"/>
            <a:ext cx="0" cy="6334812"/>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3C052F4-59C3-4A5D-A4BA-10D3A8DC81F4}"/>
              </a:ext>
            </a:extLst>
          </p:cNvPr>
          <p:cNvSpPr/>
          <p:nvPr/>
        </p:nvSpPr>
        <p:spPr>
          <a:xfrm>
            <a:off x="11546488" y="524826"/>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7D9070-8DCE-4735-A783-E6402C3383AA}"/>
              </a:ext>
            </a:extLst>
          </p:cNvPr>
          <p:cNvSpPr txBox="1"/>
          <p:nvPr/>
        </p:nvSpPr>
        <p:spPr>
          <a:xfrm>
            <a:off x="9958936" y="358205"/>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6" name="椭圆 15">
            <a:extLst>
              <a:ext uri="{FF2B5EF4-FFF2-40B4-BE49-F238E27FC236}">
                <a16:creationId xmlns:a16="http://schemas.microsoft.com/office/drawing/2014/main" id="{DA374F00-6E7E-4BCF-A3F9-C0292972AC4C}"/>
              </a:ext>
            </a:extLst>
          </p:cNvPr>
          <p:cNvSpPr/>
          <p:nvPr/>
        </p:nvSpPr>
        <p:spPr>
          <a:xfrm>
            <a:off x="11546488" y="167397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010E7F8-74C7-4B17-83FC-B793694C8C48}"/>
              </a:ext>
            </a:extLst>
          </p:cNvPr>
          <p:cNvSpPr txBox="1"/>
          <p:nvPr/>
        </p:nvSpPr>
        <p:spPr>
          <a:xfrm>
            <a:off x="9958936" y="1507353"/>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BC6E62E5-177A-4B2B-AD9B-D01A9623E471}"/>
              </a:ext>
            </a:extLst>
          </p:cNvPr>
          <p:cNvSpPr/>
          <p:nvPr/>
        </p:nvSpPr>
        <p:spPr>
          <a:xfrm>
            <a:off x="11546488" y="485025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3D8EC10-F9D0-47D4-92CA-7BA45A66190B}"/>
              </a:ext>
            </a:extLst>
          </p:cNvPr>
          <p:cNvSpPr txBox="1"/>
          <p:nvPr/>
        </p:nvSpPr>
        <p:spPr>
          <a:xfrm>
            <a:off x="9958936" y="4683633"/>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95BEDA36-CDD1-4AA3-8374-07208112428A}"/>
              </a:ext>
            </a:extLst>
          </p:cNvPr>
          <p:cNvSpPr/>
          <p:nvPr/>
        </p:nvSpPr>
        <p:spPr>
          <a:xfrm>
            <a:off x="11546488" y="5931290"/>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3043DDB-1A89-42F9-BFDC-EBC3723744CD}"/>
              </a:ext>
            </a:extLst>
          </p:cNvPr>
          <p:cNvSpPr txBox="1"/>
          <p:nvPr/>
        </p:nvSpPr>
        <p:spPr>
          <a:xfrm>
            <a:off x="9958936" y="5764669"/>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AB03FD25-CF2E-4556-9987-EB9A091EE20E}"/>
              </a:ext>
            </a:extLst>
          </p:cNvPr>
          <p:cNvSpPr txBox="1"/>
          <p:nvPr/>
        </p:nvSpPr>
        <p:spPr>
          <a:xfrm>
            <a:off x="277406" y="691978"/>
            <a:ext cx="2096144"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章节标号</a:t>
            </a:r>
          </a:p>
        </p:txBody>
      </p:sp>
      <p:sp>
        <p:nvSpPr>
          <p:cNvPr id="23" name="文本框 22">
            <a:extLst>
              <a:ext uri="{FF2B5EF4-FFF2-40B4-BE49-F238E27FC236}">
                <a16:creationId xmlns:a16="http://schemas.microsoft.com/office/drawing/2014/main" id="{A3588AA4-9543-406A-976C-8785128E365F}"/>
              </a:ext>
            </a:extLst>
          </p:cNvPr>
          <p:cNvSpPr txBox="1"/>
          <p:nvPr/>
        </p:nvSpPr>
        <p:spPr>
          <a:xfrm>
            <a:off x="561934" y="1657809"/>
            <a:ext cx="8959135" cy="1494192"/>
          </a:xfrm>
          <a:prstGeom prst="rect">
            <a:avLst/>
          </a:prstGeom>
          <a:effectLst>
            <a:glow rad="228600">
              <a:schemeClr val="accent3">
                <a:satMod val="175000"/>
                <a:alpha val="40000"/>
              </a:schemeClr>
            </a:glow>
            <a:outerShdw blurRad="50800" dist="38100" dir="16200000" rotWithShape="0">
              <a:prstClr val="black">
                <a:alpha val="40000"/>
              </a:prstClr>
            </a:outerShdw>
          </a:effectLst>
        </p:spPr>
        <p:txBody>
          <a:bodyPr wrap="square">
            <a:spAutoFit/>
          </a:bodyPr>
          <a:lstStyle/>
          <a:p>
            <a:pPr marL="63500" marR="74930">
              <a:lnSpc>
                <a:spcPct val="140000"/>
              </a:lnSpc>
              <a:spcBef>
                <a:spcPts val="595"/>
              </a:spcBef>
              <a:spcAft>
                <a:spcPts val="0"/>
              </a:spcAft>
            </a:pPr>
            <a:r>
              <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V3.0 – 1</a:t>
            </a: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模板使用数字标号。</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4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在需要添加标题的地方选择样式中对应级别的标题，然后输入文字。</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4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或点击想要成为标题的文本，然后选择对应级别的标题。</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9" name="文本框 28">
            <a:extLst>
              <a:ext uri="{FF2B5EF4-FFF2-40B4-BE49-F238E27FC236}">
                <a16:creationId xmlns:a16="http://schemas.microsoft.com/office/drawing/2014/main" id="{349E9EC4-D7F9-4B6C-80B0-5E13EF274852}"/>
              </a:ext>
            </a:extLst>
          </p:cNvPr>
          <p:cNvSpPr txBox="1"/>
          <p:nvPr/>
        </p:nvSpPr>
        <p:spPr>
          <a:xfrm>
            <a:off x="9958936" y="2181168"/>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正文</a:t>
            </a:r>
            <a:endParaRPr lang="en-US" altLang="zh-CN" dirty="0"/>
          </a:p>
        </p:txBody>
      </p:sp>
      <p:sp>
        <p:nvSpPr>
          <p:cNvPr id="30" name="文本框 29">
            <a:extLst>
              <a:ext uri="{FF2B5EF4-FFF2-40B4-BE49-F238E27FC236}">
                <a16:creationId xmlns:a16="http://schemas.microsoft.com/office/drawing/2014/main" id="{267E61A9-F3AC-4E72-8B27-2BEF7498ACA8}"/>
              </a:ext>
            </a:extLst>
          </p:cNvPr>
          <p:cNvSpPr txBox="1"/>
          <p:nvPr/>
        </p:nvSpPr>
        <p:spPr>
          <a:xfrm>
            <a:off x="9958936" y="2613530"/>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引文标注</a:t>
            </a:r>
            <a:endParaRPr lang="en-US" altLang="zh-CN" dirty="0"/>
          </a:p>
        </p:txBody>
      </p:sp>
      <p:sp>
        <p:nvSpPr>
          <p:cNvPr id="31" name="文本框 30">
            <a:extLst>
              <a:ext uri="{FF2B5EF4-FFF2-40B4-BE49-F238E27FC236}">
                <a16:creationId xmlns:a16="http://schemas.microsoft.com/office/drawing/2014/main" id="{77FC7558-B9F7-45A9-A993-D17D7797A448}"/>
              </a:ext>
            </a:extLst>
          </p:cNvPr>
          <p:cNvSpPr txBox="1"/>
          <p:nvPr/>
        </p:nvSpPr>
        <p:spPr>
          <a:xfrm>
            <a:off x="9958936" y="3045892"/>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注释</a:t>
            </a:r>
            <a:endParaRPr lang="en-US" altLang="zh-CN" dirty="0"/>
          </a:p>
        </p:txBody>
      </p:sp>
      <p:sp>
        <p:nvSpPr>
          <p:cNvPr id="32" name="文本框 31">
            <a:extLst>
              <a:ext uri="{FF2B5EF4-FFF2-40B4-BE49-F238E27FC236}">
                <a16:creationId xmlns:a16="http://schemas.microsoft.com/office/drawing/2014/main" id="{D5D28EA2-58FA-4CAF-819E-2B6E211EBC5D}"/>
              </a:ext>
            </a:extLst>
          </p:cNvPr>
          <p:cNvSpPr txBox="1"/>
          <p:nvPr/>
        </p:nvSpPr>
        <p:spPr>
          <a:xfrm>
            <a:off x="9958936" y="3478254"/>
            <a:ext cx="1529678" cy="432362"/>
          </a:xfrm>
          <a:prstGeom prst="rect">
            <a:avLst/>
          </a:prstGeom>
          <a:noFill/>
        </p:spPr>
        <p:txBody>
          <a:bodyPr wrap="square" rtlCol="0">
            <a:spAutoFit/>
          </a:bodyPr>
          <a:lstStyle>
            <a:defPPr>
              <a:defRPr lang="zh-CN"/>
            </a:defPPr>
            <a:lvl1pPr algn="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章节标号←</a:t>
            </a:r>
            <a:endParaRPr lang="en-US" altLang="zh-CN" dirty="0"/>
          </a:p>
        </p:txBody>
      </p:sp>
      <p:sp>
        <p:nvSpPr>
          <p:cNvPr id="33" name="文本框 32">
            <a:extLst>
              <a:ext uri="{FF2B5EF4-FFF2-40B4-BE49-F238E27FC236}">
                <a16:creationId xmlns:a16="http://schemas.microsoft.com/office/drawing/2014/main" id="{D47C15F9-2406-4752-B8F3-AEA63AF3F530}"/>
              </a:ext>
            </a:extLst>
          </p:cNvPr>
          <p:cNvSpPr txBox="1"/>
          <p:nvPr/>
        </p:nvSpPr>
        <p:spPr>
          <a:xfrm>
            <a:off x="9958936" y="3910616"/>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pPr algn="r"/>
            <a:r>
              <a:rPr lang="zh-CN" altLang="en-US" dirty="0">
                <a:solidFill>
                  <a:schemeClr val="bg2">
                    <a:lumMod val="50000"/>
                  </a:schemeClr>
                </a:solidFill>
              </a:rPr>
              <a:t>图表标号</a:t>
            </a:r>
            <a:endParaRPr lang="en-US" altLang="zh-CN" dirty="0">
              <a:solidFill>
                <a:schemeClr val="bg2">
                  <a:lumMod val="50000"/>
                </a:schemeClr>
              </a:solidFill>
            </a:endParaRPr>
          </a:p>
        </p:txBody>
      </p:sp>
      <p:sp>
        <p:nvSpPr>
          <p:cNvPr id="24" name="文本框 23">
            <a:extLst>
              <a:ext uri="{FF2B5EF4-FFF2-40B4-BE49-F238E27FC236}">
                <a16:creationId xmlns:a16="http://schemas.microsoft.com/office/drawing/2014/main" id="{EC623D8B-F5D4-4138-B225-CA1DFC80ED50}"/>
              </a:ext>
            </a:extLst>
          </p:cNvPr>
          <p:cNvSpPr txBox="1"/>
          <p:nvPr/>
        </p:nvSpPr>
        <p:spPr>
          <a:xfrm>
            <a:off x="2272522" y="815089"/>
            <a:ext cx="3058157" cy="523220"/>
          </a:xfrm>
          <a:prstGeom prst="rect">
            <a:avLst/>
          </a:prstGeom>
          <a:noFill/>
        </p:spPr>
        <p:txBody>
          <a:bodyPr wrap="square" rtlCol="0">
            <a:spAutoFit/>
          </a:bodyPr>
          <a:lstStyle/>
          <a:p>
            <a:r>
              <a:rPr lang="zh-CN" altLang="en-US" sz="2800" b="1" dirty="0">
                <a:solidFill>
                  <a:schemeClr val="bg1">
                    <a:lumMod val="95000"/>
                  </a:schemeClr>
                </a:solidFill>
                <a:latin typeface="微软雅黑 Light" panose="020B0502040204020203" pitchFamily="34" charset="-122"/>
                <a:ea typeface="微软雅黑 Light" panose="020B0502040204020203" pitchFamily="34" charset="-122"/>
              </a:rPr>
              <a:t>数字标号</a:t>
            </a:r>
          </a:p>
        </p:txBody>
      </p:sp>
      <p:pic>
        <p:nvPicPr>
          <p:cNvPr id="6" name="图片 5">
            <a:extLst>
              <a:ext uri="{FF2B5EF4-FFF2-40B4-BE49-F238E27FC236}">
                <a16:creationId xmlns:a16="http://schemas.microsoft.com/office/drawing/2014/main" id="{8E3AC635-A1ED-480B-8D56-C56EC0E70543}"/>
              </a:ext>
            </a:extLst>
          </p:cNvPr>
          <p:cNvPicPr>
            <a:picLocks noChangeAspect="1"/>
          </p:cNvPicPr>
          <p:nvPr/>
        </p:nvPicPr>
        <p:blipFill>
          <a:blip r:embed="rId2"/>
          <a:stretch>
            <a:fillRect/>
          </a:stretch>
        </p:blipFill>
        <p:spPr>
          <a:xfrm>
            <a:off x="1099399" y="3978697"/>
            <a:ext cx="6477000" cy="1476375"/>
          </a:xfrm>
          <a:prstGeom prst="rect">
            <a:avLst/>
          </a:prstGeom>
        </p:spPr>
      </p:pic>
      <p:sp>
        <p:nvSpPr>
          <p:cNvPr id="25" name="文本框 24">
            <a:extLst>
              <a:ext uri="{FF2B5EF4-FFF2-40B4-BE49-F238E27FC236}">
                <a16:creationId xmlns:a16="http://schemas.microsoft.com/office/drawing/2014/main" id="{F7A96FC2-71C1-4EC1-BF8C-375C91C5779E}"/>
              </a:ext>
            </a:extLst>
          </p:cNvPr>
          <p:cNvSpPr txBox="1"/>
          <p:nvPr/>
        </p:nvSpPr>
        <p:spPr>
          <a:xfrm>
            <a:off x="291949" y="143179"/>
            <a:ext cx="11793038" cy="400110"/>
          </a:xfrm>
          <a:prstGeom prst="rect">
            <a:avLst/>
          </a:prstGeom>
          <a:noFill/>
        </p:spPr>
        <p:txBody>
          <a:bodyPr wrap="square" rtlCol="0">
            <a:spAutoFit/>
          </a:bodyPr>
          <a:lstStyle>
            <a:defPPr>
              <a:defRPr lang="zh-CN"/>
            </a:defPPr>
            <a:lvl1pPr>
              <a:defRPr sz="2000" b="1">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论文版式半自动辅助工具介绍</a:t>
            </a:r>
          </a:p>
        </p:txBody>
      </p:sp>
    </p:spTree>
    <p:extLst>
      <p:ext uri="{BB962C8B-B14F-4D97-AF65-F5344CB8AC3E}">
        <p14:creationId xmlns:p14="http://schemas.microsoft.com/office/powerpoint/2010/main" val="40314902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11630064" y="199810"/>
            <a:ext cx="0" cy="6334812"/>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3C052F4-59C3-4A5D-A4BA-10D3A8DC81F4}"/>
              </a:ext>
            </a:extLst>
          </p:cNvPr>
          <p:cNvSpPr/>
          <p:nvPr/>
        </p:nvSpPr>
        <p:spPr>
          <a:xfrm>
            <a:off x="11546488" y="524826"/>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7D9070-8DCE-4735-A783-E6402C3383AA}"/>
              </a:ext>
            </a:extLst>
          </p:cNvPr>
          <p:cNvSpPr txBox="1"/>
          <p:nvPr/>
        </p:nvSpPr>
        <p:spPr>
          <a:xfrm>
            <a:off x="9958936" y="358205"/>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6" name="椭圆 15">
            <a:extLst>
              <a:ext uri="{FF2B5EF4-FFF2-40B4-BE49-F238E27FC236}">
                <a16:creationId xmlns:a16="http://schemas.microsoft.com/office/drawing/2014/main" id="{DA374F00-6E7E-4BCF-A3F9-C0292972AC4C}"/>
              </a:ext>
            </a:extLst>
          </p:cNvPr>
          <p:cNvSpPr/>
          <p:nvPr/>
        </p:nvSpPr>
        <p:spPr>
          <a:xfrm>
            <a:off x="11546488" y="167397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010E7F8-74C7-4B17-83FC-B793694C8C48}"/>
              </a:ext>
            </a:extLst>
          </p:cNvPr>
          <p:cNvSpPr txBox="1"/>
          <p:nvPr/>
        </p:nvSpPr>
        <p:spPr>
          <a:xfrm>
            <a:off x="9958936" y="1507353"/>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BC6E62E5-177A-4B2B-AD9B-D01A9623E471}"/>
              </a:ext>
            </a:extLst>
          </p:cNvPr>
          <p:cNvSpPr/>
          <p:nvPr/>
        </p:nvSpPr>
        <p:spPr>
          <a:xfrm>
            <a:off x="11546488" y="485025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3D8EC10-F9D0-47D4-92CA-7BA45A66190B}"/>
              </a:ext>
            </a:extLst>
          </p:cNvPr>
          <p:cNvSpPr txBox="1"/>
          <p:nvPr/>
        </p:nvSpPr>
        <p:spPr>
          <a:xfrm>
            <a:off x="9958936" y="4683633"/>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95BEDA36-CDD1-4AA3-8374-07208112428A}"/>
              </a:ext>
            </a:extLst>
          </p:cNvPr>
          <p:cNvSpPr/>
          <p:nvPr/>
        </p:nvSpPr>
        <p:spPr>
          <a:xfrm>
            <a:off x="11546488" y="5931290"/>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3043DDB-1A89-42F9-BFDC-EBC3723744CD}"/>
              </a:ext>
            </a:extLst>
          </p:cNvPr>
          <p:cNvSpPr txBox="1"/>
          <p:nvPr/>
        </p:nvSpPr>
        <p:spPr>
          <a:xfrm>
            <a:off x="9958936" y="5764669"/>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AB03FD25-CF2E-4556-9987-EB9A091EE20E}"/>
              </a:ext>
            </a:extLst>
          </p:cNvPr>
          <p:cNvSpPr txBox="1"/>
          <p:nvPr/>
        </p:nvSpPr>
        <p:spPr>
          <a:xfrm>
            <a:off x="277406" y="691978"/>
            <a:ext cx="2096144"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章节标号</a:t>
            </a:r>
          </a:p>
        </p:txBody>
      </p:sp>
      <p:sp>
        <p:nvSpPr>
          <p:cNvPr id="29" name="文本框 28">
            <a:extLst>
              <a:ext uri="{FF2B5EF4-FFF2-40B4-BE49-F238E27FC236}">
                <a16:creationId xmlns:a16="http://schemas.microsoft.com/office/drawing/2014/main" id="{349E9EC4-D7F9-4B6C-80B0-5E13EF274852}"/>
              </a:ext>
            </a:extLst>
          </p:cNvPr>
          <p:cNvSpPr txBox="1"/>
          <p:nvPr/>
        </p:nvSpPr>
        <p:spPr>
          <a:xfrm>
            <a:off x="9958936" y="2181168"/>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正文</a:t>
            </a:r>
            <a:endParaRPr lang="en-US" altLang="zh-CN" dirty="0"/>
          </a:p>
        </p:txBody>
      </p:sp>
      <p:sp>
        <p:nvSpPr>
          <p:cNvPr id="30" name="文本框 29">
            <a:extLst>
              <a:ext uri="{FF2B5EF4-FFF2-40B4-BE49-F238E27FC236}">
                <a16:creationId xmlns:a16="http://schemas.microsoft.com/office/drawing/2014/main" id="{267E61A9-F3AC-4E72-8B27-2BEF7498ACA8}"/>
              </a:ext>
            </a:extLst>
          </p:cNvPr>
          <p:cNvSpPr txBox="1"/>
          <p:nvPr/>
        </p:nvSpPr>
        <p:spPr>
          <a:xfrm>
            <a:off x="9958936" y="2613530"/>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引文标注</a:t>
            </a:r>
            <a:endParaRPr lang="en-US" altLang="zh-CN" dirty="0"/>
          </a:p>
        </p:txBody>
      </p:sp>
      <p:sp>
        <p:nvSpPr>
          <p:cNvPr id="31" name="文本框 30">
            <a:extLst>
              <a:ext uri="{FF2B5EF4-FFF2-40B4-BE49-F238E27FC236}">
                <a16:creationId xmlns:a16="http://schemas.microsoft.com/office/drawing/2014/main" id="{77FC7558-B9F7-45A9-A993-D17D7797A448}"/>
              </a:ext>
            </a:extLst>
          </p:cNvPr>
          <p:cNvSpPr txBox="1"/>
          <p:nvPr/>
        </p:nvSpPr>
        <p:spPr>
          <a:xfrm>
            <a:off x="9958936" y="3045892"/>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注释</a:t>
            </a:r>
            <a:endParaRPr lang="en-US" altLang="zh-CN" dirty="0"/>
          </a:p>
        </p:txBody>
      </p:sp>
      <p:sp>
        <p:nvSpPr>
          <p:cNvPr id="32" name="文本框 31">
            <a:extLst>
              <a:ext uri="{FF2B5EF4-FFF2-40B4-BE49-F238E27FC236}">
                <a16:creationId xmlns:a16="http://schemas.microsoft.com/office/drawing/2014/main" id="{D5D28EA2-58FA-4CAF-819E-2B6E211EBC5D}"/>
              </a:ext>
            </a:extLst>
          </p:cNvPr>
          <p:cNvSpPr txBox="1"/>
          <p:nvPr/>
        </p:nvSpPr>
        <p:spPr>
          <a:xfrm>
            <a:off x="9958936" y="3478254"/>
            <a:ext cx="1529678" cy="432362"/>
          </a:xfrm>
          <a:prstGeom prst="rect">
            <a:avLst/>
          </a:prstGeom>
          <a:noFill/>
        </p:spPr>
        <p:txBody>
          <a:bodyPr wrap="square" rtlCol="0">
            <a:spAutoFit/>
          </a:bodyPr>
          <a:lstStyle>
            <a:defPPr>
              <a:defRPr lang="zh-CN"/>
            </a:defPPr>
            <a:lvl1pPr algn="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章节标号←</a:t>
            </a:r>
            <a:endParaRPr lang="en-US" altLang="zh-CN" dirty="0"/>
          </a:p>
        </p:txBody>
      </p:sp>
      <p:sp>
        <p:nvSpPr>
          <p:cNvPr id="33" name="文本框 32">
            <a:extLst>
              <a:ext uri="{FF2B5EF4-FFF2-40B4-BE49-F238E27FC236}">
                <a16:creationId xmlns:a16="http://schemas.microsoft.com/office/drawing/2014/main" id="{D47C15F9-2406-4752-B8F3-AEA63AF3F530}"/>
              </a:ext>
            </a:extLst>
          </p:cNvPr>
          <p:cNvSpPr txBox="1"/>
          <p:nvPr/>
        </p:nvSpPr>
        <p:spPr>
          <a:xfrm>
            <a:off x="9958936" y="3910616"/>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pPr algn="r"/>
            <a:r>
              <a:rPr lang="zh-CN" altLang="en-US" dirty="0">
                <a:solidFill>
                  <a:schemeClr val="bg2">
                    <a:lumMod val="50000"/>
                  </a:schemeClr>
                </a:solidFill>
              </a:rPr>
              <a:t>图表标号</a:t>
            </a:r>
            <a:endParaRPr lang="en-US" altLang="zh-CN" dirty="0">
              <a:solidFill>
                <a:schemeClr val="bg2">
                  <a:lumMod val="50000"/>
                </a:schemeClr>
              </a:solidFill>
            </a:endParaRPr>
          </a:p>
        </p:txBody>
      </p:sp>
      <p:sp>
        <p:nvSpPr>
          <p:cNvPr id="24" name="文本框 23">
            <a:extLst>
              <a:ext uri="{FF2B5EF4-FFF2-40B4-BE49-F238E27FC236}">
                <a16:creationId xmlns:a16="http://schemas.microsoft.com/office/drawing/2014/main" id="{EC623D8B-F5D4-4138-B225-CA1DFC80ED50}"/>
              </a:ext>
            </a:extLst>
          </p:cNvPr>
          <p:cNvSpPr txBox="1"/>
          <p:nvPr/>
        </p:nvSpPr>
        <p:spPr>
          <a:xfrm>
            <a:off x="2272522" y="815089"/>
            <a:ext cx="3058157" cy="523220"/>
          </a:xfrm>
          <a:prstGeom prst="rect">
            <a:avLst/>
          </a:prstGeom>
          <a:noFill/>
        </p:spPr>
        <p:txBody>
          <a:bodyPr wrap="square" rtlCol="0">
            <a:spAutoFit/>
          </a:bodyPr>
          <a:lstStyle/>
          <a:p>
            <a:r>
              <a:rPr lang="zh-CN" altLang="en-US" sz="2800" b="1" dirty="0">
                <a:solidFill>
                  <a:schemeClr val="bg1">
                    <a:lumMod val="95000"/>
                  </a:schemeClr>
                </a:solidFill>
                <a:latin typeface="微软雅黑 Light" panose="020B0502040204020203" pitchFamily="34" charset="-122"/>
                <a:ea typeface="微软雅黑 Light" panose="020B0502040204020203" pitchFamily="34" charset="-122"/>
              </a:rPr>
              <a:t>汉字标题</a:t>
            </a:r>
          </a:p>
        </p:txBody>
      </p:sp>
      <p:sp>
        <p:nvSpPr>
          <p:cNvPr id="25" name="文本框 24">
            <a:extLst>
              <a:ext uri="{FF2B5EF4-FFF2-40B4-BE49-F238E27FC236}">
                <a16:creationId xmlns:a16="http://schemas.microsoft.com/office/drawing/2014/main" id="{6C9FF83F-9C77-464A-8FF0-CAED9E695A43}"/>
              </a:ext>
            </a:extLst>
          </p:cNvPr>
          <p:cNvSpPr txBox="1"/>
          <p:nvPr/>
        </p:nvSpPr>
        <p:spPr>
          <a:xfrm>
            <a:off x="561934" y="1657809"/>
            <a:ext cx="8959135" cy="1494192"/>
          </a:xfrm>
          <a:prstGeom prst="rect">
            <a:avLst/>
          </a:prstGeom>
          <a:effectLst>
            <a:glow rad="228600">
              <a:schemeClr val="accent3">
                <a:satMod val="175000"/>
                <a:alpha val="40000"/>
              </a:schemeClr>
            </a:glow>
            <a:outerShdw blurRad="50800" dist="38100" dir="16200000" rotWithShape="0">
              <a:prstClr val="black">
                <a:alpha val="40000"/>
              </a:prstClr>
            </a:outerShdw>
          </a:effectLst>
        </p:spPr>
        <p:txBody>
          <a:bodyPr wrap="square">
            <a:spAutoFit/>
          </a:bodyPr>
          <a:lstStyle/>
          <a:p>
            <a:pPr marL="63500" marR="74930">
              <a:lnSpc>
                <a:spcPct val="140000"/>
              </a:lnSpc>
              <a:spcBef>
                <a:spcPts val="595"/>
              </a:spcBef>
              <a:spcAft>
                <a:spcPts val="0"/>
              </a:spcAft>
            </a:pPr>
            <a:r>
              <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V3.0 – 2</a:t>
            </a: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模板使用汉字标号。</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4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在需要添加标题的地方选择样式中对应级别的标题，然后输入文字。</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4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或点击想要成为标题的文本，然后选择对应级别的标题。</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pic>
        <p:nvPicPr>
          <p:cNvPr id="3" name="图片 2">
            <a:extLst>
              <a:ext uri="{FF2B5EF4-FFF2-40B4-BE49-F238E27FC236}">
                <a16:creationId xmlns:a16="http://schemas.microsoft.com/office/drawing/2014/main" id="{6E1E5A2D-BCAD-4A36-84FD-D3100AF609AF}"/>
              </a:ext>
            </a:extLst>
          </p:cNvPr>
          <p:cNvPicPr>
            <a:picLocks noChangeAspect="1"/>
          </p:cNvPicPr>
          <p:nvPr/>
        </p:nvPicPr>
        <p:blipFill>
          <a:blip r:embed="rId2"/>
          <a:stretch>
            <a:fillRect/>
          </a:stretch>
        </p:blipFill>
        <p:spPr>
          <a:xfrm>
            <a:off x="742874" y="4254941"/>
            <a:ext cx="6410325" cy="1190625"/>
          </a:xfrm>
          <a:prstGeom prst="rect">
            <a:avLst/>
          </a:prstGeom>
        </p:spPr>
      </p:pic>
      <p:sp>
        <p:nvSpPr>
          <p:cNvPr id="27" name="文本框 26">
            <a:extLst>
              <a:ext uri="{FF2B5EF4-FFF2-40B4-BE49-F238E27FC236}">
                <a16:creationId xmlns:a16="http://schemas.microsoft.com/office/drawing/2014/main" id="{FD7C3DDF-EEF0-495D-AC67-B2948053FD65}"/>
              </a:ext>
            </a:extLst>
          </p:cNvPr>
          <p:cNvSpPr txBox="1"/>
          <p:nvPr/>
        </p:nvSpPr>
        <p:spPr>
          <a:xfrm>
            <a:off x="291949" y="143179"/>
            <a:ext cx="11793038" cy="400110"/>
          </a:xfrm>
          <a:prstGeom prst="rect">
            <a:avLst/>
          </a:prstGeom>
          <a:noFill/>
        </p:spPr>
        <p:txBody>
          <a:bodyPr wrap="square" rtlCol="0">
            <a:spAutoFit/>
          </a:bodyPr>
          <a:lstStyle>
            <a:defPPr>
              <a:defRPr lang="zh-CN"/>
            </a:defPPr>
            <a:lvl1pPr>
              <a:defRPr sz="2000" b="1">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论文版式半自动辅助工具介绍</a:t>
            </a:r>
          </a:p>
        </p:txBody>
      </p:sp>
    </p:spTree>
    <p:extLst>
      <p:ext uri="{BB962C8B-B14F-4D97-AF65-F5344CB8AC3E}">
        <p14:creationId xmlns:p14="http://schemas.microsoft.com/office/powerpoint/2010/main" val="29919489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11630064" y="199810"/>
            <a:ext cx="0" cy="6334812"/>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3C052F4-59C3-4A5D-A4BA-10D3A8DC81F4}"/>
              </a:ext>
            </a:extLst>
          </p:cNvPr>
          <p:cNvSpPr/>
          <p:nvPr/>
        </p:nvSpPr>
        <p:spPr>
          <a:xfrm>
            <a:off x="11546488" y="524826"/>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7D9070-8DCE-4735-A783-E6402C3383AA}"/>
              </a:ext>
            </a:extLst>
          </p:cNvPr>
          <p:cNvSpPr txBox="1"/>
          <p:nvPr/>
        </p:nvSpPr>
        <p:spPr>
          <a:xfrm>
            <a:off x="9958936" y="358205"/>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6" name="椭圆 15">
            <a:extLst>
              <a:ext uri="{FF2B5EF4-FFF2-40B4-BE49-F238E27FC236}">
                <a16:creationId xmlns:a16="http://schemas.microsoft.com/office/drawing/2014/main" id="{DA374F00-6E7E-4BCF-A3F9-C0292972AC4C}"/>
              </a:ext>
            </a:extLst>
          </p:cNvPr>
          <p:cNvSpPr/>
          <p:nvPr/>
        </p:nvSpPr>
        <p:spPr>
          <a:xfrm>
            <a:off x="11546488" y="167397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010E7F8-74C7-4B17-83FC-B793694C8C48}"/>
              </a:ext>
            </a:extLst>
          </p:cNvPr>
          <p:cNvSpPr txBox="1"/>
          <p:nvPr/>
        </p:nvSpPr>
        <p:spPr>
          <a:xfrm>
            <a:off x="9958936" y="1507353"/>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BC6E62E5-177A-4B2B-AD9B-D01A9623E471}"/>
              </a:ext>
            </a:extLst>
          </p:cNvPr>
          <p:cNvSpPr/>
          <p:nvPr/>
        </p:nvSpPr>
        <p:spPr>
          <a:xfrm>
            <a:off x="11546488" y="485025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3D8EC10-F9D0-47D4-92CA-7BA45A66190B}"/>
              </a:ext>
            </a:extLst>
          </p:cNvPr>
          <p:cNvSpPr txBox="1"/>
          <p:nvPr/>
        </p:nvSpPr>
        <p:spPr>
          <a:xfrm>
            <a:off x="9958936" y="4683633"/>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95BEDA36-CDD1-4AA3-8374-07208112428A}"/>
              </a:ext>
            </a:extLst>
          </p:cNvPr>
          <p:cNvSpPr/>
          <p:nvPr/>
        </p:nvSpPr>
        <p:spPr>
          <a:xfrm>
            <a:off x="11546488" y="5931290"/>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3043DDB-1A89-42F9-BFDC-EBC3723744CD}"/>
              </a:ext>
            </a:extLst>
          </p:cNvPr>
          <p:cNvSpPr txBox="1"/>
          <p:nvPr/>
        </p:nvSpPr>
        <p:spPr>
          <a:xfrm>
            <a:off x="9958936" y="5764669"/>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AB03FD25-CF2E-4556-9987-EB9A091EE20E}"/>
              </a:ext>
            </a:extLst>
          </p:cNvPr>
          <p:cNvSpPr txBox="1"/>
          <p:nvPr/>
        </p:nvSpPr>
        <p:spPr>
          <a:xfrm>
            <a:off x="277405" y="691978"/>
            <a:ext cx="4396191"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图表标号</a:t>
            </a:r>
          </a:p>
        </p:txBody>
      </p:sp>
      <p:sp>
        <p:nvSpPr>
          <p:cNvPr id="23" name="文本框 22">
            <a:extLst>
              <a:ext uri="{FF2B5EF4-FFF2-40B4-BE49-F238E27FC236}">
                <a16:creationId xmlns:a16="http://schemas.microsoft.com/office/drawing/2014/main" id="{A3588AA4-9543-406A-976C-8785128E365F}"/>
              </a:ext>
            </a:extLst>
          </p:cNvPr>
          <p:cNvSpPr txBox="1"/>
          <p:nvPr/>
        </p:nvSpPr>
        <p:spPr>
          <a:xfrm>
            <a:off x="392260" y="1697099"/>
            <a:ext cx="9006257" cy="953146"/>
          </a:xfrm>
          <a:prstGeom prst="rect">
            <a:avLst/>
          </a:prstGeom>
          <a:effectLst>
            <a:glow rad="228600">
              <a:schemeClr val="accent3">
                <a:satMod val="175000"/>
                <a:alpha val="40000"/>
              </a:schemeClr>
            </a:glow>
            <a:outerShdw blurRad="50800" dist="38100" dir="16200000" rotWithShape="0">
              <a:prstClr val="black">
                <a:alpha val="40000"/>
              </a:prstClr>
            </a:outerShdw>
          </a:effectLst>
        </p:spPr>
        <p:txBody>
          <a:bodyPr wrap="square">
            <a:spAutoFit/>
          </a:bodyPr>
          <a:lstStyle/>
          <a:p>
            <a:pPr marL="63500" marR="74930">
              <a:lnSpc>
                <a:spcPct val="150000"/>
              </a:lnSpc>
              <a:spcBef>
                <a:spcPts val="595"/>
              </a:spcBef>
              <a:spcAft>
                <a:spcPts val="0"/>
              </a:spcAft>
            </a:pP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在图下方选择引用</a:t>
            </a:r>
            <a:r>
              <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插入题注选项卡，</a:t>
            </a:r>
            <a:endPar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50000"/>
              </a:lnSpc>
              <a:spcBef>
                <a:spcPts val="595"/>
              </a:spcBef>
              <a:spcAft>
                <a:spcPts val="0"/>
              </a:spcAft>
            </a:pP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选择“图”标签，在题注一栏中输入图名称并确定。</a:t>
            </a:r>
            <a:endPar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9" name="文本框 28">
            <a:extLst>
              <a:ext uri="{FF2B5EF4-FFF2-40B4-BE49-F238E27FC236}">
                <a16:creationId xmlns:a16="http://schemas.microsoft.com/office/drawing/2014/main" id="{349E9EC4-D7F9-4B6C-80B0-5E13EF274852}"/>
              </a:ext>
            </a:extLst>
          </p:cNvPr>
          <p:cNvSpPr txBox="1"/>
          <p:nvPr/>
        </p:nvSpPr>
        <p:spPr>
          <a:xfrm>
            <a:off x="9958936" y="2181168"/>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正文</a:t>
            </a:r>
            <a:endParaRPr lang="en-US" altLang="zh-CN" dirty="0"/>
          </a:p>
        </p:txBody>
      </p:sp>
      <p:sp>
        <p:nvSpPr>
          <p:cNvPr id="30" name="文本框 29">
            <a:extLst>
              <a:ext uri="{FF2B5EF4-FFF2-40B4-BE49-F238E27FC236}">
                <a16:creationId xmlns:a16="http://schemas.microsoft.com/office/drawing/2014/main" id="{267E61A9-F3AC-4E72-8B27-2BEF7498ACA8}"/>
              </a:ext>
            </a:extLst>
          </p:cNvPr>
          <p:cNvSpPr txBox="1"/>
          <p:nvPr/>
        </p:nvSpPr>
        <p:spPr>
          <a:xfrm>
            <a:off x="9958936" y="2613530"/>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引文标注</a:t>
            </a:r>
            <a:endParaRPr lang="en-US" altLang="zh-CN" dirty="0"/>
          </a:p>
        </p:txBody>
      </p:sp>
      <p:sp>
        <p:nvSpPr>
          <p:cNvPr id="31" name="文本框 30">
            <a:extLst>
              <a:ext uri="{FF2B5EF4-FFF2-40B4-BE49-F238E27FC236}">
                <a16:creationId xmlns:a16="http://schemas.microsoft.com/office/drawing/2014/main" id="{77FC7558-B9F7-45A9-A993-D17D7797A448}"/>
              </a:ext>
            </a:extLst>
          </p:cNvPr>
          <p:cNvSpPr txBox="1"/>
          <p:nvPr/>
        </p:nvSpPr>
        <p:spPr>
          <a:xfrm>
            <a:off x="9958936" y="3045892"/>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注释</a:t>
            </a:r>
            <a:endParaRPr lang="en-US" altLang="zh-CN" dirty="0"/>
          </a:p>
        </p:txBody>
      </p:sp>
      <p:sp>
        <p:nvSpPr>
          <p:cNvPr id="32" name="文本框 31">
            <a:extLst>
              <a:ext uri="{FF2B5EF4-FFF2-40B4-BE49-F238E27FC236}">
                <a16:creationId xmlns:a16="http://schemas.microsoft.com/office/drawing/2014/main" id="{D5D28EA2-58FA-4CAF-819E-2B6E211EBC5D}"/>
              </a:ext>
            </a:extLst>
          </p:cNvPr>
          <p:cNvSpPr txBox="1"/>
          <p:nvPr/>
        </p:nvSpPr>
        <p:spPr>
          <a:xfrm>
            <a:off x="9958936" y="3478254"/>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pPr algn="r"/>
            <a:r>
              <a:rPr lang="zh-CN" altLang="en-US" dirty="0">
                <a:solidFill>
                  <a:schemeClr val="bg2">
                    <a:lumMod val="50000"/>
                  </a:schemeClr>
                </a:solidFill>
              </a:rPr>
              <a:t>章节标号</a:t>
            </a:r>
            <a:endParaRPr lang="en-US" altLang="zh-CN" dirty="0">
              <a:solidFill>
                <a:schemeClr val="bg2">
                  <a:lumMod val="50000"/>
                </a:schemeClr>
              </a:solidFill>
            </a:endParaRPr>
          </a:p>
        </p:txBody>
      </p:sp>
      <p:sp>
        <p:nvSpPr>
          <p:cNvPr id="33" name="文本框 32">
            <a:extLst>
              <a:ext uri="{FF2B5EF4-FFF2-40B4-BE49-F238E27FC236}">
                <a16:creationId xmlns:a16="http://schemas.microsoft.com/office/drawing/2014/main" id="{D47C15F9-2406-4752-B8F3-AEA63AF3F530}"/>
              </a:ext>
            </a:extLst>
          </p:cNvPr>
          <p:cNvSpPr txBox="1"/>
          <p:nvPr/>
        </p:nvSpPr>
        <p:spPr>
          <a:xfrm>
            <a:off x="9958936" y="3910616"/>
            <a:ext cx="1529678" cy="432362"/>
          </a:xfrm>
          <a:prstGeom prst="rect">
            <a:avLst/>
          </a:prstGeom>
          <a:noFill/>
        </p:spPr>
        <p:txBody>
          <a:bodyPr wrap="square" rtlCol="0">
            <a:spAutoFit/>
          </a:bodyPr>
          <a:lstStyle>
            <a:defPPr>
              <a:defRPr lang="zh-CN"/>
            </a:defPPr>
            <a:lvl1pPr algn="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图表标号←</a:t>
            </a:r>
            <a:endParaRPr lang="en-US" altLang="zh-CN" dirty="0"/>
          </a:p>
        </p:txBody>
      </p:sp>
      <p:sp>
        <p:nvSpPr>
          <p:cNvPr id="24" name="文本框 23">
            <a:extLst>
              <a:ext uri="{FF2B5EF4-FFF2-40B4-BE49-F238E27FC236}">
                <a16:creationId xmlns:a16="http://schemas.microsoft.com/office/drawing/2014/main" id="{48285C31-2B37-4A46-A773-CAF9EFCAA661}"/>
              </a:ext>
            </a:extLst>
          </p:cNvPr>
          <p:cNvSpPr txBox="1"/>
          <p:nvPr/>
        </p:nvSpPr>
        <p:spPr>
          <a:xfrm>
            <a:off x="2272522" y="815089"/>
            <a:ext cx="3058157" cy="523220"/>
          </a:xfrm>
          <a:prstGeom prst="rect">
            <a:avLst/>
          </a:prstGeom>
          <a:noFill/>
        </p:spPr>
        <p:txBody>
          <a:bodyPr wrap="square" rtlCol="0">
            <a:spAutoFit/>
          </a:bodyPr>
          <a:lstStyle/>
          <a:p>
            <a:r>
              <a:rPr lang="zh-CN" altLang="en-US" sz="2800" b="1" dirty="0">
                <a:solidFill>
                  <a:schemeClr val="bg1">
                    <a:lumMod val="95000"/>
                  </a:schemeClr>
                </a:solidFill>
                <a:latin typeface="微软雅黑 Light" panose="020B0502040204020203" pitchFamily="34" charset="-122"/>
                <a:ea typeface="微软雅黑 Light" panose="020B0502040204020203" pitchFamily="34" charset="-122"/>
              </a:rPr>
              <a:t>图标号</a:t>
            </a:r>
          </a:p>
        </p:txBody>
      </p:sp>
      <p:pic>
        <p:nvPicPr>
          <p:cNvPr id="6" name="图片 5">
            <a:extLst>
              <a:ext uri="{FF2B5EF4-FFF2-40B4-BE49-F238E27FC236}">
                <a16:creationId xmlns:a16="http://schemas.microsoft.com/office/drawing/2014/main" id="{2D414980-A5C1-4883-807A-7BE6F4132A15}"/>
              </a:ext>
            </a:extLst>
          </p:cNvPr>
          <p:cNvPicPr>
            <a:picLocks noChangeAspect="1"/>
          </p:cNvPicPr>
          <p:nvPr/>
        </p:nvPicPr>
        <p:blipFill>
          <a:blip r:embed="rId2"/>
          <a:stretch>
            <a:fillRect/>
          </a:stretch>
        </p:blipFill>
        <p:spPr>
          <a:xfrm>
            <a:off x="482888" y="3434072"/>
            <a:ext cx="5486390" cy="1330532"/>
          </a:xfrm>
          <a:prstGeom prst="rect">
            <a:avLst/>
          </a:prstGeom>
        </p:spPr>
      </p:pic>
      <p:pic>
        <p:nvPicPr>
          <p:cNvPr id="10" name="图片 9">
            <a:extLst>
              <a:ext uri="{FF2B5EF4-FFF2-40B4-BE49-F238E27FC236}">
                <a16:creationId xmlns:a16="http://schemas.microsoft.com/office/drawing/2014/main" id="{410D8531-D930-43EF-9E57-42CA46846824}"/>
              </a:ext>
            </a:extLst>
          </p:cNvPr>
          <p:cNvPicPr>
            <a:picLocks noChangeAspect="1"/>
          </p:cNvPicPr>
          <p:nvPr/>
        </p:nvPicPr>
        <p:blipFill>
          <a:blip r:embed="rId3"/>
          <a:stretch>
            <a:fillRect/>
          </a:stretch>
        </p:blipFill>
        <p:spPr>
          <a:xfrm>
            <a:off x="6000615" y="3262073"/>
            <a:ext cx="3800475" cy="3333750"/>
          </a:xfrm>
          <a:prstGeom prst="rect">
            <a:avLst/>
          </a:prstGeom>
        </p:spPr>
      </p:pic>
      <p:sp>
        <p:nvSpPr>
          <p:cNvPr id="25" name="文本框 24">
            <a:extLst>
              <a:ext uri="{FF2B5EF4-FFF2-40B4-BE49-F238E27FC236}">
                <a16:creationId xmlns:a16="http://schemas.microsoft.com/office/drawing/2014/main" id="{11894887-76BE-46AF-A452-82F251CC96DD}"/>
              </a:ext>
            </a:extLst>
          </p:cNvPr>
          <p:cNvSpPr txBox="1"/>
          <p:nvPr/>
        </p:nvSpPr>
        <p:spPr>
          <a:xfrm>
            <a:off x="291949" y="143179"/>
            <a:ext cx="11793038" cy="400110"/>
          </a:xfrm>
          <a:prstGeom prst="rect">
            <a:avLst/>
          </a:prstGeom>
          <a:noFill/>
        </p:spPr>
        <p:txBody>
          <a:bodyPr wrap="square" rtlCol="0">
            <a:spAutoFit/>
          </a:bodyPr>
          <a:lstStyle>
            <a:defPPr>
              <a:defRPr lang="zh-CN"/>
            </a:defPPr>
            <a:lvl1pPr>
              <a:defRPr sz="2000" b="1">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论文版式半自动辅助工具介绍</a:t>
            </a:r>
          </a:p>
        </p:txBody>
      </p:sp>
    </p:spTree>
    <p:extLst>
      <p:ext uri="{BB962C8B-B14F-4D97-AF65-F5344CB8AC3E}">
        <p14:creationId xmlns:p14="http://schemas.microsoft.com/office/powerpoint/2010/main" val="7996613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A167BAF-918B-45AC-A51E-FD8F36A9D4E4}"/>
              </a:ext>
            </a:extLst>
          </p:cNvPr>
          <p:cNvSpPr txBox="1"/>
          <p:nvPr/>
        </p:nvSpPr>
        <p:spPr>
          <a:xfrm>
            <a:off x="0" y="124716"/>
            <a:ext cx="8675798" cy="400110"/>
          </a:xfrm>
          <a:prstGeom prst="rect">
            <a:avLst/>
          </a:prstGeom>
          <a:noFill/>
        </p:spPr>
        <p:txBody>
          <a:bodyPr wrap="square" rtlCol="0">
            <a:spAutoFit/>
          </a:bodyPr>
          <a:lstStyle/>
          <a:p>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中国传媒大学研究生学位论文编写规则</a:t>
            </a:r>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中的版式规范</a:t>
            </a:r>
          </a:p>
        </p:txBody>
      </p:sp>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726913" y="3429000"/>
            <a:ext cx="10738173" cy="0"/>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22" name="椭圆 21">
            <a:extLst>
              <a:ext uri="{FF2B5EF4-FFF2-40B4-BE49-F238E27FC236}">
                <a16:creationId xmlns:a16="http://schemas.microsoft.com/office/drawing/2014/main" id="{F5FF46FF-303A-4C68-9012-B34BB22C0E15}"/>
              </a:ext>
            </a:extLst>
          </p:cNvPr>
          <p:cNvSpPr/>
          <p:nvPr/>
        </p:nvSpPr>
        <p:spPr>
          <a:xfrm>
            <a:off x="1686051"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2424F0EF-4451-4131-AD34-C9FA4544FB98}"/>
              </a:ext>
            </a:extLst>
          </p:cNvPr>
          <p:cNvSpPr/>
          <p:nvPr/>
        </p:nvSpPr>
        <p:spPr>
          <a:xfrm>
            <a:off x="4558717"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tx1">
                    <a:lumMod val="75000"/>
                    <a:lumOff val="25000"/>
                  </a:schemeClr>
                </a:solidFill>
              </a:ln>
              <a:solidFill>
                <a:schemeClr val="bg2">
                  <a:lumMod val="25000"/>
                </a:schemeClr>
              </a:solidFill>
            </a:endParaRPr>
          </a:p>
        </p:txBody>
      </p:sp>
      <p:sp>
        <p:nvSpPr>
          <p:cNvPr id="24" name="椭圆 23">
            <a:extLst>
              <a:ext uri="{FF2B5EF4-FFF2-40B4-BE49-F238E27FC236}">
                <a16:creationId xmlns:a16="http://schemas.microsoft.com/office/drawing/2014/main" id="{40AC6DA0-261F-45C5-B4EF-95EF99D4F018}"/>
              </a:ext>
            </a:extLst>
          </p:cNvPr>
          <p:cNvSpPr/>
          <p:nvPr/>
        </p:nvSpPr>
        <p:spPr>
          <a:xfrm>
            <a:off x="7431383"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tx1">
                    <a:lumMod val="75000"/>
                    <a:lumOff val="25000"/>
                  </a:schemeClr>
                </a:solidFill>
              </a:ln>
              <a:solidFill>
                <a:schemeClr val="bg2">
                  <a:lumMod val="25000"/>
                </a:schemeClr>
              </a:solidFill>
            </a:endParaRPr>
          </a:p>
        </p:txBody>
      </p:sp>
      <p:sp>
        <p:nvSpPr>
          <p:cNvPr id="25" name="椭圆 24">
            <a:extLst>
              <a:ext uri="{FF2B5EF4-FFF2-40B4-BE49-F238E27FC236}">
                <a16:creationId xmlns:a16="http://schemas.microsoft.com/office/drawing/2014/main" id="{E7FFB0AE-8F67-454C-8B51-0E116A4AEACA}"/>
              </a:ext>
            </a:extLst>
          </p:cNvPr>
          <p:cNvSpPr/>
          <p:nvPr/>
        </p:nvSpPr>
        <p:spPr>
          <a:xfrm>
            <a:off x="10304049"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tx1">
                    <a:lumMod val="75000"/>
                    <a:lumOff val="25000"/>
                  </a:schemeClr>
                </a:solidFill>
              </a:ln>
              <a:solidFill>
                <a:schemeClr val="bg2">
                  <a:lumMod val="25000"/>
                </a:schemeClr>
              </a:solidFill>
            </a:endParaRPr>
          </a:p>
        </p:txBody>
      </p:sp>
      <p:sp>
        <p:nvSpPr>
          <p:cNvPr id="26" name="文本框 25">
            <a:extLst>
              <a:ext uri="{FF2B5EF4-FFF2-40B4-BE49-F238E27FC236}">
                <a16:creationId xmlns:a16="http://schemas.microsoft.com/office/drawing/2014/main" id="{EA0F64FC-7644-4FB9-ABC2-B1D03A2BE89C}"/>
              </a:ext>
            </a:extLst>
          </p:cNvPr>
          <p:cNvSpPr txBox="1"/>
          <p:nvPr/>
        </p:nvSpPr>
        <p:spPr>
          <a:xfrm>
            <a:off x="1004788" y="2749919"/>
            <a:ext cx="1529678" cy="500393"/>
          </a:xfrm>
          <a:prstGeom prst="rect">
            <a:avLst/>
          </a:prstGeom>
          <a:noFill/>
        </p:spPr>
        <p:txBody>
          <a:bodyPr wrap="square" rtlCol="0">
            <a:spAutoFit/>
          </a:bodyPr>
          <a:lstStyle/>
          <a:p>
            <a:pPr algn="ct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7" name="文本框 26">
            <a:extLst>
              <a:ext uri="{FF2B5EF4-FFF2-40B4-BE49-F238E27FC236}">
                <a16:creationId xmlns:a16="http://schemas.microsoft.com/office/drawing/2014/main" id="{8A2FEA26-987D-48EB-84EE-363FA6B71DC1}"/>
              </a:ext>
            </a:extLst>
          </p:cNvPr>
          <p:cNvSpPr txBox="1"/>
          <p:nvPr/>
        </p:nvSpPr>
        <p:spPr>
          <a:xfrm>
            <a:off x="1686051" y="3607688"/>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封面</a:t>
            </a:r>
            <a:endParaRPr lang="en-US" altLang="zh-CN" dirty="0"/>
          </a:p>
        </p:txBody>
      </p:sp>
      <p:sp>
        <p:nvSpPr>
          <p:cNvPr id="28" name="文本框 27">
            <a:extLst>
              <a:ext uri="{FF2B5EF4-FFF2-40B4-BE49-F238E27FC236}">
                <a16:creationId xmlns:a16="http://schemas.microsoft.com/office/drawing/2014/main" id="{9701EA30-04C1-4E0A-9AE3-C68CFAFE502D}"/>
              </a:ext>
            </a:extLst>
          </p:cNvPr>
          <p:cNvSpPr txBox="1"/>
          <p:nvPr/>
        </p:nvSpPr>
        <p:spPr>
          <a:xfrm>
            <a:off x="1686051" y="4040050"/>
            <a:ext cx="1529678" cy="432362"/>
          </a:xfrm>
          <a:prstGeom prst="rect">
            <a:avLst/>
          </a:prstGeom>
          <a:noFill/>
        </p:spPr>
        <p:txBody>
          <a:bodyPr wrap="square" rtlCol="0">
            <a:spAutoFit/>
          </a:bodyPr>
          <a:lstStyle/>
          <a:p>
            <a:pPr>
              <a:lnSpc>
                <a:spcPct val="120000"/>
              </a:lnSpc>
            </a:pPr>
            <a:r>
              <a:rPr lang="zh-CN" altLang="en-US" sz="2000" dirty="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独创性声明</a:t>
            </a:r>
            <a:endParaRPr lang="en-US" altLang="zh-CN" sz="2000" dirty="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9" name="文本框 28">
            <a:extLst>
              <a:ext uri="{FF2B5EF4-FFF2-40B4-BE49-F238E27FC236}">
                <a16:creationId xmlns:a16="http://schemas.microsoft.com/office/drawing/2014/main" id="{18CF5054-38A3-49C5-88F5-164D450C0B00}"/>
              </a:ext>
            </a:extLst>
          </p:cNvPr>
          <p:cNvSpPr txBox="1"/>
          <p:nvPr/>
        </p:nvSpPr>
        <p:spPr>
          <a:xfrm>
            <a:off x="1686051" y="4472412"/>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致谢</a:t>
            </a:r>
            <a:endParaRPr lang="en-US" altLang="zh-CN" dirty="0"/>
          </a:p>
        </p:txBody>
      </p:sp>
      <p:sp>
        <p:nvSpPr>
          <p:cNvPr id="30" name="文本框 29">
            <a:extLst>
              <a:ext uri="{FF2B5EF4-FFF2-40B4-BE49-F238E27FC236}">
                <a16:creationId xmlns:a16="http://schemas.microsoft.com/office/drawing/2014/main" id="{DD230339-5974-4B23-8D9E-231A3DB5984F}"/>
              </a:ext>
            </a:extLst>
          </p:cNvPr>
          <p:cNvSpPr txBox="1"/>
          <p:nvPr/>
        </p:nvSpPr>
        <p:spPr>
          <a:xfrm>
            <a:off x="1686051" y="4904774"/>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摘要</a:t>
            </a:r>
            <a:endParaRPr lang="en-US" altLang="zh-CN" dirty="0"/>
          </a:p>
        </p:txBody>
      </p:sp>
      <p:sp>
        <p:nvSpPr>
          <p:cNvPr id="31" name="文本框 30">
            <a:extLst>
              <a:ext uri="{FF2B5EF4-FFF2-40B4-BE49-F238E27FC236}">
                <a16:creationId xmlns:a16="http://schemas.microsoft.com/office/drawing/2014/main" id="{C3E01A4B-D268-40A2-8646-4924C303234E}"/>
              </a:ext>
            </a:extLst>
          </p:cNvPr>
          <p:cNvSpPr txBox="1"/>
          <p:nvPr/>
        </p:nvSpPr>
        <p:spPr>
          <a:xfrm>
            <a:off x="1686051" y="5337136"/>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目录</a:t>
            </a:r>
            <a:endParaRPr lang="en-US" altLang="zh-CN" dirty="0"/>
          </a:p>
        </p:txBody>
      </p:sp>
      <p:sp>
        <p:nvSpPr>
          <p:cNvPr id="32" name="文本框 31">
            <a:extLst>
              <a:ext uri="{FF2B5EF4-FFF2-40B4-BE49-F238E27FC236}">
                <a16:creationId xmlns:a16="http://schemas.microsoft.com/office/drawing/2014/main" id="{27B2DFA0-F647-47AA-9BD3-4B5B4400AF7D}"/>
              </a:ext>
            </a:extLst>
          </p:cNvPr>
          <p:cNvSpPr txBox="1"/>
          <p:nvPr/>
        </p:nvSpPr>
        <p:spPr>
          <a:xfrm>
            <a:off x="1686051" y="5769498"/>
            <a:ext cx="1858427"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图表清单</a:t>
            </a:r>
            <a:endParaRPr lang="en-US" altLang="zh-CN" dirty="0"/>
          </a:p>
        </p:txBody>
      </p:sp>
      <p:sp>
        <p:nvSpPr>
          <p:cNvPr id="38" name="文本框 37">
            <a:extLst>
              <a:ext uri="{FF2B5EF4-FFF2-40B4-BE49-F238E27FC236}">
                <a16:creationId xmlns:a16="http://schemas.microsoft.com/office/drawing/2014/main" id="{22F55833-7121-43F5-BDE4-7416C24B1FA2}"/>
              </a:ext>
            </a:extLst>
          </p:cNvPr>
          <p:cNvSpPr txBox="1"/>
          <p:nvPr/>
        </p:nvSpPr>
        <p:spPr>
          <a:xfrm>
            <a:off x="3877454" y="3591288"/>
            <a:ext cx="1529678" cy="500393"/>
          </a:xfrm>
          <a:prstGeom prst="rect">
            <a:avLst/>
          </a:prstGeom>
          <a:noFill/>
        </p:spPr>
        <p:txBody>
          <a:bodyPr wrap="square" rtlCol="0">
            <a:spAutoFit/>
          </a:bodyPr>
          <a:lstStyle/>
          <a:p>
            <a:pPr algn="ctr">
              <a:lnSpc>
                <a:spcPct val="120000"/>
              </a:lnSpc>
            </a:pPr>
            <a:r>
              <a:rPr lang="zh-CN" altLang="en-US" sz="2400" b="1" dirty="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40" name="文本框 39">
            <a:extLst>
              <a:ext uri="{FF2B5EF4-FFF2-40B4-BE49-F238E27FC236}">
                <a16:creationId xmlns:a16="http://schemas.microsoft.com/office/drawing/2014/main" id="{DB1D3582-7536-4FB3-AAF8-21084ABAB6FC}"/>
              </a:ext>
            </a:extLst>
          </p:cNvPr>
          <p:cNvSpPr txBox="1"/>
          <p:nvPr/>
        </p:nvSpPr>
        <p:spPr>
          <a:xfrm>
            <a:off x="4566322" y="1021327"/>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ln>
                  <a:solidFill>
                    <a:schemeClr val="tx1">
                      <a:lumMod val="75000"/>
                      <a:lumOff val="25000"/>
                    </a:schemeClr>
                  </a:solidFill>
                </a:ln>
                <a:solidFill>
                  <a:schemeClr val="bg2">
                    <a:lumMod val="25000"/>
                  </a:schemeClr>
                </a:solidFill>
              </a:rPr>
              <a:t>正文</a:t>
            </a:r>
            <a:endParaRPr lang="en-US" altLang="zh-CN" dirty="0">
              <a:ln>
                <a:solidFill>
                  <a:schemeClr val="tx1">
                    <a:lumMod val="75000"/>
                    <a:lumOff val="25000"/>
                  </a:schemeClr>
                </a:solidFill>
              </a:ln>
              <a:solidFill>
                <a:schemeClr val="bg2">
                  <a:lumMod val="25000"/>
                </a:schemeClr>
              </a:solidFill>
            </a:endParaRPr>
          </a:p>
        </p:txBody>
      </p:sp>
      <p:sp>
        <p:nvSpPr>
          <p:cNvPr id="41" name="文本框 40">
            <a:extLst>
              <a:ext uri="{FF2B5EF4-FFF2-40B4-BE49-F238E27FC236}">
                <a16:creationId xmlns:a16="http://schemas.microsoft.com/office/drawing/2014/main" id="{7373AC1F-8450-45E7-B731-590984A36AA7}"/>
              </a:ext>
            </a:extLst>
          </p:cNvPr>
          <p:cNvSpPr txBox="1"/>
          <p:nvPr/>
        </p:nvSpPr>
        <p:spPr>
          <a:xfrm>
            <a:off x="4566322" y="1453689"/>
            <a:ext cx="1529678" cy="432362"/>
          </a:xfrm>
          <a:prstGeom prst="rect">
            <a:avLst/>
          </a:prstGeom>
          <a:noFill/>
        </p:spPr>
        <p:txBody>
          <a:bodyPr wrap="square" rtlCol="0">
            <a:spAutoFit/>
          </a:bodyPr>
          <a:lstStyle/>
          <a:p>
            <a:pPr>
              <a:lnSpc>
                <a:spcPct val="120000"/>
              </a:lnSpc>
            </a:pPr>
            <a:r>
              <a:rPr lang="zh-CN" altLang="en-US" sz="2000" dirty="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引文标注</a:t>
            </a:r>
            <a:endParaRPr lang="en-US" altLang="zh-CN" sz="2000" dirty="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42" name="文本框 41">
            <a:extLst>
              <a:ext uri="{FF2B5EF4-FFF2-40B4-BE49-F238E27FC236}">
                <a16:creationId xmlns:a16="http://schemas.microsoft.com/office/drawing/2014/main" id="{C8A547B4-E2D1-41A0-9990-FBA601DC6969}"/>
              </a:ext>
            </a:extLst>
          </p:cNvPr>
          <p:cNvSpPr txBox="1"/>
          <p:nvPr/>
        </p:nvSpPr>
        <p:spPr>
          <a:xfrm>
            <a:off x="4566322" y="1886051"/>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ln>
                  <a:solidFill>
                    <a:schemeClr val="tx1">
                      <a:lumMod val="75000"/>
                      <a:lumOff val="25000"/>
                    </a:schemeClr>
                  </a:solidFill>
                </a:ln>
                <a:solidFill>
                  <a:schemeClr val="bg2">
                    <a:lumMod val="25000"/>
                  </a:schemeClr>
                </a:solidFill>
              </a:rPr>
              <a:t>注释</a:t>
            </a:r>
            <a:endParaRPr lang="en-US" altLang="zh-CN" dirty="0">
              <a:ln>
                <a:solidFill>
                  <a:schemeClr val="tx1">
                    <a:lumMod val="75000"/>
                    <a:lumOff val="25000"/>
                  </a:schemeClr>
                </a:solidFill>
              </a:ln>
              <a:solidFill>
                <a:schemeClr val="bg2">
                  <a:lumMod val="25000"/>
                </a:schemeClr>
              </a:solidFill>
            </a:endParaRPr>
          </a:p>
        </p:txBody>
      </p:sp>
      <p:sp>
        <p:nvSpPr>
          <p:cNvPr id="43" name="文本框 42">
            <a:extLst>
              <a:ext uri="{FF2B5EF4-FFF2-40B4-BE49-F238E27FC236}">
                <a16:creationId xmlns:a16="http://schemas.microsoft.com/office/drawing/2014/main" id="{53D47E2E-CB55-49D7-A989-168AF2079E86}"/>
              </a:ext>
            </a:extLst>
          </p:cNvPr>
          <p:cNvSpPr txBox="1"/>
          <p:nvPr/>
        </p:nvSpPr>
        <p:spPr>
          <a:xfrm>
            <a:off x="4566322" y="2318413"/>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ln>
                  <a:solidFill>
                    <a:schemeClr val="tx1">
                      <a:lumMod val="75000"/>
                      <a:lumOff val="25000"/>
                    </a:schemeClr>
                  </a:solidFill>
                </a:ln>
                <a:solidFill>
                  <a:schemeClr val="bg2">
                    <a:lumMod val="25000"/>
                  </a:schemeClr>
                </a:solidFill>
              </a:rPr>
              <a:t>章节标号</a:t>
            </a:r>
            <a:endParaRPr lang="en-US" altLang="zh-CN" dirty="0">
              <a:ln>
                <a:solidFill>
                  <a:schemeClr val="tx1">
                    <a:lumMod val="75000"/>
                    <a:lumOff val="25000"/>
                  </a:schemeClr>
                </a:solidFill>
              </a:ln>
              <a:solidFill>
                <a:schemeClr val="bg2">
                  <a:lumMod val="25000"/>
                </a:schemeClr>
              </a:solidFill>
            </a:endParaRPr>
          </a:p>
        </p:txBody>
      </p:sp>
      <p:sp>
        <p:nvSpPr>
          <p:cNvPr id="44" name="文本框 43">
            <a:extLst>
              <a:ext uri="{FF2B5EF4-FFF2-40B4-BE49-F238E27FC236}">
                <a16:creationId xmlns:a16="http://schemas.microsoft.com/office/drawing/2014/main" id="{48BCE12A-1457-4F5D-B4BE-B851970F1865}"/>
              </a:ext>
            </a:extLst>
          </p:cNvPr>
          <p:cNvSpPr txBox="1"/>
          <p:nvPr/>
        </p:nvSpPr>
        <p:spPr>
          <a:xfrm>
            <a:off x="4566322" y="2750775"/>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ln>
                  <a:solidFill>
                    <a:schemeClr val="tx1">
                      <a:lumMod val="75000"/>
                      <a:lumOff val="25000"/>
                    </a:schemeClr>
                  </a:solidFill>
                </a:ln>
                <a:solidFill>
                  <a:schemeClr val="bg2">
                    <a:lumMod val="25000"/>
                  </a:schemeClr>
                </a:solidFill>
              </a:rPr>
              <a:t>图表标号</a:t>
            </a:r>
            <a:endParaRPr lang="en-US" altLang="zh-CN" dirty="0">
              <a:ln>
                <a:solidFill>
                  <a:schemeClr val="tx1">
                    <a:lumMod val="75000"/>
                    <a:lumOff val="25000"/>
                  </a:schemeClr>
                </a:solidFill>
              </a:ln>
              <a:solidFill>
                <a:schemeClr val="bg2">
                  <a:lumMod val="25000"/>
                </a:schemeClr>
              </a:solidFill>
            </a:endParaRPr>
          </a:p>
        </p:txBody>
      </p:sp>
      <p:sp>
        <p:nvSpPr>
          <p:cNvPr id="45" name="文本框 44">
            <a:extLst>
              <a:ext uri="{FF2B5EF4-FFF2-40B4-BE49-F238E27FC236}">
                <a16:creationId xmlns:a16="http://schemas.microsoft.com/office/drawing/2014/main" id="{03646426-1F4F-4202-911D-93EDA2386C85}"/>
              </a:ext>
            </a:extLst>
          </p:cNvPr>
          <p:cNvSpPr txBox="1"/>
          <p:nvPr/>
        </p:nvSpPr>
        <p:spPr>
          <a:xfrm>
            <a:off x="6750120" y="2745585"/>
            <a:ext cx="1529678" cy="500393"/>
          </a:xfrm>
          <a:prstGeom prst="rect">
            <a:avLst/>
          </a:prstGeom>
          <a:noFill/>
        </p:spPr>
        <p:txBody>
          <a:bodyPr wrap="square" rtlCol="0">
            <a:spAutoFit/>
          </a:bodyPr>
          <a:lstStyle/>
          <a:p>
            <a:pPr algn="ctr">
              <a:lnSpc>
                <a:spcPct val="120000"/>
              </a:lnSpc>
            </a:pPr>
            <a:r>
              <a:rPr lang="zh-CN" altLang="en-US" sz="2400" b="1" dirty="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46" name="文本框 45">
            <a:extLst>
              <a:ext uri="{FF2B5EF4-FFF2-40B4-BE49-F238E27FC236}">
                <a16:creationId xmlns:a16="http://schemas.microsoft.com/office/drawing/2014/main" id="{7C9E5D8F-520F-4B51-9FE7-8C29C8BB71BA}"/>
              </a:ext>
            </a:extLst>
          </p:cNvPr>
          <p:cNvSpPr txBox="1"/>
          <p:nvPr/>
        </p:nvSpPr>
        <p:spPr>
          <a:xfrm>
            <a:off x="7514959" y="3607688"/>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ln>
                  <a:solidFill>
                    <a:schemeClr val="tx1">
                      <a:lumMod val="75000"/>
                      <a:lumOff val="25000"/>
                    </a:schemeClr>
                  </a:solidFill>
                </a:ln>
                <a:solidFill>
                  <a:schemeClr val="bg2">
                    <a:lumMod val="25000"/>
                  </a:schemeClr>
                </a:solidFill>
              </a:rPr>
              <a:t>附录（可选）</a:t>
            </a:r>
            <a:endParaRPr lang="en-US" altLang="zh-CN" dirty="0">
              <a:ln>
                <a:solidFill>
                  <a:schemeClr val="tx1">
                    <a:lumMod val="75000"/>
                    <a:lumOff val="25000"/>
                  </a:schemeClr>
                </a:solidFill>
              </a:ln>
              <a:solidFill>
                <a:schemeClr val="bg2">
                  <a:lumMod val="25000"/>
                </a:schemeClr>
              </a:solidFill>
            </a:endParaRPr>
          </a:p>
        </p:txBody>
      </p:sp>
      <p:sp>
        <p:nvSpPr>
          <p:cNvPr id="47" name="文本框 46">
            <a:extLst>
              <a:ext uri="{FF2B5EF4-FFF2-40B4-BE49-F238E27FC236}">
                <a16:creationId xmlns:a16="http://schemas.microsoft.com/office/drawing/2014/main" id="{BC6F2990-D560-4008-8EA5-3F9E01F59E6C}"/>
              </a:ext>
            </a:extLst>
          </p:cNvPr>
          <p:cNvSpPr txBox="1"/>
          <p:nvPr/>
        </p:nvSpPr>
        <p:spPr>
          <a:xfrm>
            <a:off x="7514959" y="4040050"/>
            <a:ext cx="1529678" cy="432362"/>
          </a:xfrm>
          <a:prstGeom prst="rect">
            <a:avLst/>
          </a:prstGeom>
          <a:noFill/>
        </p:spPr>
        <p:txBody>
          <a:bodyPr wrap="square" rtlCol="0">
            <a:spAutoFit/>
          </a:bodyPr>
          <a:lstStyle/>
          <a:p>
            <a:pPr>
              <a:lnSpc>
                <a:spcPct val="120000"/>
              </a:lnSpc>
            </a:pPr>
            <a:r>
              <a:rPr lang="zh-CN" altLang="en-US" sz="2000" dirty="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参考文献</a:t>
            </a:r>
            <a:endParaRPr lang="en-US" altLang="zh-CN" sz="2000" dirty="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48" name="文本框 47">
            <a:extLst>
              <a:ext uri="{FF2B5EF4-FFF2-40B4-BE49-F238E27FC236}">
                <a16:creationId xmlns:a16="http://schemas.microsoft.com/office/drawing/2014/main" id="{24C84749-3178-4021-B5B5-4AD301159DDB}"/>
              </a:ext>
            </a:extLst>
          </p:cNvPr>
          <p:cNvSpPr txBox="1"/>
          <p:nvPr/>
        </p:nvSpPr>
        <p:spPr>
          <a:xfrm>
            <a:off x="9622786" y="3591288"/>
            <a:ext cx="1529678" cy="500393"/>
          </a:xfrm>
          <a:prstGeom prst="rect">
            <a:avLst/>
          </a:prstGeom>
          <a:noFill/>
        </p:spPr>
        <p:txBody>
          <a:bodyPr wrap="square" rtlCol="0">
            <a:spAutoFit/>
          </a:bodyPr>
          <a:lstStyle/>
          <a:p>
            <a:pPr algn="ctr">
              <a:lnSpc>
                <a:spcPct val="120000"/>
              </a:lnSpc>
            </a:pPr>
            <a:r>
              <a:rPr lang="zh-CN" altLang="en-US" sz="2400" b="1" dirty="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50" name="文本框 49">
            <a:extLst>
              <a:ext uri="{FF2B5EF4-FFF2-40B4-BE49-F238E27FC236}">
                <a16:creationId xmlns:a16="http://schemas.microsoft.com/office/drawing/2014/main" id="{1E7D5D35-97D2-4F59-AF3A-F491158E7E9F}"/>
              </a:ext>
            </a:extLst>
          </p:cNvPr>
          <p:cNvSpPr txBox="1"/>
          <p:nvPr/>
        </p:nvSpPr>
        <p:spPr>
          <a:xfrm>
            <a:off x="10311654" y="2750775"/>
            <a:ext cx="1529678" cy="432362"/>
          </a:xfrm>
          <a:prstGeom prst="rect">
            <a:avLst/>
          </a:prstGeom>
          <a:noFill/>
        </p:spPr>
        <p:txBody>
          <a:bodyPr wrap="square" rtlCol="0">
            <a:spAutoFit/>
          </a:bodyPr>
          <a:lstStyle/>
          <a:p>
            <a:pPr>
              <a:lnSpc>
                <a:spcPct val="120000"/>
              </a:lnSpc>
            </a:pPr>
            <a:r>
              <a:rPr lang="zh-CN" altLang="en-US" sz="2000" dirty="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页眉和页码</a:t>
            </a:r>
            <a:endParaRPr lang="en-US" altLang="zh-CN" sz="2000" dirty="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33" name="文本框 32">
            <a:extLst>
              <a:ext uri="{FF2B5EF4-FFF2-40B4-BE49-F238E27FC236}">
                <a16:creationId xmlns:a16="http://schemas.microsoft.com/office/drawing/2014/main" id="{A831D0D5-4022-45FE-B3BE-58F6A7F8F657}"/>
              </a:ext>
            </a:extLst>
          </p:cNvPr>
          <p:cNvSpPr txBox="1"/>
          <p:nvPr/>
        </p:nvSpPr>
        <p:spPr>
          <a:xfrm>
            <a:off x="10311654" y="1886051"/>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ln>
                  <a:solidFill>
                    <a:schemeClr val="tx1">
                      <a:lumMod val="75000"/>
                      <a:lumOff val="25000"/>
                    </a:schemeClr>
                  </a:solidFill>
                </a:ln>
                <a:solidFill>
                  <a:schemeClr val="bg2">
                    <a:lumMod val="25000"/>
                  </a:schemeClr>
                </a:solidFill>
              </a:rPr>
              <a:t>书脊</a:t>
            </a:r>
            <a:endParaRPr lang="en-US" altLang="zh-CN" dirty="0">
              <a:ln>
                <a:solidFill>
                  <a:schemeClr val="tx1">
                    <a:lumMod val="75000"/>
                    <a:lumOff val="25000"/>
                  </a:schemeClr>
                </a:solidFill>
              </a:ln>
              <a:solidFill>
                <a:schemeClr val="bg2">
                  <a:lumMod val="25000"/>
                </a:schemeClr>
              </a:solidFill>
            </a:endParaRPr>
          </a:p>
        </p:txBody>
      </p:sp>
      <p:sp>
        <p:nvSpPr>
          <p:cNvPr id="34" name="文本框 33">
            <a:extLst>
              <a:ext uri="{FF2B5EF4-FFF2-40B4-BE49-F238E27FC236}">
                <a16:creationId xmlns:a16="http://schemas.microsoft.com/office/drawing/2014/main" id="{2613895A-7C6A-4D3C-9944-0653851C8EB6}"/>
              </a:ext>
            </a:extLst>
          </p:cNvPr>
          <p:cNvSpPr txBox="1"/>
          <p:nvPr/>
        </p:nvSpPr>
        <p:spPr>
          <a:xfrm>
            <a:off x="10311654" y="2318413"/>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ln>
                  <a:solidFill>
                    <a:schemeClr val="tx1">
                      <a:lumMod val="75000"/>
                      <a:lumOff val="25000"/>
                    </a:schemeClr>
                  </a:solidFill>
                </a:ln>
                <a:solidFill>
                  <a:schemeClr val="bg2">
                    <a:lumMod val="25000"/>
                  </a:schemeClr>
                </a:solidFill>
              </a:rPr>
              <a:t>公式</a:t>
            </a:r>
            <a:endParaRPr lang="en-US" altLang="zh-CN" dirty="0">
              <a:ln>
                <a:solidFill>
                  <a:schemeClr val="tx1">
                    <a:lumMod val="75000"/>
                    <a:lumOff val="25000"/>
                  </a:schemeClr>
                </a:solidFill>
              </a:ln>
              <a:solidFill>
                <a:schemeClr val="bg2">
                  <a:lumMod val="25000"/>
                </a:schemeClr>
              </a:solidFill>
            </a:endParaRPr>
          </a:p>
        </p:txBody>
      </p:sp>
    </p:spTree>
    <p:extLst>
      <p:ext uri="{BB962C8B-B14F-4D97-AF65-F5344CB8AC3E}">
        <p14:creationId xmlns:p14="http://schemas.microsoft.com/office/powerpoint/2010/main" val="30970800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11630064" y="199810"/>
            <a:ext cx="0" cy="6334812"/>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3C052F4-59C3-4A5D-A4BA-10D3A8DC81F4}"/>
              </a:ext>
            </a:extLst>
          </p:cNvPr>
          <p:cNvSpPr/>
          <p:nvPr/>
        </p:nvSpPr>
        <p:spPr>
          <a:xfrm>
            <a:off x="11546488" y="524826"/>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7D9070-8DCE-4735-A783-E6402C3383AA}"/>
              </a:ext>
            </a:extLst>
          </p:cNvPr>
          <p:cNvSpPr txBox="1"/>
          <p:nvPr/>
        </p:nvSpPr>
        <p:spPr>
          <a:xfrm>
            <a:off x="9958936" y="358205"/>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6" name="椭圆 15">
            <a:extLst>
              <a:ext uri="{FF2B5EF4-FFF2-40B4-BE49-F238E27FC236}">
                <a16:creationId xmlns:a16="http://schemas.microsoft.com/office/drawing/2014/main" id="{DA374F00-6E7E-4BCF-A3F9-C0292972AC4C}"/>
              </a:ext>
            </a:extLst>
          </p:cNvPr>
          <p:cNvSpPr/>
          <p:nvPr/>
        </p:nvSpPr>
        <p:spPr>
          <a:xfrm>
            <a:off x="11546488" y="167397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010E7F8-74C7-4B17-83FC-B793694C8C48}"/>
              </a:ext>
            </a:extLst>
          </p:cNvPr>
          <p:cNvSpPr txBox="1"/>
          <p:nvPr/>
        </p:nvSpPr>
        <p:spPr>
          <a:xfrm>
            <a:off x="9958936" y="1507353"/>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BC6E62E5-177A-4B2B-AD9B-D01A9623E471}"/>
              </a:ext>
            </a:extLst>
          </p:cNvPr>
          <p:cNvSpPr/>
          <p:nvPr/>
        </p:nvSpPr>
        <p:spPr>
          <a:xfrm>
            <a:off x="11546488" y="485025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3D8EC10-F9D0-47D4-92CA-7BA45A66190B}"/>
              </a:ext>
            </a:extLst>
          </p:cNvPr>
          <p:cNvSpPr txBox="1"/>
          <p:nvPr/>
        </p:nvSpPr>
        <p:spPr>
          <a:xfrm>
            <a:off x="9958936" y="4683633"/>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95BEDA36-CDD1-4AA3-8374-07208112428A}"/>
              </a:ext>
            </a:extLst>
          </p:cNvPr>
          <p:cNvSpPr/>
          <p:nvPr/>
        </p:nvSpPr>
        <p:spPr>
          <a:xfrm>
            <a:off x="11546488" y="5931290"/>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3043DDB-1A89-42F9-BFDC-EBC3723744CD}"/>
              </a:ext>
            </a:extLst>
          </p:cNvPr>
          <p:cNvSpPr txBox="1"/>
          <p:nvPr/>
        </p:nvSpPr>
        <p:spPr>
          <a:xfrm>
            <a:off x="9958936" y="5764669"/>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AB03FD25-CF2E-4556-9987-EB9A091EE20E}"/>
              </a:ext>
            </a:extLst>
          </p:cNvPr>
          <p:cNvSpPr txBox="1"/>
          <p:nvPr/>
        </p:nvSpPr>
        <p:spPr>
          <a:xfrm>
            <a:off x="277405" y="691978"/>
            <a:ext cx="4396191"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图表标号</a:t>
            </a:r>
          </a:p>
        </p:txBody>
      </p:sp>
      <p:sp>
        <p:nvSpPr>
          <p:cNvPr id="29" name="文本框 28">
            <a:extLst>
              <a:ext uri="{FF2B5EF4-FFF2-40B4-BE49-F238E27FC236}">
                <a16:creationId xmlns:a16="http://schemas.microsoft.com/office/drawing/2014/main" id="{349E9EC4-D7F9-4B6C-80B0-5E13EF274852}"/>
              </a:ext>
            </a:extLst>
          </p:cNvPr>
          <p:cNvSpPr txBox="1"/>
          <p:nvPr/>
        </p:nvSpPr>
        <p:spPr>
          <a:xfrm>
            <a:off x="9958936" y="2181168"/>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正文</a:t>
            </a:r>
            <a:endParaRPr lang="en-US" altLang="zh-CN" dirty="0"/>
          </a:p>
        </p:txBody>
      </p:sp>
      <p:sp>
        <p:nvSpPr>
          <p:cNvPr id="30" name="文本框 29">
            <a:extLst>
              <a:ext uri="{FF2B5EF4-FFF2-40B4-BE49-F238E27FC236}">
                <a16:creationId xmlns:a16="http://schemas.microsoft.com/office/drawing/2014/main" id="{267E61A9-F3AC-4E72-8B27-2BEF7498ACA8}"/>
              </a:ext>
            </a:extLst>
          </p:cNvPr>
          <p:cNvSpPr txBox="1"/>
          <p:nvPr/>
        </p:nvSpPr>
        <p:spPr>
          <a:xfrm>
            <a:off x="9958936" y="2613530"/>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引文标注</a:t>
            </a:r>
            <a:endParaRPr lang="en-US" altLang="zh-CN" dirty="0"/>
          </a:p>
        </p:txBody>
      </p:sp>
      <p:sp>
        <p:nvSpPr>
          <p:cNvPr id="31" name="文本框 30">
            <a:extLst>
              <a:ext uri="{FF2B5EF4-FFF2-40B4-BE49-F238E27FC236}">
                <a16:creationId xmlns:a16="http://schemas.microsoft.com/office/drawing/2014/main" id="{77FC7558-B9F7-45A9-A993-D17D7797A448}"/>
              </a:ext>
            </a:extLst>
          </p:cNvPr>
          <p:cNvSpPr txBox="1"/>
          <p:nvPr/>
        </p:nvSpPr>
        <p:spPr>
          <a:xfrm>
            <a:off x="9958936" y="3045892"/>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注释</a:t>
            </a:r>
            <a:endParaRPr lang="en-US" altLang="zh-CN" dirty="0"/>
          </a:p>
        </p:txBody>
      </p:sp>
      <p:sp>
        <p:nvSpPr>
          <p:cNvPr id="32" name="文本框 31">
            <a:extLst>
              <a:ext uri="{FF2B5EF4-FFF2-40B4-BE49-F238E27FC236}">
                <a16:creationId xmlns:a16="http://schemas.microsoft.com/office/drawing/2014/main" id="{D5D28EA2-58FA-4CAF-819E-2B6E211EBC5D}"/>
              </a:ext>
            </a:extLst>
          </p:cNvPr>
          <p:cNvSpPr txBox="1"/>
          <p:nvPr/>
        </p:nvSpPr>
        <p:spPr>
          <a:xfrm>
            <a:off x="9958936" y="3478254"/>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pPr algn="r"/>
            <a:r>
              <a:rPr lang="zh-CN" altLang="en-US" dirty="0">
                <a:solidFill>
                  <a:schemeClr val="bg2">
                    <a:lumMod val="50000"/>
                  </a:schemeClr>
                </a:solidFill>
              </a:rPr>
              <a:t>章节标号</a:t>
            </a:r>
            <a:endParaRPr lang="en-US" altLang="zh-CN" dirty="0">
              <a:solidFill>
                <a:schemeClr val="bg2">
                  <a:lumMod val="50000"/>
                </a:schemeClr>
              </a:solidFill>
            </a:endParaRPr>
          </a:p>
        </p:txBody>
      </p:sp>
      <p:sp>
        <p:nvSpPr>
          <p:cNvPr id="33" name="文本框 32">
            <a:extLst>
              <a:ext uri="{FF2B5EF4-FFF2-40B4-BE49-F238E27FC236}">
                <a16:creationId xmlns:a16="http://schemas.microsoft.com/office/drawing/2014/main" id="{D47C15F9-2406-4752-B8F3-AEA63AF3F530}"/>
              </a:ext>
            </a:extLst>
          </p:cNvPr>
          <p:cNvSpPr txBox="1"/>
          <p:nvPr/>
        </p:nvSpPr>
        <p:spPr>
          <a:xfrm>
            <a:off x="9958936" y="3910616"/>
            <a:ext cx="1529678" cy="432362"/>
          </a:xfrm>
          <a:prstGeom prst="rect">
            <a:avLst/>
          </a:prstGeom>
          <a:noFill/>
        </p:spPr>
        <p:txBody>
          <a:bodyPr wrap="square" rtlCol="0">
            <a:spAutoFit/>
          </a:bodyPr>
          <a:lstStyle>
            <a:defPPr>
              <a:defRPr lang="zh-CN"/>
            </a:defPPr>
            <a:lvl1pPr algn="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图表标号←</a:t>
            </a:r>
            <a:endParaRPr lang="en-US" altLang="zh-CN" dirty="0"/>
          </a:p>
        </p:txBody>
      </p:sp>
      <p:sp>
        <p:nvSpPr>
          <p:cNvPr id="24" name="文本框 23">
            <a:extLst>
              <a:ext uri="{FF2B5EF4-FFF2-40B4-BE49-F238E27FC236}">
                <a16:creationId xmlns:a16="http://schemas.microsoft.com/office/drawing/2014/main" id="{48285C31-2B37-4A46-A773-CAF9EFCAA661}"/>
              </a:ext>
            </a:extLst>
          </p:cNvPr>
          <p:cNvSpPr txBox="1"/>
          <p:nvPr/>
        </p:nvSpPr>
        <p:spPr>
          <a:xfrm>
            <a:off x="2272522" y="815089"/>
            <a:ext cx="3058157" cy="523220"/>
          </a:xfrm>
          <a:prstGeom prst="rect">
            <a:avLst/>
          </a:prstGeom>
          <a:noFill/>
        </p:spPr>
        <p:txBody>
          <a:bodyPr wrap="square" rtlCol="0">
            <a:spAutoFit/>
          </a:bodyPr>
          <a:lstStyle/>
          <a:p>
            <a:r>
              <a:rPr lang="zh-CN" altLang="en-US" sz="2800" b="1" dirty="0">
                <a:solidFill>
                  <a:schemeClr val="bg1">
                    <a:lumMod val="95000"/>
                  </a:schemeClr>
                </a:solidFill>
                <a:latin typeface="微软雅黑 Light" panose="020B0502040204020203" pitchFamily="34" charset="-122"/>
                <a:ea typeface="微软雅黑 Light" panose="020B0502040204020203" pitchFamily="34" charset="-122"/>
              </a:rPr>
              <a:t>表标号</a:t>
            </a:r>
          </a:p>
        </p:txBody>
      </p:sp>
      <p:sp>
        <p:nvSpPr>
          <p:cNvPr id="25" name="文本框 24">
            <a:extLst>
              <a:ext uri="{FF2B5EF4-FFF2-40B4-BE49-F238E27FC236}">
                <a16:creationId xmlns:a16="http://schemas.microsoft.com/office/drawing/2014/main" id="{0C2EB05B-6980-4CB5-B802-4A81B60596A3}"/>
              </a:ext>
            </a:extLst>
          </p:cNvPr>
          <p:cNvSpPr txBox="1"/>
          <p:nvPr/>
        </p:nvSpPr>
        <p:spPr>
          <a:xfrm>
            <a:off x="392260" y="1697099"/>
            <a:ext cx="9006257" cy="953146"/>
          </a:xfrm>
          <a:prstGeom prst="rect">
            <a:avLst/>
          </a:prstGeom>
          <a:effectLst>
            <a:glow rad="228600">
              <a:schemeClr val="accent3">
                <a:satMod val="175000"/>
                <a:alpha val="40000"/>
              </a:schemeClr>
            </a:glow>
            <a:outerShdw blurRad="50800" dist="38100" dir="16200000" rotWithShape="0">
              <a:prstClr val="black">
                <a:alpha val="40000"/>
              </a:prstClr>
            </a:outerShdw>
          </a:effectLst>
        </p:spPr>
        <p:txBody>
          <a:bodyPr wrap="square">
            <a:spAutoFit/>
          </a:bodyPr>
          <a:lstStyle/>
          <a:p>
            <a:pPr marL="63500" marR="74930">
              <a:lnSpc>
                <a:spcPct val="150000"/>
              </a:lnSpc>
              <a:spcBef>
                <a:spcPts val="595"/>
              </a:spcBef>
              <a:spcAft>
                <a:spcPts val="0"/>
              </a:spcAft>
            </a:pP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在图下方选择引用</a:t>
            </a:r>
            <a:r>
              <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插入题注选项卡，</a:t>
            </a:r>
            <a:endPar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50000"/>
              </a:lnSpc>
              <a:spcBef>
                <a:spcPts val="595"/>
              </a:spcBef>
              <a:spcAft>
                <a:spcPts val="0"/>
              </a:spcAft>
            </a:pP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选择“表”标签，在题注一栏中输入表名称并确定。</a:t>
            </a:r>
            <a:endPar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pic>
        <p:nvPicPr>
          <p:cNvPr id="26" name="图片 25">
            <a:extLst>
              <a:ext uri="{FF2B5EF4-FFF2-40B4-BE49-F238E27FC236}">
                <a16:creationId xmlns:a16="http://schemas.microsoft.com/office/drawing/2014/main" id="{1A19B830-C5B4-494D-9FBD-8BFC32491986}"/>
              </a:ext>
            </a:extLst>
          </p:cNvPr>
          <p:cNvPicPr>
            <a:picLocks noChangeAspect="1"/>
          </p:cNvPicPr>
          <p:nvPr/>
        </p:nvPicPr>
        <p:blipFill>
          <a:blip r:embed="rId2"/>
          <a:stretch>
            <a:fillRect/>
          </a:stretch>
        </p:blipFill>
        <p:spPr>
          <a:xfrm>
            <a:off x="482888" y="3434072"/>
            <a:ext cx="5486390" cy="1330532"/>
          </a:xfrm>
          <a:prstGeom prst="rect">
            <a:avLst/>
          </a:prstGeom>
        </p:spPr>
      </p:pic>
      <p:pic>
        <p:nvPicPr>
          <p:cNvPr id="3" name="图片 2">
            <a:extLst>
              <a:ext uri="{FF2B5EF4-FFF2-40B4-BE49-F238E27FC236}">
                <a16:creationId xmlns:a16="http://schemas.microsoft.com/office/drawing/2014/main" id="{041CE1FD-947B-457E-87A6-FBFAB27246AB}"/>
              </a:ext>
            </a:extLst>
          </p:cNvPr>
          <p:cNvPicPr>
            <a:picLocks noChangeAspect="1"/>
          </p:cNvPicPr>
          <p:nvPr/>
        </p:nvPicPr>
        <p:blipFill>
          <a:blip r:embed="rId3"/>
          <a:stretch>
            <a:fillRect/>
          </a:stretch>
        </p:blipFill>
        <p:spPr>
          <a:xfrm>
            <a:off x="5973798" y="3322281"/>
            <a:ext cx="3943350" cy="3429000"/>
          </a:xfrm>
          <a:prstGeom prst="rect">
            <a:avLst/>
          </a:prstGeom>
        </p:spPr>
      </p:pic>
      <p:sp>
        <p:nvSpPr>
          <p:cNvPr id="27" name="文本框 26">
            <a:extLst>
              <a:ext uri="{FF2B5EF4-FFF2-40B4-BE49-F238E27FC236}">
                <a16:creationId xmlns:a16="http://schemas.microsoft.com/office/drawing/2014/main" id="{CA97BC1B-E437-46E8-B87C-E2B09D9560B0}"/>
              </a:ext>
            </a:extLst>
          </p:cNvPr>
          <p:cNvSpPr txBox="1"/>
          <p:nvPr/>
        </p:nvSpPr>
        <p:spPr>
          <a:xfrm>
            <a:off x="291949" y="143179"/>
            <a:ext cx="11793038" cy="400110"/>
          </a:xfrm>
          <a:prstGeom prst="rect">
            <a:avLst/>
          </a:prstGeom>
          <a:noFill/>
        </p:spPr>
        <p:txBody>
          <a:bodyPr wrap="square" rtlCol="0">
            <a:spAutoFit/>
          </a:bodyPr>
          <a:lstStyle>
            <a:defPPr>
              <a:defRPr lang="zh-CN"/>
            </a:defPPr>
            <a:lvl1pPr>
              <a:defRPr sz="2000" b="1">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论文版式半自动辅助工具介绍</a:t>
            </a:r>
          </a:p>
        </p:txBody>
      </p:sp>
    </p:spTree>
    <p:extLst>
      <p:ext uri="{BB962C8B-B14F-4D97-AF65-F5344CB8AC3E}">
        <p14:creationId xmlns:p14="http://schemas.microsoft.com/office/powerpoint/2010/main" val="33830503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726913" y="3429000"/>
            <a:ext cx="10738173" cy="0"/>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22" name="椭圆 21">
            <a:extLst>
              <a:ext uri="{FF2B5EF4-FFF2-40B4-BE49-F238E27FC236}">
                <a16:creationId xmlns:a16="http://schemas.microsoft.com/office/drawing/2014/main" id="{F5FF46FF-303A-4C68-9012-B34BB22C0E15}"/>
              </a:ext>
            </a:extLst>
          </p:cNvPr>
          <p:cNvSpPr/>
          <p:nvPr/>
        </p:nvSpPr>
        <p:spPr>
          <a:xfrm>
            <a:off x="1686051"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2424F0EF-4451-4131-AD34-C9FA4544FB98}"/>
              </a:ext>
            </a:extLst>
          </p:cNvPr>
          <p:cNvSpPr/>
          <p:nvPr/>
        </p:nvSpPr>
        <p:spPr>
          <a:xfrm>
            <a:off x="4558717"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40AC6DA0-261F-45C5-B4EF-95EF99D4F018}"/>
              </a:ext>
            </a:extLst>
          </p:cNvPr>
          <p:cNvSpPr/>
          <p:nvPr/>
        </p:nvSpPr>
        <p:spPr>
          <a:xfrm>
            <a:off x="7431383"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E7FFB0AE-8F67-454C-8B51-0E116A4AEACA}"/>
              </a:ext>
            </a:extLst>
          </p:cNvPr>
          <p:cNvSpPr/>
          <p:nvPr/>
        </p:nvSpPr>
        <p:spPr>
          <a:xfrm>
            <a:off x="10304049"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EA0F64FC-7644-4FB9-ABC2-B1D03A2BE89C}"/>
              </a:ext>
            </a:extLst>
          </p:cNvPr>
          <p:cNvSpPr txBox="1"/>
          <p:nvPr/>
        </p:nvSpPr>
        <p:spPr>
          <a:xfrm>
            <a:off x="1004788" y="2749919"/>
            <a:ext cx="1529678" cy="500393"/>
          </a:xfrm>
          <a:prstGeom prst="rect">
            <a:avLst/>
          </a:prstGeom>
          <a:noFill/>
        </p:spPr>
        <p:txBody>
          <a:bodyPr wrap="square" rtlCol="0">
            <a:spAutoFit/>
          </a:bodyPr>
          <a:lstStyle>
            <a:defPPr>
              <a:defRPr lang="zh-CN"/>
            </a:defPPr>
            <a:lvl1pPr algn="ctr">
              <a:lnSpc>
                <a:spcPct val="120000"/>
              </a:lnSpc>
              <a:defRPr sz="2400" b="1">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前置部分</a:t>
            </a:r>
            <a:endParaRPr lang="en-US" altLang="zh-CN" dirty="0"/>
          </a:p>
        </p:txBody>
      </p:sp>
      <p:sp>
        <p:nvSpPr>
          <p:cNvPr id="27" name="文本框 26">
            <a:extLst>
              <a:ext uri="{FF2B5EF4-FFF2-40B4-BE49-F238E27FC236}">
                <a16:creationId xmlns:a16="http://schemas.microsoft.com/office/drawing/2014/main" id="{8A2FEA26-987D-48EB-84EE-363FA6B71DC1}"/>
              </a:ext>
            </a:extLst>
          </p:cNvPr>
          <p:cNvSpPr txBox="1"/>
          <p:nvPr/>
        </p:nvSpPr>
        <p:spPr>
          <a:xfrm>
            <a:off x="1686051" y="3607688"/>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封面</a:t>
            </a:r>
            <a:endParaRPr lang="en-US" altLang="zh-CN" dirty="0"/>
          </a:p>
        </p:txBody>
      </p:sp>
      <p:sp>
        <p:nvSpPr>
          <p:cNvPr id="28" name="文本框 27">
            <a:extLst>
              <a:ext uri="{FF2B5EF4-FFF2-40B4-BE49-F238E27FC236}">
                <a16:creationId xmlns:a16="http://schemas.microsoft.com/office/drawing/2014/main" id="{9701EA30-04C1-4E0A-9AE3-C68CFAFE502D}"/>
              </a:ext>
            </a:extLst>
          </p:cNvPr>
          <p:cNvSpPr txBox="1"/>
          <p:nvPr/>
        </p:nvSpPr>
        <p:spPr>
          <a:xfrm>
            <a:off x="1686051" y="4040050"/>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独创性声明</a:t>
            </a:r>
            <a:endParaRPr lang="en-US" altLang="zh-CN" dirty="0"/>
          </a:p>
        </p:txBody>
      </p:sp>
      <p:sp>
        <p:nvSpPr>
          <p:cNvPr id="29" name="文本框 28">
            <a:extLst>
              <a:ext uri="{FF2B5EF4-FFF2-40B4-BE49-F238E27FC236}">
                <a16:creationId xmlns:a16="http://schemas.microsoft.com/office/drawing/2014/main" id="{18CF5054-38A3-49C5-88F5-164D450C0B00}"/>
              </a:ext>
            </a:extLst>
          </p:cNvPr>
          <p:cNvSpPr txBox="1"/>
          <p:nvPr/>
        </p:nvSpPr>
        <p:spPr>
          <a:xfrm>
            <a:off x="1686051" y="4472412"/>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致谢</a:t>
            </a:r>
            <a:endParaRPr lang="en-US" altLang="zh-CN" dirty="0"/>
          </a:p>
        </p:txBody>
      </p:sp>
      <p:sp>
        <p:nvSpPr>
          <p:cNvPr id="30" name="文本框 29">
            <a:extLst>
              <a:ext uri="{FF2B5EF4-FFF2-40B4-BE49-F238E27FC236}">
                <a16:creationId xmlns:a16="http://schemas.microsoft.com/office/drawing/2014/main" id="{DD230339-5974-4B23-8D9E-231A3DB5984F}"/>
              </a:ext>
            </a:extLst>
          </p:cNvPr>
          <p:cNvSpPr txBox="1"/>
          <p:nvPr/>
        </p:nvSpPr>
        <p:spPr>
          <a:xfrm>
            <a:off x="1686051" y="4904774"/>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摘要</a:t>
            </a:r>
            <a:endParaRPr lang="en-US" altLang="zh-CN" dirty="0"/>
          </a:p>
        </p:txBody>
      </p:sp>
      <p:sp>
        <p:nvSpPr>
          <p:cNvPr id="31" name="文本框 30">
            <a:extLst>
              <a:ext uri="{FF2B5EF4-FFF2-40B4-BE49-F238E27FC236}">
                <a16:creationId xmlns:a16="http://schemas.microsoft.com/office/drawing/2014/main" id="{C3E01A4B-D268-40A2-8646-4924C303234E}"/>
              </a:ext>
            </a:extLst>
          </p:cNvPr>
          <p:cNvSpPr txBox="1"/>
          <p:nvPr/>
        </p:nvSpPr>
        <p:spPr>
          <a:xfrm>
            <a:off x="1686051" y="5337136"/>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目录</a:t>
            </a:r>
            <a:endParaRPr lang="en-US" altLang="zh-CN" dirty="0"/>
          </a:p>
        </p:txBody>
      </p:sp>
      <p:sp>
        <p:nvSpPr>
          <p:cNvPr id="32" name="文本框 31">
            <a:extLst>
              <a:ext uri="{FF2B5EF4-FFF2-40B4-BE49-F238E27FC236}">
                <a16:creationId xmlns:a16="http://schemas.microsoft.com/office/drawing/2014/main" id="{27B2DFA0-F647-47AA-9BD3-4B5B4400AF7D}"/>
              </a:ext>
            </a:extLst>
          </p:cNvPr>
          <p:cNvSpPr txBox="1"/>
          <p:nvPr/>
        </p:nvSpPr>
        <p:spPr>
          <a:xfrm>
            <a:off x="1686051" y="5769498"/>
            <a:ext cx="1858427"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图表清单</a:t>
            </a:r>
            <a:endParaRPr lang="en-US" altLang="zh-CN" dirty="0"/>
          </a:p>
        </p:txBody>
      </p:sp>
      <p:sp>
        <p:nvSpPr>
          <p:cNvPr id="38" name="文本框 37">
            <a:extLst>
              <a:ext uri="{FF2B5EF4-FFF2-40B4-BE49-F238E27FC236}">
                <a16:creationId xmlns:a16="http://schemas.microsoft.com/office/drawing/2014/main" id="{22F55833-7121-43F5-BDE4-7416C24B1FA2}"/>
              </a:ext>
            </a:extLst>
          </p:cNvPr>
          <p:cNvSpPr txBox="1"/>
          <p:nvPr/>
        </p:nvSpPr>
        <p:spPr>
          <a:xfrm>
            <a:off x="3877454" y="3591288"/>
            <a:ext cx="1529678" cy="500393"/>
          </a:xfrm>
          <a:prstGeom prst="rect">
            <a:avLst/>
          </a:prstGeom>
          <a:noFill/>
        </p:spPr>
        <p:txBody>
          <a:bodyPr wrap="square" rtlCol="0">
            <a:spAutoFit/>
          </a:bodyPr>
          <a:lstStyle>
            <a:defPPr>
              <a:defRPr lang="zh-CN"/>
            </a:defPPr>
            <a:lvl1pPr algn="ctr">
              <a:lnSpc>
                <a:spcPct val="120000"/>
              </a:lnSpc>
              <a:defRPr sz="2400" b="1">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主体部分</a:t>
            </a:r>
            <a:endParaRPr lang="en-US" altLang="zh-CN" dirty="0"/>
          </a:p>
        </p:txBody>
      </p:sp>
      <p:sp>
        <p:nvSpPr>
          <p:cNvPr id="40" name="文本框 39">
            <a:extLst>
              <a:ext uri="{FF2B5EF4-FFF2-40B4-BE49-F238E27FC236}">
                <a16:creationId xmlns:a16="http://schemas.microsoft.com/office/drawing/2014/main" id="{DB1D3582-7536-4FB3-AAF8-21084ABAB6FC}"/>
              </a:ext>
            </a:extLst>
          </p:cNvPr>
          <p:cNvSpPr txBox="1"/>
          <p:nvPr/>
        </p:nvSpPr>
        <p:spPr>
          <a:xfrm>
            <a:off x="4566322" y="1021327"/>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正文</a:t>
            </a:r>
            <a:endParaRPr lang="en-US" altLang="zh-CN" dirty="0"/>
          </a:p>
        </p:txBody>
      </p:sp>
      <p:sp>
        <p:nvSpPr>
          <p:cNvPr id="41" name="文本框 40">
            <a:extLst>
              <a:ext uri="{FF2B5EF4-FFF2-40B4-BE49-F238E27FC236}">
                <a16:creationId xmlns:a16="http://schemas.microsoft.com/office/drawing/2014/main" id="{7373AC1F-8450-45E7-B731-590984A36AA7}"/>
              </a:ext>
            </a:extLst>
          </p:cNvPr>
          <p:cNvSpPr txBox="1"/>
          <p:nvPr/>
        </p:nvSpPr>
        <p:spPr>
          <a:xfrm>
            <a:off x="4566322" y="1453689"/>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引文标注</a:t>
            </a:r>
            <a:endParaRPr lang="en-US" altLang="zh-CN" dirty="0"/>
          </a:p>
        </p:txBody>
      </p:sp>
      <p:sp>
        <p:nvSpPr>
          <p:cNvPr id="42" name="文本框 41">
            <a:extLst>
              <a:ext uri="{FF2B5EF4-FFF2-40B4-BE49-F238E27FC236}">
                <a16:creationId xmlns:a16="http://schemas.microsoft.com/office/drawing/2014/main" id="{C8A547B4-E2D1-41A0-9990-FBA601DC6969}"/>
              </a:ext>
            </a:extLst>
          </p:cNvPr>
          <p:cNvSpPr txBox="1"/>
          <p:nvPr/>
        </p:nvSpPr>
        <p:spPr>
          <a:xfrm>
            <a:off x="4566322" y="1886051"/>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注释</a:t>
            </a:r>
            <a:endParaRPr lang="en-US" altLang="zh-CN" dirty="0"/>
          </a:p>
        </p:txBody>
      </p:sp>
      <p:sp>
        <p:nvSpPr>
          <p:cNvPr id="43" name="文本框 42">
            <a:extLst>
              <a:ext uri="{FF2B5EF4-FFF2-40B4-BE49-F238E27FC236}">
                <a16:creationId xmlns:a16="http://schemas.microsoft.com/office/drawing/2014/main" id="{53D47E2E-CB55-49D7-A989-168AF2079E86}"/>
              </a:ext>
            </a:extLst>
          </p:cNvPr>
          <p:cNvSpPr txBox="1"/>
          <p:nvPr/>
        </p:nvSpPr>
        <p:spPr>
          <a:xfrm>
            <a:off x="4566322" y="2318413"/>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章节标号</a:t>
            </a:r>
            <a:endParaRPr lang="en-US" altLang="zh-CN" dirty="0"/>
          </a:p>
        </p:txBody>
      </p:sp>
      <p:sp>
        <p:nvSpPr>
          <p:cNvPr id="44" name="文本框 43">
            <a:extLst>
              <a:ext uri="{FF2B5EF4-FFF2-40B4-BE49-F238E27FC236}">
                <a16:creationId xmlns:a16="http://schemas.microsoft.com/office/drawing/2014/main" id="{48BCE12A-1457-4F5D-B4BE-B851970F1865}"/>
              </a:ext>
            </a:extLst>
          </p:cNvPr>
          <p:cNvSpPr txBox="1"/>
          <p:nvPr/>
        </p:nvSpPr>
        <p:spPr>
          <a:xfrm>
            <a:off x="4566322" y="2750775"/>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图表标号</a:t>
            </a:r>
            <a:endParaRPr lang="en-US" altLang="zh-CN" dirty="0"/>
          </a:p>
        </p:txBody>
      </p:sp>
      <p:sp>
        <p:nvSpPr>
          <p:cNvPr id="45" name="文本框 44">
            <a:extLst>
              <a:ext uri="{FF2B5EF4-FFF2-40B4-BE49-F238E27FC236}">
                <a16:creationId xmlns:a16="http://schemas.microsoft.com/office/drawing/2014/main" id="{03646426-1F4F-4202-911D-93EDA2386C85}"/>
              </a:ext>
            </a:extLst>
          </p:cNvPr>
          <p:cNvSpPr txBox="1"/>
          <p:nvPr/>
        </p:nvSpPr>
        <p:spPr>
          <a:xfrm>
            <a:off x="6750120" y="2745585"/>
            <a:ext cx="1529678" cy="500393"/>
          </a:xfrm>
          <a:prstGeom prst="rect">
            <a:avLst/>
          </a:prstGeom>
          <a:noFill/>
        </p:spPr>
        <p:txBody>
          <a:bodyPr wrap="square" rtlCol="0">
            <a:spAutoFit/>
          </a:bodyPr>
          <a:lstStyle/>
          <a:p>
            <a:pPr algn="ct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46" name="文本框 45">
            <a:extLst>
              <a:ext uri="{FF2B5EF4-FFF2-40B4-BE49-F238E27FC236}">
                <a16:creationId xmlns:a16="http://schemas.microsoft.com/office/drawing/2014/main" id="{7C9E5D8F-520F-4B51-9FE7-8C29C8BB71BA}"/>
              </a:ext>
            </a:extLst>
          </p:cNvPr>
          <p:cNvSpPr txBox="1"/>
          <p:nvPr/>
        </p:nvSpPr>
        <p:spPr>
          <a:xfrm>
            <a:off x="7514959" y="3607688"/>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附录（可选）</a:t>
            </a:r>
            <a:endParaRPr lang="en-US" altLang="zh-CN" dirty="0"/>
          </a:p>
        </p:txBody>
      </p:sp>
      <p:sp>
        <p:nvSpPr>
          <p:cNvPr id="47" name="文本框 46">
            <a:extLst>
              <a:ext uri="{FF2B5EF4-FFF2-40B4-BE49-F238E27FC236}">
                <a16:creationId xmlns:a16="http://schemas.microsoft.com/office/drawing/2014/main" id="{BC6F2990-D560-4008-8EA5-3F9E01F59E6C}"/>
              </a:ext>
            </a:extLst>
          </p:cNvPr>
          <p:cNvSpPr txBox="1"/>
          <p:nvPr/>
        </p:nvSpPr>
        <p:spPr>
          <a:xfrm>
            <a:off x="7514959" y="4040050"/>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参考文献</a:t>
            </a:r>
            <a:endParaRPr lang="en-US" altLang="zh-CN" dirty="0"/>
          </a:p>
        </p:txBody>
      </p:sp>
      <p:sp>
        <p:nvSpPr>
          <p:cNvPr id="48" name="文本框 47">
            <a:extLst>
              <a:ext uri="{FF2B5EF4-FFF2-40B4-BE49-F238E27FC236}">
                <a16:creationId xmlns:a16="http://schemas.microsoft.com/office/drawing/2014/main" id="{24C84749-3178-4021-B5B5-4AD301159DDB}"/>
              </a:ext>
            </a:extLst>
          </p:cNvPr>
          <p:cNvSpPr txBox="1"/>
          <p:nvPr/>
        </p:nvSpPr>
        <p:spPr>
          <a:xfrm>
            <a:off x="9622786" y="3591288"/>
            <a:ext cx="1529678" cy="500393"/>
          </a:xfrm>
          <a:prstGeom prst="rect">
            <a:avLst/>
          </a:prstGeom>
          <a:noFill/>
        </p:spPr>
        <p:txBody>
          <a:bodyPr wrap="square" rtlCol="0">
            <a:spAutoFit/>
          </a:bodyPr>
          <a:lstStyle>
            <a:defPPr>
              <a:defRPr lang="zh-CN"/>
            </a:defPPr>
            <a:lvl1pPr algn="ctr">
              <a:lnSpc>
                <a:spcPct val="120000"/>
              </a:lnSpc>
              <a:defRPr sz="2400" b="1">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其他要求</a:t>
            </a:r>
            <a:endParaRPr lang="en-US" altLang="zh-CN" dirty="0"/>
          </a:p>
        </p:txBody>
      </p:sp>
      <p:sp>
        <p:nvSpPr>
          <p:cNvPr id="50" name="文本框 49">
            <a:extLst>
              <a:ext uri="{FF2B5EF4-FFF2-40B4-BE49-F238E27FC236}">
                <a16:creationId xmlns:a16="http://schemas.microsoft.com/office/drawing/2014/main" id="{1E7D5D35-97D2-4F59-AF3A-F491158E7E9F}"/>
              </a:ext>
            </a:extLst>
          </p:cNvPr>
          <p:cNvSpPr txBox="1"/>
          <p:nvPr/>
        </p:nvSpPr>
        <p:spPr>
          <a:xfrm>
            <a:off x="10311654" y="2750775"/>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页眉和页码</a:t>
            </a:r>
            <a:endParaRPr lang="en-US" altLang="zh-CN" dirty="0"/>
          </a:p>
        </p:txBody>
      </p:sp>
      <p:sp>
        <p:nvSpPr>
          <p:cNvPr id="33" name="文本框 32">
            <a:extLst>
              <a:ext uri="{FF2B5EF4-FFF2-40B4-BE49-F238E27FC236}">
                <a16:creationId xmlns:a16="http://schemas.microsoft.com/office/drawing/2014/main" id="{A831D0D5-4022-45FE-B3BE-58F6A7F8F657}"/>
              </a:ext>
            </a:extLst>
          </p:cNvPr>
          <p:cNvSpPr txBox="1"/>
          <p:nvPr/>
        </p:nvSpPr>
        <p:spPr>
          <a:xfrm>
            <a:off x="10311654" y="1886051"/>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书脊</a:t>
            </a:r>
            <a:endParaRPr lang="en-US" altLang="zh-CN" dirty="0"/>
          </a:p>
        </p:txBody>
      </p:sp>
      <p:sp>
        <p:nvSpPr>
          <p:cNvPr id="34" name="文本框 33">
            <a:extLst>
              <a:ext uri="{FF2B5EF4-FFF2-40B4-BE49-F238E27FC236}">
                <a16:creationId xmlns:a16="http://schemas.microsoft.com/office/drawing/2014/main" id="{2613895A-7C6A-4D3C-9944-0653851C8EB6}"/>
              </a:ext>
            </a:extLst>
          </p:cNvPr>
          <p:cNvSpPr txBox="1"/>
          <p:nvPr/>
        </p:nvSpPr>
        <p:spPr>
          <a:xfrm>
            <a:off x="10311654" y="2318413"/>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公式</a:t>
            </a:r>
            <a:endParaRPr lang="en-US" altLang="zh-CN" dirty="0"/>
          </a:p>
        </p:txBody>
      </p:sp>
      <p:sp>
        <p:nvSpPr>
          <p:cNvPr id="35" name="文本框 34">
            <a:extLst>
              <a:ext uri="{FF2B5EF4-FFF2-40B4-BE49-F238E27FC236}">
                <a16:creationId xmlns:a16="http://schemas.microsoft.com/office/drawing/2014/main" id="{58B6FEAB-D2B0-4A19-9C4B-E2F0B1322227}"/>
              </a:ext>
            </a:extLst>
          </p:cNvPr>
          <p:cNvSpPr txBox="1"/>
          <p:nvPr/>
        </p:nvSpPr>
        <p:spPr>
          <a:xfrm>
            <a:off x="291949" y="143179"/>
            <a:ext cx="11793038" cy="400110"/>
          </a:xfrm>
          <a:prstGeom prst="rect">
            <a:avLst/>
          </a:prstGeom>
          <a:noFill/>
        </p:spPr>
        <p:txBody>
          <a:bodyPr wrap="square" rtlCol="0">
            <a:spAutoFit/>
          </a:bodyPr>
          <a:lstStyle>
            <a:defPPr>
              <a:defRPr lang="zh-CN"/>
            </a:defPPr>
            <a:lvl1pPr>
              <a:defRPr sz="2000" b="1">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论文版式半自动辅助工具介绍</a:t>
            </a:r>
          </a:p>
        </p:txBody>
      </p:sp>
    </p:spTree>
    <p:extLst>
      <p:ext uri="{BB962C8B-B14F-4D97-AF65-F5344CB8AC3E}">
        <p14:creationId xmlns:p14="http://schemas.microsoft.com/office/powerpoint/2010/main" val="40343753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11630064" y="199810"/>
            <a:ext cx="0" cy="6334812"/>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3C052F4-59C3-4A5D-A4BA-10D3A8DC81F4}"/>
              </a:ext>
            </a:extLst>
          </p:cNvPr>
          <p:cNvSpPr/>
          <p:nvPr/>
        </p:nvSpPr>
        <p:spPr>
          <a:xfrm>
            <a:off x="11550462" y="890608"/>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7D9070-8DCE-4735-A783-E6402C3383AA}"/>
              </a:ext>
            </a:extLst>
          </p:cNvPr>
          <p:cNvSpPr txBox="1"/>
          <p:nvPr/>
        </p:nvSpPr>
        <p:spPr>
          <a:xfrm>
            <a:off x="9962910" y="723987"/>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6" name="椭圆 15">
            <a:extLst>
              <a:ext uri="{FF2B5EF4-FFF2-40B4-BE49-F238E27FC236}">
                <a16:creationId xmlns:a16="http://schemas.microsoft.com/office/drawing/2014/main" id="{DA374F00-6E7E-4BCF-A3F9-C0292972AC4C}"/>
              </a:ext>
            </a:extLst>
          </p:cNvPr>
          <p:cNvSpPr/>
          <p:nvPr/>
        </p:nvSpPr>
        <p:spPr>
          <a:xfrm>
            <a:off x="11546488" y="2201049"/>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010E7F8-74C7-4B17-83FC-B793694C8C48}"/>
              </a:ext>
            </a:extLst>
          </p:cNvPr>
          <p:cNvSpPr txBox="1"/>
          <p:nvPr/>
        </p:nvSpPr>
        <p:spPr>
          <a:xfrm>
            <a:off x="9958936" y="2034428"/>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BC6E62E5-177A-4B2B-AD9B-D01A9623E471}"/>
              </a:ext>
            </a:extLst>
          </p:cNvPr>
          <p:cNvSpPr/>
          <p:nvPr/>
        </p:nvSpPr>
        <p:spPr>
          <a:xfrm>
            <a:off x="11546488" y="3511490"/>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3D8EC10-F9D0-47D4-92CA-7BA45A66190B}"/>
              </a:ext>
            </a:extLst>
          </p:cNvPr>
          <p:cNvSpPr txBox="1"/>
          <p:nvPr/>
        </p:nvSpPr>
        <p:spPr>
          <a:xfrm>
            <a:off x="9958936" y="3344869"/>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95BEDA36-CDD1-4AA3-8374-07208112428A}"/>
              </a:ext>
            </a:extLst>
          </p:cNvPr>
          <p:cNvSpPr/>
          <p:nvPr/>
        </p:nvSpPr>
        <p:spPr>
          <a:xfrm>
            <a:off x="11546488" y="5589318"/>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3043DDB-1A89-42F9-BFDC-EBC3723744CD}"/>
              </a:ext>
            </a:extLst>
          </p:cNvPr>
          <p:cNvSpPr txBox="1"/>
          <p:nvPr/>
        </p:nvSpPr>
        <p:spPr>
          <a:xfrm>
            <a:off x="9958936" y="5422697"/>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AB03FD25-CF2E-4556-9987-EB9A091EE20E}"/>
              </a:ext>
            </a:extLst>
          </p:cNvPr>
          <p:cNvSpPr txBox="1"/>
          <p:nvPr/>
        </p:nvSpPr>
        <p:spPr>
          <a:xfrm>
            <a:off x="277405" y="691978"/>
            <a:ext cx="4396191"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附录</a:t>
            </a:r>
          </a:p>
        </p:txBody>
      </p:sp>
      <p:sp>
        <p:nvSpPr>
          <p:cNvPr id="25" name="文本框 24">
            <a:extLst>
              <a:ext uri="{FF2B5EF4-FFF2-40B4-BE49-F238E27FC236}">
                <a16:creationId xmlns:a16="http://schemas.microsoft.com/office/drawing/2014/main" id="{AF1DF408-189A-49DB-9B21-20B031BB28B2}"/>
              </a:ext>
            </a:extLst>
          </p:cNvPr>
          <p:cNvSpPr txBox="1"/>
          <p:nvPr/>
        </p:nvSpPr>
        <p:spPr>
          <a:xfrm>
            <a:off x="9289925" y="4105116"/>
            <a:ext cx="2198690"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pPr algn="r"/>
            <a:r>
              <a:rPr lang="zh-CN" altLang="en-US" dirty="0"/>
              <a:t>附录←</a:t>
            </a:r>
            <a:endParaRPr lang="en-US" altLang="zh-CN" dirty="0"/>
          </a:p>
        </p:txBody>
      </p:sp>
      <p:sp>
        <p:nvSpPr>
          <p:cNvPr id="26" name="文本框 25">
            <a:extLst>
              <a:ext uri="{FF2B5EF4-FFF2-40B4-BE49-F238E27FC236}">
                <a16:creationId xmlns:a16="http://schemas.microsoft.com/office/drawing/2014/main" id="{0938E101-6019-41D5-A790-357B6CFABF28}"/>
              </a:ext>
            </a:extLst>
          </p:cNvPr>
          <p:cNvSpPr txBox="1"/>
          <p:nvPr/>
        </p:nvSpPr>
        <p:spPr>
          <a:xfrm>
            <a:off x="9958936" y="4594149"/>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参考文献</a:t>
            </a:r>
            <a:endParaRPr lang="en-US" altLang="zh-CN" dirty="0"/>
          </a:p>
        </p:txBody>
      </p:sp>
      <p:sp>
        <p:nvSpPr>
          <p:cNvPr id="24" name="文本框 23">
            <a:extLst>
              <a:ext uri="{FF2B5EF4-FFF2-40B4-BE49-F238E27FC236}">
                <a16:creationId xmlns:a16="http://schemas.microsoft.com/office/drawing/2014/main" id="{4D1FC450-0007-4E5D-8B60-AA173B207810}"/>
              </a:ext>
            </a:extLst>
          </p:cNvPr>
          <p:cNvSpPr txBox="1"/>
          <p:nvPr/>
        </p:nvSpPr>
        <p:spPr>
          <a:xfrm>
            <a:off x="277405" y="3377635"/>
            <a:ext cx="9411313" cy="439929"/>
          </a:xfrm>
          <a:prstGeom prst="rect">
            <a:avLst/>
          </a:prstGeom>
          <a:noFill/>
        </p:spPr>
        <p:txBody>
          <a:bodyPr wrap="square">
            <a:spAutoFit/>
          </a:bodyPr>
          <a:lstStyle/>
          <a:p>
            <a:pPr marL="63500" marR="74930">
              <a:lnSpc>
                <a:spcPct val="140000"/>
              </a:lnSpc>
              <a:spcBef>
                <a:spcPts val="595"/>
              </a:spcBef>
              <a:spcAft>
                <a:spcPts val="0"/>
              </a:spcAft>
            </a:pP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选择“正文文本”样式</a:t>
            </a:r>
          </a:p>
        </p:txBody>
      </p:sp>
      <p:sp>
        <p:nvSpPr>
          <p:cNvPr id="27" name="文本框 26">
            <a:extLst>
              <a:ext uri="{FF2B5EF4-FFF2-40B4-BE49-F238E27FC236}">
                <a16:creationId xmlns:a16="http://schemas.microsoft.com/office/drawing/2014/main" id="{6711C0B9-0A2B-4371-B023-4607D9624FAB}"/>
              </a:ext>
            </a:extLst>
          </p:cNvPr>
          <p:cNvSpPr txBox="1"/>
          <p:nvPr/>
        </p:nvSpPr>
        <p:spPr>
          <a:xfrm>
            <a:off x="291949" y="143179"/>
            <a:ext cx="11793038" cy="400110"/>
          </a:xfrm>
          <a:prstGeom prst="rect">
            <a:avLst/>
          </a:prstGeom>
          <a:noFill/>
        </p:spPr>
        <p:txBody>
          <a:bodyPr wrap="square" rtlCol="0">
            <a:spAutoFit/>
          </a:bodyPr>
          <a:lstStyle>
            <a:defPPr>
              <a:defRPr lang="zh-CN"/>
            </a:defPPr>
            <a:lvl1pPr>
              <a:defRPr sz="2000" b="1">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论文版式半自动辅助工具介绍</a:t>
            </a:r>
          </a:p>
        </p:txBody>
      </p:sp>
    </p:spTree>
    <p:extLst>
      <p:ext uri="{BB962C8B-B14F-4D97-AF65-F5344CB8AC3E}">
        <p14:creationId xmlns:p14="http://schemas.microsoft.com/office/powerpoint/2010/main" val="33248110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11630064" y="199810"/>
            <a:ext cx="0" cy="6334812"/>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3C052F4-59C3-4A5D-A4BA-10D3A8DC81F4}"/>
              </a:ext>
            </a:extLst>
          </p:cNvPr>
          <p:cNvSpPr/>
          <p:nvPr/>
        </p:nvSpPr>
        <p:spPr>
          <a:xfrm>
            <a:off x="11550462" y="890608"/>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7D9070-8DCE-4735-A783-E6402C3383AA}"/>
              </a:ext>
            </a:extLst>
          </p:cNvPr>
          <p:cNvSpPr txBox="1"/>
          <p:nvPr/>
        </p:nvSpPr>
        <p:spPr>
          <a:xfrm>
            <a:off x="9962910" y="723987"/>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6" name="椭圆 15">
            <a:extLst>
              <a:ext uri="{FF2B5EF4-FFF2-40B4-BE49-F238E27FC236}">
                <a16:creationId xmlns:a16="http://schemas.microsoft.com/office/drawing/2014/main" id="{DA374F00-6E7E-4BCF-A3F9-C0292972AC4C}"/>
              </a:ext>
            </a:extLst>
          </p:cNvPr>
          <p:cNvSpPr/>
          <p:nvPr/>
        </p:nvSpPr>
        <p:spPr>
          <a:xfrm>
            <a:off x="11546488" y="2201049"/>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010E7F8-74C7-4B17-83FC-B793694C8C48}"/>
              </a:ext>
            </a:extLst>
          </p:cNvPr>
          <p:cNvSpPr txBox="1"/>
          <p:nvPr/>
        </p:nvSpPr>
        <p:spPr>
          <a:xfrm>
            <a:off x="9958936" y="2034428"/>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BC6E62E5-177A-4B2B-AD9B-D01A9623E471}"/>
              </a:ext>
            </a:extLst>
          </p:cNvPr>
          <p:cNvSpPr/>
          <p:nvPr/>
        </p:nvSpPr>
        <p:spPr>
          <a:xfrm>
            <a:off x="11546488" y="3511490"/>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3D8EC10-F9D0-47D4-92CA-7BA45A66190B}"/>
              </a:ext>
            </a:extLst>
          </p:cNvPr>
          <p:cNvSpPr txBox="1"/>
          <p:nvPr/>
        </p:nvSpPr>
        <p:spPr>
          <a:xfrm>
            <a:off x="9958936" y="3344869"/>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95BEDA36-CDD1-4AA3-8374-07208112428A}"/>
              </a:ext>
            </a:extLst>
          </p:cNvPr>
          <p:cNvSpPr/>
          <p:nvPr/>
        </p:nvSpPr>
        <p:spPr>
          <a:xfrm>
            <a:off x="11546488" y="5589318"/>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3043DDB-1A89-42F9-BFDC-EBC3723744CD}"/>
              </a:ext>
            </a:extLst>
          </p:cNvPr>
          <p:cNvSpPr txBox="1"/>
          <p:nvPr/>
        </p:nvSpPr>
        <p:spPr>
          <a:xfrm>
            <a:off x="9958936" y="5422697"/>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AB03FD25-CF2E-4556-9987-EB9A091EE20E}"/>
              </a:ext>
            </a:extLst>
          </p:cNvPr>
          <p:cNvSpPr txBox="1"/>
          <p:nvPr/>
        </p:nvSpPr>
        <p:spPr>
          <a:xfrm>
            <a:off x="277405" y="691978"/>
            <a:ext cx="4396191"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参考文献</a:t>
            </a:r>
          </a:p>
        </p:txBody>
      </p:sp>
      <p:sp>
        <p:nvSpPr>
          <p:cNvPr id="23" name="文本框 22">
            <a:extLst>
              <a:ext uri="{FF2B5EF4-FFF2-40B4-BE49-F238E27FC236}">
                <a16:creationId xmlns:a16="http://schemas.microsoft.com/office/drawing/2014/main" id="{A3588AA4-9543-406A-976C-8785128E365F}"/>
              </a:ext>
            </a:extLst>
          </p:cNvPr>
          <p:cNvSpPr txBox="1"/>
          <p:nvPr/>
        </p:nvSpPr>
        <p:spPr>
          <a:xfrm>
            <a:off x="284365" y="1334874"/>
            <a:ext cx="9674571" cy="953146"/>
          </a:xfrm>
          <a:prstGeom prst="rect">
            <a:avLst/>
          </a:prstGeom>
          <a:effectLst>
            <a:glow rad="228600">
              <a:schemeClr val="accent3">
                <a:satMod val="175000"/>
                <a:alpha val="40000"/>
              </a:schemeClr>
            </a:glow>
            <a:outerShdw blurRad="50800" dist="38100" dir="16200000" rotWithShape="0">
              <a:prstClr val="black">
                <a:alpha val="40000"/>
              </a:prstClr>
            </a:outerShdw>
          </a:effectLst>
        </p:spPr>
        <p:txBody>
          <a:bodyPr wrap="square">
            <a:spAutoFit/>
          </a:bodyPr>
          <a:lstStyle/>
          <a:p>
            <a:pPr marL="63500" marR="74930">
              <a:lnSpc>
                <a:spcPct val="150000"/>
              </a:lnSpc>
              <a:spcBef>
                <a:spcPts val="595"/>
              </a:spcBef>
              <a:spcAft>
                <a:spcPts val="0"/>
              </a:spcAft>
            </a:pP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正文插入了所有的引用标记后，在“</a:t>
            </a:r>
            <a:r>
              <a:rPr lang="en-US" altLang="zh-CN" dirty="0" err="1">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NoteExpress</a:t>
            </a: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 选项卡中选择“格式化参考文献”</a:t>
            </a:r>
            <a:r>
              <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“确定”，</a:t>
            </a:r>
            <a:endPar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50000"/>
              </a:lnSpc>
              <a:spcBef>
                <a:spcPts val="595"/>
              </a:spcBef>
              <a:spcAft>
                <a:spcPts val="0"/>
              </a:spcAft>
            </a:pP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即可在论文最后插入按年份排序的参考文献。参考文献的位置可手动调整。</a:t>
            </a:r>
          </a:p>
        </p:txBody>
      </p:sp>
      <p:sp>
        <p:nvSpPr>
          <p:cNvPr id="25" name="文本框 24">
            <a:extLst>
              <a:ext uri="{FF2B5EF4-FFF2-40B4-BE49-F238E27FC236}">
                <a16:creationId xmlns:a16="http://schemas.microsoft.com/office/drawing/2014/main" id="{AF1DF408-189A-49DB-9B21-20B031BB28B2}"/>
              </a:ext>
            </a:extLst>
          </p:cNvPr>
          <p:cNvSpPr txBox="1"/>
          <p:nvPr/>
        </p:nvSpPr>
        <p:spPr>
          <a:xfrm>
            <a:off x="9958936" y="4105116"/>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附录</a:t>
            </a:r>
            <a:endParaRPr lang="en-US" altLang="zh-CN" dirty="0"/>
          </a:p>
        </p:txBody>
      </p:sp>
      <p:sp>
        <p:nvSpPr>
          <p:cNvPr id="26" name="文本框 25">
            <a:extLst>
              <a:ext uri="{FF2B5EF4-FFF2-40B4-BE49-F238E27FC236}">
                <a16:creationId xmlns:a16="http://schemas.microsoft.com/office/drawing/2014/main" id="{0938E101-6019-41D5-A790-357B6CFABF28}"/>
              </a:ext>
            </a:extLst>
          </p:cNvPr>
          <p:cNvSpPr txBox="1"/>
          <p:nvPr/>
        </p:nvSpPr>
        <p:spPr>
          <a:xfrm>
            <a:off x="9958936" y="4594149"/>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pPr algn="r"/>
            <a:r>
              <a:rPr lang="zh-CN" altLang="en-US" dirty="0"/>
              <a:t>参考文献←</a:t>
            </a:r>
            <a:endParaRPr lang="en-US" altLang="zh-CN" dirty="0"/>
          </a:p>
        </p:txBody>
      </p:sp>
      <p:pic>
        <p:nvPicPr>
          <p:cNvPr id="3" name="图片 2">
            <a:extLst>
              <a:ext uri="{FF2B5EF4-FFF2-40B4-BE49-F238E27FC236}">
                <a16:creationId xmlns:a16="http://schemas.microsoft.com/office/drawing/2014/main" id="{B492FED1-D365-4067-AAF8-2DBF366DDE28}"/>
              </a:ext>
            </a:extLst>
          </p:cNvPr>
          <p:cNvPicPr>
            <a:picLocks noChangeAspect="1"/>
          </p:cNvPicPr>
          <p:nvPr/>
        </p:nvPicPr>
        <p:blipFill>
          <a:blip r:embed="rId2"/>
          <a:stretch>
            <a:fillRect/>
          </a:stretch>
        </p:blipFill>
        <p:spPr>
          <a:xfrm>
            <a:off x="284365" y="3314905"/>
            <a:ext cx="6305550" cy="1495425"/>
          </a:xfrm>
          <a:prstGeom prst="rect">
            <a:avLst/>
          </a:prstGeom>
        </p:spPr>
      </p:pic>
      <p:sp>
        <p:nvSpPr>
          <p:cNvPr id="24" name="文本框 23">
            <a:extLst>
              <a:ext uri="{FF2B5EF4-FFF2-40B4-BE49-F238E27FC236}">
                <a16:creationId xmlns:a16="http://schemas.microsoft.com/office/drawing/2014/main" id="{E14D2F79-ACFC-4AC0-9FAD-156A9BBE7DEC}"/>
              </a:ext>
            </a:extLst>
          </p:cNvPr>
          <p:cNvSpPr txBox="1"/>
          <p:nvPr/>
        </p:nvSpPr>
        <p:spPr>
          <a:xfrm>
            <a:off x="291949" y="143179"/>
            <a:ext cx="11793038" cy="400110"/>
          </a:xfrm>
          <a:prstGeom prst="rect">
            <a:avLst/>
          </a:prstGeom>
          <a:noFill/>
        </p:spPr>
        <p:txBody>
          <a:bodyPr wrap="square" rtlCol="0">
            <a:spAutoFit/>
          </a:bodyPr>
          <a:lstStyle>
            <a:defPPr>
              <a:defRPr lang="zh-CN"/>
            </a:defPPr>
            <a:lvl1pPr>
              <a:defRPr sz="2000" b="1">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论文版式半自动辅助工具介绍</a:t>
            </a:r>
          </a:p>
        </p:txBody>
      </p:sp>
    </p:spTree>
    <p:extLst>
      <p:ext uri="{BB962C8B-B14F-4D97-AF65-F5344CB8AC3E}">
        <p14:creationId xmlns:p14="http://schemas.microsoft.com/office/powerpoint/2010/main" val="2326117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11630064" y="199810"/>
            <a:ext cx="0" cy="6334812"/>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3C052F4-59C3-4A5D-A4BA-10D3A8DC81F4}"/>
              </a:ext>
            </a:extLst>
          </p:cNvPr>
          <p:cNvSpPr/>
          <p:nvPr/>
        </p:nvSpPr>
        <p:spPr>
          <a:xfrm>
            <a:off x="11550462" y="890608"/>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7D9070-8DCE-4735-A783-E6402C3383AA}"/>
              </a:ext>
            </a:extLst>
          </p:cNvPr>
          <p:cNvSpPr txBox="1"/>
          <p:nvPr/>
        </p:nvSpPr>
        <p:spPr>
          <a:xfrm>
            <a:off x="9962910" y="723987"/>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6" name="椭圆 15">
            <a:extLst>
              <a:ext uri="{FF2B5EF4-FFF2-40B4-BE49-F238E27FC236}">
                <a16:creationId xmlns:a16="http://schemas.microsoft.com/office/drawing/2014/main" id="{DA374F00-6E7E-4BCF-A3F9-C0292972AC4C}"/>
              </a:ext>
            </a:extLst>
          </p:cNvPr>
          <p:cNvSpPr/>
          <p:nvPr/>
        </p:nvSpPr>
        <p:spPr>
          <a:xfrm>
            <a:off x="11546488" y="2201049"/>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010E7F8-74C7-4B17-83FC-B793694C8C48}"/>
              </a:ext>
            </a:extLst>
          </p:cNvPr>
          <p:cNvSpPr txBox="1"/>
          <p:nvPr/>
        </p:nvSpPr>
        <p:spPr>
          <a:xfrm>
            <a:off x="9958936" y="2034428"/>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BC6E62E5-177A-4B2B-AD9B-D01A9623E471}"/>
              </a:ext>
            </a:extLst>
          </p:cNvPr>
          <p:cNvSpPr/>
          <p:nvPr/>
        </p:nvSpPr>
        <p:spPr>
          <a:xfrm>
            <a:off x="11546488" y="3511490"/>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3D8EC10-F9D0-47D4-92CA-7BA45A66190B}"/>
              </a:ext>
            </a:extLst>
          </p:cNvPr>
          <p:cNvSpPr txBox="1"/>
          <p:nvPr/>
        </p:nvSpPr>
        <p:spPr>
          <a:xfrm>
            <a:off x="9958936" y="3344869"/>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95BEDA36-CDD1-4AA3-8374-07208112428A}"/>
              </a:ext>
            </a:extLst>
          </p:cNvPr>
          <p:cNvSpPr/>
          <p:nvPr/>
        </p:nvSpPr>
        <p:spPr>
          <a:xfrm>
            <a:off x="11546488" y="5589318"/>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3043DDB-1A89-42F9-BFDC-EBC3723744CD}"/>
              </a:ext>
            </a:extLst>
          </p:cNvPr>
          <p:cNvSpPr txBox="1"/>
          <p:nvPr/>
        </p:nvSpPr>
        <p:spPr>
          <a:xfrm>
            <a:off x="9958936" y="5422697"/>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AB03FD25-CF2E-4556-9987-EB9A091EE20E}"/>
              </a:ext>
            </a:extLst>
          </p:cNvPr>
          <p:cNvSpPr txBox="1"/>
          <p:nvPr/>
        </p:nvSpPr>
        <p:spPr>
          <a:xfrm>
            <a:off x="277405" y="691978"/>
            <a:ext cx="4396191"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参考文献</a:t>
            </a:r>
          </a:p>
        </p:txBody>
      </p:sp>
      <p:sp>
        <p:nvSpPr>
          <p:cNvPr id="25" name="文本框 24">
            <a:extLst>
              <a:ext uri="{FF2B5EF4-FFF2-40B4-BE49-F238E27FC236}">
                <a16:creationId xmlns:a16="http://schemas.microsoft.com/office/drawing/2014/main" id="{AF1DF408-189A-49DB-9B21-20B031BB28B2}"/>
              </a:ext>
            </a:extLst>
          </p:cNvPr>
          <p:cNvSpPr txBox="1"/>
          <p:nvPr/>
        </p:nvSpPr>
        <p:spPr>
          <a:xfrm>
            <a:off x="9958936" y="4105116"/>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附录</a:t>
            </a:r>
            <a:endParaRPr lang="en-US" altLang="zh-CN" dirty="0"/>
          </a:p>
        </p:txBody>
      </p:sp>
      <p:sp>
        <p:nvSpPr>
          <p:cNvPr id="26" name="文本框 25">
            <a:extLst>
              <a:ext uri="{FF2B5EF4-FFF2-40B4-BE49-F238E27FC236}">
                <a16:creationId xmlns:a16="http://schemas.microsoft.com/office/drawing/2014/main" id="{0938E101-6019-41D5-A790-357B6CFABF28}"/>
              </a:ext>
            </a:extLst>
          </p:cNvPr>
          <p:cNvSpPr txBox="1"/>
          <p:nvPr/>
        </p:nvSpPr>
        <p:spPr>
          <a:xfrm>
            <a:off x="9958936" y="4594149"/>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pPr algn="r"/>
            <a:r>
              <a:rPr lang="zh-CN" altLang="en-US" dirty="0"/>
              <a:t>参考文献←</a:t>
            </a:r>
            <a:endParaRPr lang="en-US" altLang="zh-CN" dirty="0"/>
          </a:p>
        </p:txBody>
      </p:sp>
      <p:pic>
        <p:nvPicPr>
          <p:cNvPr id="3" name="图片 2" descr="文本, 信件&#10;&#10;描述已自动生成">
            <a:extLst>
              <a:ext uri="{FF2B5EF4-FFF2-40B4-BE49-F238E27FC236}">
                <a16:creationId xmlns:a16="http://schemas.microsoft.com/office/drawing/2014/main" id="{A5FB9FD1-E497-4D58-8D2B-8DF667722D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8829" y="673870"/>
            <a:ext cx="4249577" cy="6009528"/>
          </a:xfrm>
          <a:prstGeom prst="rect">
            <a:avLst/>
          </a:prstGeom>
          <a:effectLst>
            <a:glow rad="228600">
              <a:schemeClr val="accent3">
                <a:satMod val="175000"/>
                <a:alpha val="40000"/>
              </a:schemeClr>
            </a:glow>
            <a:outerShdw blurRad="50800" dist="38100" dir="16200000" rotWithShape="0">
              <a:prstClr val="black">
                <a:alpha val="40000"/>
              </a:prstClr>
            </a:outerShdw>
          </a:effectLst>
        </p:spPr>
      </p:pic>
      <p:sp>
        <p:nvSpPr>
          <p:cNvPr id="23" name="文本框 22">
            <a:extLst>
              <a:ext uri="{FF2B5EF4-FFF2-40B4-BE49-F238E27FC236}">
                <a16:creationId xmlns:a16="http://schemas.microsoft.com/office/drawing/2014/main" id="{1EFC63AF-FBBD-48C2-B901-C67343195910}"/>
              </a:ext>
            </a:extLst>
          </p:cNvPr>
          <p:cNvSpPr txBox="1"/>
          <p:nvPr/>
        </p:nvSpPr>
        <p:spPr>
          <a:xfrm>
            <a:off x="291949" y="143179"/>
            <a:ext cx="11793038" cy="400110"/>
          </a:xfrm>
          <a:prstGeom prst="rect">
            <a:avLst/>
          </a:prstGeom>
          <a:noFill/>
        </p:spPr>
        <p:txBody>
          <a:bodyPr wrap="square" rtlCol="0">
            <a:spAutoFit/>
          </a:bodyPr>
          <a:lstStyle>
            <a:defPPr>
              <a:defRPr lang="zh-CN"/>
            </a:defPPr>
            <a:lvl1pPr>
              <a:defRPr sz="2000" b="1">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论文版式半自动辅助工具介绍</a:t>
            </a:r>
          </a:p>
        </p:txBody>
      </p:sp>
    </p:spTree>
    <p:extLst>
      <p:ext uri="{BB962C8B-B14F-4D97-AF65-F5344CB8AC3E}">
        <p14:creationId xmlns:p14="http://schemas.microsoft.com/office/powerpoint/2010/main" val="21525869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726913" y="3429000"/>
            <a:ext cx="10738173" cy="0"/>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22" name="椭圆 21">
            <a:extLst>
              <a:ext uri="{FF2B5EF4-FFF2-40B4-BE49-F238E27FC236}">
                <a16:creationId xmlns:a16="http://schemas.microsoft.com/office/drawing/2014/main" id="{F5FF46FF-303A-4C68-9012-B34BB22C0E15}"/>
              </a:ext>
            </a:extLst>
          </p:cNvPr>
          <p:cNvSpPr/>
          <p:nvPr/>
        </p:nvSpPr>
        <p:spPr>
          <a:xfrm>
            <a:off x="1686051"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2424F0EF-4451-4131-AD34-C9FA4544FB98}"/>
              </a:ext>
            </a:extLst>
          </p:cNvPr>
          <p:cNvSpPr/>
          <p:nvPr/>
        </p:nvSpPr>
        <p:spPr>
          <a:xfrm>
            <a:off x="4558717"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40AC6DA0-261F-45C5-B4EF-95EF99D4F018}"/>
              </a:ext>
            </a:extLst>
          </p:cNvPr>
          <p:cNvSpPr/>
          <p:nvPr/>
        </p:nvSpPr>
        <p:spPr>
          <a:xfrm>
            <a:off x="7431383"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E7FFB0AE-8F67-454C-8B51-0E116A4AEACA}"/>
              </a:ext>
            </a:extLst>
          </p:cNvPr>
          <p:cNvSpPr/>
          <p:nvPr/>
        </p:nvSpPr>
        <p:spPr>
          <a:xfrm>
            <a:off x="10304049"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EA0F64FC-7644-4FB9-ABC2-B1D03A2BE89C}"/>
              </a:ext>
            </a:extLst>
          </p:cNvPr>
          <p:cNvSpPr txBox="1"/>
          <p:nvPr/>
        </p:nvSpPr>
        <p:spPr>
          <a:xfrm>
            <a:off x="1004788" y="2749919"/>
            <a:ext cx="1529678" cy="500393"/>
          </a:xfrm>
          <a:prstGeom prst="rect">
            <a:avLst/>
          </a:prstGeom>
          <a:noFill/>
        </p:spPr>
        <p:txBody>
          <a:bodyPr wrap="square" rtlCol="0">
            <a:spAutoFit/>
          </a:bodyPr>
          <a:lstStyle>
            <a:defPPr>
              <a:defRPr lang="zh-CN"/>
            </a:defPPr>
            <a:lvl1pPr algn="ctr">
              <a:lnSpc>
                <a:spcPct val="120000"/>
              </a:lnSpc>
              <a:defRPr sz="2400" b="1">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前置部分</a:t>
            </a:r>
            <a:endParaRPr lang="en-US" altLang="zh-CN" dirty="0"/>
          </a:p>
        </p:txBody>
      </p:sp>
      <p:sp>
        <p:nvSpPr>
          <p:cNvPr id="27" name="文本框 26">
            <a:extLst>
              <a:ext uri="{FF2B5EF4-FFF2-40B4-BE49-F238E27FC236}">
                <a16:creationId xmlns:a16="http://schemas.microsoft.com/office/drawing/2014/main" id="{8A2FEA26-987D-48EB-84EE-363FA6B71DC1}"/>
              </a:ext>
            </a:extLst>
          </p:cNvPr>
          <p:cNvSpPr txBox="1"/>
          <p:nvPr/>
        </p:nvSpPr>
        <p:spPr>
          <a:xfrm>
            <a:off x="1686051" y="3607688"/>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封面</a:t>
            </a:r>
            <a:endParaRPr lang="en-US" altLang="zh-CN" dirty="0"/>
          </a:p>
        </p:txBody>
      </p:sp>
      <p:sp>
        <p:nvSpPr>
          <p:cNvPr id="28" name="文本框 27">
            <a:extLst>
              <a:ext uri="{FF2B5EF4-FFF2-40B4-BE49-F238E27FC236}">
                <a16:creationId xmlns:a16="http://schemas.microsoft.com/office/drawing/2014/main" id="{9701EA30-04C1-4E0A-9AE3-C68CFAFE502D}"/>
              </a:ext>
            </a:extLst>
          </p:cNvPr>
          <p:cNvSpPr txBox="1"/>
          <p:nvPr/>
        </p:nvSpPr>
        <p:spPr>
          <a:xfrm>
            <a:off x="1686051" y="4040050"/>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独创性声明</a:t>
            </a:r>
            <a:endParaRPr lang="en-US" altLang="zh-CN" dirty="0"/>
          </a:p>
        </p:txBody>
      </p:sp>
      <p:sp>
        <p:nvSpPr>
          <p:cNvPr id="29" name="文本框 28">
            <a:extLst>
              <a:ext uri="{FF2B5EF4-FFF2-40B4-BE49-F238E27FC236}">
                <a16:creationId xmlns:a16="http://schemas.microsoft.com/office/drawing/2014/main" id="{18CF5054-38A3-49C5-88F5-164D450C0B00}"/>
              </a:ext>
            </a:extLst>
          </p:cNvPr>
          <p:cNvSpPr txBox="1"/>
          <p:nvPr/>
        </p:nvSpPr>
        <p:spPr>
          <a:xfrm>
            <a:off x="1686051" y="4472412"/>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致谢</a:t>
            </a:r>
            <a:endParaRPr lang="en-US" altLang="zh-CN" dirty="0"/>
          </a:p>
        </p:txBody>
      </p:sp>
      <p:sp>
        <p:nvSpPr>
          <p:cNvPr id="30" name="文本框 29">
            <a:extLst>
              <a:ext uri="{FF2B5EF4-FFF2-40B4-BE49-F238E27FC236}">
                <a16:creationId xmlns:a16="http://schemas.microsoft.com/office/drawing/2014/main" id="{DD230339-5974-4B23-8D9E-231A3DB5984F}"/>
              </a:ext>
            </a:extLst>
          </p:cNvPr>
          <p:cNvSpPr txBox="1"/>
          <p:nvPr/>
        </p:nvSpPr>
        <p:spPr>
          <a:xfrm>
            <a:off x="1686051" y="4904774"/>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摘要</a:t>
            </a:r>
            <a:endParaRPr lang="en-US" altLang="zh-CN" dirty="0"/>
          </a:p>
        </p:txBody>
      </p:sp>
      <p:sp>
        <p:nvSpPr>
          <p:cNvPr id="31" name="文本框 30">
            <a:extLst>
              <a:ext uri="{FF2B5EF4-FFF2-40B4-BE49-F238E27FC236}">
                <a16:creationId xmlns:a16="http://schemas.microsoft.com/office/drawing/2014/main" id="{C3E01A4B-D268-40A2-8646-4924C303234E}"/>
              </a:ext>
            </a:extLst>
          </p:cNvPr>
          <p:cNvSpPr txBox="1"/>
          <p:nvPr/>
        </p:nvSpPr>
        <p:spPr>
          <a:xfrm>
            <a:off x="1686051" y="5337136"/>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目录</a:t>
            </a:r>
            <a:endParaRPr lang="en-US" altLang="zh-CN" dirty="0"/>
          </a:p>
        </p:txBody>
      </p:sp>
      <p:sp>
        <p:nvSpPr>
          <p:cNvPr id="32" name="文本框 31">
            <a:extLst>
              <a:ext uri="{FF2B5EF4-FFF2-40B4-BE49-F238E27FC236}">
                <a16:creationId xmlns:a16="http://schemas.microsoft.com/office/drawing/2014/main" id="{27B2DFA0-F647-47AA-9BD3-4B5B4400AF7D}"/>
              </a:ext>
            </a:extLst>
          </p:cNvPr>
          <p:cNvSpPr txBox="1"/>
          <p:nvPr/>
        </p:nvSpPr>
        <p:spPr>
          <a:xfrm>
            <a:off x="1686051" y="5769498"/>
            <a:ext cx="1858427"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图表清单</a:t>
            </a:r>
            <a:endParaRPr lang="en-US" altLang="zh-CN" dirty="0"/>
          </a:p>
        </p:txBody>
      </p:sp>
      <p:sp>
        <p:nvSpPr>
          <p:cNvPr id="38" name="文本框 37">
            <a:extLst>
              <a:ext uri="{FF2B5EF4-FFF2-40B4-BE49-F238E27FC236}">
                <a16:creationId xmlns:a16="http://schemas.microsoft.com/office/drawing/2014/main" id="{22F55833-7121-43F5-BDE4-7416C24B1FA2}"/>
              </a:ext>
            </a:extLst>
          </p:cNvPr>
          <p:cNvSpPr txBox="1"/>
          <p:nvPr/>
        </p:nvSpPr>
        <p:spPr>
          <a:xfrm>
            <a:off x="3877454" y="3591288"/>
            <a:ext cx="1529678" cy="500393"/>
          </a:xfrm>
          <a:prstGeom prst="rect">
            <a:avLst/>
          </a:prstGeom>
          <a:noFill/>
        </p:spPr>
        <p:txBody>
          <a:bodyPr wrap="square" rtlCol="0">
            <a:spAutoFit/>
          </a:bodyPr>
          <a:lstStyle>
            <a:defPPr>
              <a:defRPr lang="zh-CN"/>
            </a:defPPr>
            <a:lvl1pPr algn="ctr">
              <a:lnSpc>
                <a:spcPct val="120000"/>
              </a:lnSpc>
              <a:defRPr sz="2400" b="1">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主体部分</a:t>
            </a:r>
            <a:endParaRPr lang="en-US" altLang="zh-CN" dirty="0"/>
          </a:p>
        </p:txBody>
      </p:sp>
      <p:sp>
        <p:nvSpPr>
          <p:cNvPr id="40" name="文本框 39">
            <a:extLst>
              <a:ext uri="{FF2B5EF4-FFF2-40B4-BE49-F238E27FC236}">
                <a16:creationId xmlns:a16="http://schemas.microsoft.com/office/drawing/2014/main" id="{DB1D3582-7536-4FB3-AAF8-21084ABAB6FC}"/>
              </a:ext>
            </a:extLst>
          </p:cNvPr>
          <p:cNvSpPr txBox="1"/>
          <p:nvPr/>
        </p:nvSpPr>
        <p:spPr>
          <a:xfrm>
            <a:off x="4566322" y="1021327"/>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正文</a:t>
            </a:r>
            <a:endParaRPr lang="en-US" altLang="zh-CN" dirty="0"/>
          </a:p>
        </p:txBody>
      </p:sp>
      <p:sp>
        <p:nvSpPr>
          <p:cNvPr id="41" name="文本框 40">
            <a:extLst>
              <a:ext uri="{FF2B5EF4-FFF2-40B4-BE49-F238E27FC236}">
                <a16:creationId xmlns:a16="http://schemas.microsoft.com/office/drawing/2014/main" id="{7373AC1F-8450-45E7-B731-590984A36AA7}"/>
              </a:ext>
            </a:extLst>
          </p:cNvPr>
          <p:cNvSpPr txBox="1"/>
          <p:nvPr/>
        </p:nvSpPr>
        <p:spPr>
          <a:xfrm>
            <a:off x="4566322" y="1453689"/>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引文标注</a:t>
            </a:r>
            <a:endParaRPr lang="en-US" altLang="zh-CN" dirty="0"/>
          </a:p>
        </p:txBody>
      </p:sp>
      <p:sp>
        <p:nvSpPr>
          <p:cNvPr id="42" name="文本框 41">
            <a:extLst>
              <a:ext uri="{FF2B5EF4-FFF2-40B4-BE49-F238E27FC236}">
                <a16:creationId xmlns:a16="http://schemas.microsoft.com/office/drawing/2014/main" id="{C8A547B4-E2D1-41A0-9990-FBA601DC6969}"/>
              </a:ext>
            </a:extLst>
          </p:cNvPr>
          <p:cNvSpPr txBox="1"/>
          <p:nvPr/>
        </p:nvSpPr>
        <p:spPr>
          <a:xfrm>
            <a:off x="4566322" y="1886051"/>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注释</a:t>
            </a:r>
            <a:endParaRPr lang="en-US" altLang="zh-CN" dirty="0"/>
          </a:p>
        </p:txBody>
      </p:sp>
      <p:sp>
        <p:nvSpPr>
          <p:cNvPr id="43" name="文本框 42">
            <a:extLst>
              <a:ext uri="{FF2B5EF4-FFF2-40B4-BE49-F238E27FC236}">
                <a16:creationId xmlns:a16="http://schemas.microsoft.com/office/drawing/2014/main" id="{53D47E2E-CB55-49D7-A989-168AF2079E86}"/>
              </a:ext>
            </a:extLst>
          </p:cNvPr>
          <p:cNvSpPr txBox="1"/>
          <p:nvPr/>
        </p:nvSpPr>
        <p:spPr>
          <a:xfrm>
            <a:off x="4566322" y="2318413"/>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章节标号</a:t>
            </a:r>
            <a:endParaRPr lang="en-US" altLang="zh-CN" dirty="0"/>
          </a:p>
        </p:txBody>
      </p:sp>
      <p:sp>
        <p:nvSpPr>
          <p:cNvPr id="44" name="文本框 43">
            <a:extLst>
              <a:ext uri="{FF2B5EF4-FFF2-40B4-BE49-F238E27FC236}">
                <a16:creationId xmlns:a16="http://schemas.microsoft.com/office/drawing/2014/main" id="{48BCE12A-1457-4F5D-B4BE-B851970F1865}"/>
              </a:ext>
            </a:extLst>
          </p:cNvPr>
          <p:cNvSpPr txBox="1"/>
          <p:nvPr/>
        </p:nvSpPr>
        <p:spPr>
          <a:xfrm>
            <a:off x="4566322" y="2750775"/>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图表标号</a:t>
            </a:r>
            <a:endParaRPr lang="en-US" altLang="zh-CN" dirty="0"/>
          </a:p>
        </p:txBody>
      </p:sp>
      <p:sp>
        <p:nvSpPr>
          <p:cNvPr id="45" name="文本框 44">
            <a:extLst>
              <a:ext uri="{FF2B5EF4-FFF2-40B4-BE49-F238E27FC236}">
                <a16:creationId xmlns:a16="http://schemas.microsoft.com/office/drawing/2014/main" id="{03646426-1F4F-4202-911D-93EDA2386C85}"/>
              </a:ext>
            </a:extLst>
          </p:cNvPr>
          <p:cNvSpPr txBox="1"/>
          <p:nvPr/>
        </p:nvSpPr>
        <p:spPr>
          <a:xfrm>
            <a:off x="6750120" y="2745585"/>
            <a:ext cx="1529678" cy="500393"/>
          </a:xfrm>
          <a:prstGeom prst="rect">
            <a:avLst/>
          </a:prstGeom>
          <a:noFill/>
        </p:spPr>
        <p:txBody>
          <a:bodyPr wrap="square" rtlCol="0">
            <a:spAutoFit/>
          </a:bodyPr>
          <a:lstStyle>
            <a:defPPr>
              <a:defRPr lang="zh-CN"/>
            </a:defPPr>
            <a:lvl1pPr algn="ctr">
              <a:lnSpc>
                <a:spcPct val="120000"/>
              </a:lnSpc>
              <a:defRPr sz="2400" b="1">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结尾部分</a:t>
            </a:r>
            <a:endParaRPr lang="en-US" altLang="zh-CN" dirty="0"/>
          </a:p>
        </p:txBody>
      </p:sp>
      <p:sp>
        <p:nvSpPr>
          <p:cNvPr id="46" name="文本框 45">
            <a:extLst>
              <a:ext uri="{FF2B5EF4-FFF2-40B4-BE49-F238E27FC236}">
                <a16:creationId xmlns:a16="http://schemas.microsoft.com/office/drawing/2014/main" id="{7C9E5D8F-520F-4B51-9FE7-8C29C8BB71BA}"/>
              </a:ext>
            </a:extLst>
          </p:cNvPr>
          <p:cNvSpPr txBox="1"/>
          <p:nvPr/>
        </p:nvSpPr>
        <p:spPr>
          <a:xfrm>
            <a:off x="7514959" y="3607688"/>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附录（可选）</a:t>
            </a:r>
            <a:endParaRPr lang="en-US" altLang="zh-CN" dirty="0"/>
          </a:p>
        </p:txBody>
      </p:sp>
      <p:sp>
        <p:nvSpPr>
          <p:cNvPr id="47" name="文本框 46">
            <a:extLst>
              <a:ext uri="{FF2B5EF4-FFF2-40B4-BE49-F238E27FC236}">
                <a16:creationId xmlns:a16="http://schemas.microsoft.com/office/drawing/2014/main" id="{BC6F2990-D560-4008-8EA5-3F9E01F59E6C}"/>
              </a:ext>
            </a:extLst>
          </p:cNvPr>
          <p:cNvSpPr txBox="1"/>
          <p:nvPr/>
        </p:nvSpPr>
        <p:spPr>
          <a:xfrm>
            <a:off x="7514959" y="4040050"/>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参考文献</a:t>
            </a:r>
            <a:endParaRPr lang="en-US" altLang="zh-CN" dirty="0"/>
          </a:p>
        </p:txBody>
      </p:sp>
      <p:sp>
        <p:nvSpPr>
          <p:cNvPr id="48" name="文本框 47">
            <a:extLst>
              <a:ext uri="{FF2B5EF4-FFF2-40B4-BE49-F238E27FC236}">
                <a16:creationId xmlns:a16="http://schemas.microsoft.com/office/drawing/2014/main" id="{24C84749-3178-4021-B5B5-4AD301159DDB}"/>
              </a:ext>
            </a:extLst>
          </p:cNvPr>
          <p:cNvSpPr txBox="1"/>
          <p:nvPr/>
        </p:nvSpPr>
        <p:spPr>
          <a:xfrm>
            <a:off x="9622786" y="3591288"/>
            <a:ext cx="1529678" cy="500393"/>
          </a:xfrm>
          <a:prstGeom prst="rect">
            <a:avLst/>
          </a:prstGeom>
          <a:noFill/>
        </p:spPr>
        <p:txBody>
          <a:bodyPr wrap="square" rtlCol="0">
            <a:spAutoFit/>
          </a:bodyPr>
          <a:lstStyle>
            <a:defPPr>
              <a:defRPr lang="zh-CN"/>
            </a:defPPr>
            <a:lvl1pPr algn="ctr">
              <a:lnSpc>
                <a:spcPct val="120000"/>
              </a:lnSpc>
              <a:defRPr sz="2400" b="1">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其他要求</a:t>
            </a:r>
            <a:endParaRPr lang="en-US" altLang="zh-CN" dirty="0"/>
          </a:p>
        </p:txBody>
      </p:sp>
      <p:sp>
        <p:nvSpPr>
          <p:cNvPr id="50" name="文本框 49">
            <a:extLst>
              <a:ext uri="{FF2B5EF4-FFF2-40B4-BE49-F238E27FC236}">
                <a16:creationId xmlns:a16="http://schemas.microsoft.com/office/drawing/2014/main" id="{1E7D5D35-97D2-4F59-AF3A-F491158E7E9F}"/>
              </a:ext>
            </a:extLst>
          </p:cNvPr>
          <p:cNvSpPr txBox="1"/>
          <p:nvPr/>
        </p:nvSpPr>
        <p:spPr>
          <a:xfrm>
            <a:off x="10311654" y="2750775"/>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页眉和页码</a:t>
            </a:r>
            <a:endParaRPr lang="en-US" altLang="zh-CN" dirty="0"/>
          </a:p>
        </p:txBody>
      </p:sp>
      <p:sp>
        <p:nvSpPr>
          <p:cNvPr id="33" name="文本框 32">
            <a:extLst>
              <a:ext uri="{FF2B5EF4-FFF2-40B4-BE49-F238E27FC236}">
                <a16:creationId xmlns:a16="http://schemas.microsoft.com/office/drawing/2014/main" id="{A831D0D5-4022-45FE-B3BE-58F6A7F8F657}"/>
              </a:ext>
            </a:extLst>
          </p:cNvPr>
          <p:cNvSpPr txBox="1"/>
          <p:nvPr/>
        </p:nvSpPr>
        <p:spPr>
          <a:xfrm>
            <a:off x="10311654" y="1886051"/>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书脊</a:t>
            </a:r>
            <a:endParaRPr lang="en-US" altLang="zh-CN" dirty="0"/>
          </a:p>
        </p:txBody>
      </p:sp>
      <p:sp>
        <p:nvSpPr>
          <p:cNvPr id="34" name="文本框 33">
            <a:extLst>
              <a:ext uri="{FF2B5EF4-FFF2-40B4-BE49-F238E27FC236}">
                <a16:creationId xmlns:a16="http://schemas.microsoft.com/office/drawing/2014/main" id="{2613895A-7C6A-4D3C-9944-0653851C8EB6}"/>
              </a:ext>
            </a:extLst>
          </p:cNvPr>
          <p:cNvSpPr txBox="1"/>
          <p:nvPr/>
        </p:nvSpPr>
        <p:spPr>
          <a:xfrm>
            <a:off x="10311654" y="2318413"/>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公式</a:t>
            </a:r>
            <a:endParaRPr lang="en-US" altLang="zh-CN" dirty="0"/>
          </a:p>
        </p:txBody>
      </p:sp>
      <p:sp>
        <p:nvSpPr>
          <p:cNvPr id="35" name="文本框 34">
            <a:extLst>
              <a:ext uri="{FF2B5EF4-FFF2-40B4-BE49-F238E27FC236}">
                <a16:creationId xmlns:a16="http://schemas.microsoft.com/office/drawing/2014/main" id="{A7B7CDAD-768B-4416-AC8E-2D241D957EAC}"/>
              </a:ext>
            </a:extLst>
          </p:cNvPr>
          <p:cNvSpPr txBox="1"/>
          <p:nvPr/>
        </p:nvSpPr>
        <p:spPr>
          <a:xfrm>
            <a:off x="291949" y="143179"/>
            <a:ext cx="11793038" cy="400110"/>
          </a:xfrm>
          <a:prstGeom prst="rect">
            <a:avLst/>
          </a:prstGeom>
          <a:noFill/>
        </p:spPr>
        <p:txBody>
          <a:bodyPr wrap="square" rtlCol="0">
            <a:spAutoFit/>
          </a:bodyPr>
          <a:lstStyle>
            <a:defPPr>
              <a:defRPr lang="zh-CN"/>
            </a:defPPr>
            <a:lvl1pPr>
              <a:defRPr sz="2000" b="1">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论文版式半自动辅助工具介绍</a:t>
            </a:r>
          </a:p>
        </p:txBody>
      </p:sp>
    </p:spTree>
    <p:extLst>
      <p:ext uri="{BB962C8B-B14F-4D97-AF65-F5344CB8AC3E}">
        <p14:creationId xmlns:p14="http://schemas.microsoft.com/office/powerpoint/2010/main" val="3151011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11630064" y="199810"/>
            <a:ext cx="0" cy="6334812"/>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3C052F4-59C3-4A5D-A4BA-10D3A8DC81F4}"/>
              </a:ext>
            </a:extLst>
          </p:cNvPr>
          <p:cNvSpPr/>
          <p:nvPr/>
        </p:nvSpPr>
        <p:spPr>
          <a:xfrm>
            <a:off x="11550462" y="890608"/>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7D9070-8DCE-4735-A783-E6402C3383AA}"/>
              </a:ext>
            </a:extLst>
          </p:cNvPr>
          <p:cNvSpPr txBox="1"/>
          <p:nvPr/>
        </p:nvSpPr>
        <p:spPr>
          <a:xfrm>
            <a:off x="9962910" y="723987"/>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6" name="椭圆 15">
            <a:extLst>
              <a:ext uri="{FF2B5EF4-FFF2-40B4-BE49-F238E27FC236}">
                <a16:creationId xmlns:a16="http://schemas.microsoft.com/office/drawing/2014/main" id="{DA374F00-6E7E-4BCF-A3F9-C0292972AC4C}"/>
              </a:ext>
            </a:extLst>
          </p:cNvPr>
          <p:cNvSpPr/>
          <p:nvPr/>
        </p:nvSpPr>
        <p:spPr>
          <a:xfrm>
            <a:off x="11546488" y="2117472"/>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010E7F8-74C7-4B17-83FC-B793694C8C48}"/>
              </a:ext>
            </a:extLst>
          </p:cNvPr>
          <p:cNvSpPr txBox="1"/>
          <p:nvPr/>
        </p:nvSpPr>
        <p:spPr>
          <a:xfrm>
            <a:off x="9958936" y="1950851"/>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BC6E62E5-177A-4B2B-AD9B-D01A9623E471}"/>
              </a:ext>
            </a:extLst>
          </p:cNvPr>
          <p:cNvSpPr/>
          <p:nvPr/>
        </p:nvSpPr>
        <p:spPr>
          <a:xfrm>
            <a:off x="11546488" y="335530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3D8EC10-F9D0-47D4-92CA-7BA45A66190B}"/>
              </a:ext>
            </a:extLst>
          </p:cNvPr>
          <p:cNvSpPr txBox="1"/>
          <p:nvPr/>
        </p:nvSpPr>
        <p:spPr>
          <a:xfrm>
            <a:off x="9958936" y="3188683"/>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95BEDA36-CDD1-4AA3-8374-07208112428A}"/>
              </a:ext>
            </a:extLst>
          </p:cNvPr>
          <p:cNvSpPr/>
          <p:nvPr/>
        </p:nvSpPr>
        <p:spPr>
          <a:xfrm>
            <a:off x="11546488" y="442598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3043DDB-1A89-42F9-BFDC-EBC3723744CD}"/>
              </a:ext>
            </a:extLst>
          </p:cNvPr>
          <p:cNvSpPr txBox="1"/>
          <p:nvPr/>
        </p:nvSpPr>
        <p:spPr>
          <a:xfrm>
            <a:off x="9958936" y="4259363"/>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AB03FD25-CF2E-4556-9987-EB9A091EE20E}"/>
              </a:ext>
            </a:extLst>
          </p:cNvPr>
          <p:cNvSpPr txBox="1"/>
          <p:nvPr/>
        </p:nvSpPr>
        <p:spPr>
          <a:xfrm>
            <a:off x="277405" y="691978"/>
            <a:ext cx="4396191"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书脊</a:t>
            </a:r>
          </a:p>
        </p:txBody>
      </p:sp>
      <p:sp>
        <p:nvSpPr>
          <p:cNvPr id="23" name="文本框 22">
            <a:extLst>
              <a:ext uri="{FF2B5EF4-FFF2-40B4-BE49-F238E27FC236}">
                <a16:creationId xmlns:a16="http://schemas.microsoft.com/office/drawing/2014/main" id="{05A0FF25-8C3C-4221-AA74-124D899E3BFB}"/>
              </a:ext>
            </a:extLst>
          </p:cNvPr>
          <p:cNvSpPr txBox="1"/>
          <p:nvPr/>
        </p:nvSpPr>
        <p:spPr>
          <a:xfrm>
            <a:off x="9958936" y="5661401"/>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页眉和页码</a:t>
            </a:r>
            <a:endParaRPr lang="en-US" altLang="zh-CN" dirty="0"/>
          </a:p>
        </p:txBody>
      </p:sp>
      <p:sp>
        <p:nvSpPr>
          <p:cNvPr id="24" name="文本框 23">
            <a:extLst>
              <a:ext uri="{FF2B5EF4-FFF2-40B4-BE49-F238E27FC236}">
                <a16:creationId xmlns:a16="http://schemas.microsoft.com/office/drawing/2014/main" id="{04A6EED8-0E1B-4128-A365-133333C0422A}"/>
              </a:ext>
            </a:extLst>
          </p:cNvPr>
          <p:cNvSpPr txBox="1"/>
          <p:nvPr/>
        </p:nvSpPr>
        <p:spPr>
          <a:xfrm>
            <a:off x="9958936" y="4796677"/>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pPr algn="r"/>
            <a:r>
              <a:rPr lang="zh-CN" altLang="en-US" dirty="0"/>
              <a:t>书脊←</a:t>
            </a:r>
            <a:endParaRPr lang="en-US" altLang="zh-CN" dirty="0"/>
          </a:p>
        </p:txBody>
      </p:sp>
      <p:sp>
        <p:nvSpPr>
          <p:cNvPr id="27" name="文本框 26">
            <a:extLst>
              <a:ext uri="{FF2B5EF4-FFF2-40B4-BE49-F238E27FC236}">
                <a16:creationId xmlns:a16="http://schemas.microsoft.com/office/drawing/2014/main" id="{9B195D7F-FE1D-480C-834D-79E3DA19EC4E}"/>
              </a:ext>
            </a:extLst>
          </p:cNvPr>
          <p:cNvSpPr txBox="1"/>
          <p:nvPr/>
        </p:nvSpPr>
        <p:spPr>
          <a:xfrm>
            <a:off x="9958936" y="5229039"/>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公式</a:t>
            </a:r>
            <a:endParaRPr lang="en-US" altLang="zh-CN" dirty="0"/>
          </a:p>
        </p:txBody>
      </p:sp>
      <p:pic>
        <p:nvPicPr>
          <p:cNvPr id="6" name="图片 5" descr="图片包含 图示&#10;&#10;描述已自动生成">
            <a:extLst>
              <a:ext uri="{FF2B5EF4-FFF2-40B4-BE49-F238E27FC236}">
                <a16:creationId xmlns:a16="http://schemas.microsoft.com/office/drawing/2014/main" id="{E93E346B-B8C8-486C-8916-836D4C41FB10}"/>
              </a:ext>
            </a:extLst>
          </p:cNvPr>
          <p:cNvPicPr>
            <a:picLocks noChangeAspect="1"/>
          </p:cNvPicPr>
          <p:nvPr/>
        </p:nvPicPr>
        <p:blipFill rotWithShape="1">
          <a:blip r:embed="rId2">
            <a:extLst>
              <a:ext uri="{28A0092B-C50C-407E-A947-70E740481C1C}">
                <a14:useLocalDpi xmlns:a14="http://schemas.microsoft.com/office/drawing/2010/main" val="0"/>
              </a:ext>
            </a:extLst>
          </a:blip>
          <a:srcRect l="34047" t="11062" r="29458" b="16788"/>
          <a:stretch/>
        </p:blipFill>
        <p:spPr>
          <a:xfrm>
            <a:off x="4405731" y="923450"/>
            <a:ext cx="2074971" cy="5801150"/>
          </a:xfrm>
          <a:prstGeom prst="rect">
            <a:avLst/>
          </a:prstGeom>
          <a:effectLst>
            <a:glow rad="228600">
              <a:schemeClr val="accent3">
                <a:satMod val="175000"/>
                <a:alpha val="40000"/>
              </a:schemeClr>
            </a:glow>
            <a:outerShdw blurRad="50800" dist="38100" dir="16200000" rotWithShape="0">
              <a:prstClr val="black">
                <a:alpha val="40000"/>
              </a:prstClr>
            </a:outerShdw>
          </a:effectLst>
        </p:spPr>
      </p:pic>
      <p:sp>
        <p:nvSpPr>
          <p:cNvPr id="25" name="文本框 24">
            <a:extLst>
              <a:ext uri="{FF2B5EF4-FFF2-40B4-BE49-F238E27FC236}">
                <a16:creationId xmlns:a16="http://schemas.microsoft.com/office/drawing/2014/main" id="{C2F6CFDF-0B14-45D2-B29D-D482E557632A}"/>
              </a:ext>
            </a:extLst>
          </p:cNvPr>
          <p:cNvSpPr txBox="1"/>
          <p:nvPr/>
        </p:nvSpPr>
        <p:spPr>
          <a:xfrm>
            <a:off x="291949" y="143179"/>
            <a:ext cx="11793038" cy="400110"/>
          </a:xfrm>
          <a:prstGeom prst="rect">
            <a:avLst/>
          </a:prstGeom>
          <a:noFill/>
        </p:spPr>
        <p:txBody>
          <a:bodyPr wrap="square" rtlCol="0">
            <a:spAutoFit/>
          </a:bodyPr>
          <a:lstStyle>
            <a:defPPr>
              <a:defRPr lang="zh-CN"/>
            </a:defPPr>
            <a:lvl1pPr>
              <a:defRPr sz="2000" b="1">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论文版式半自动辅助工具介绍</a:t>
            </a:r>
          </a:p>
        </p:txBody>
      </p:sp>
    </p:spTree>
    <p:extLst>
      <p:ext uri="{BB962C8B-B14F-4D97-AF65-F5344CB8AC3E}">
        <p14:creationId xmlns:p14="http://schemas.microsoft.com/office/powerpoint/2010/main" val="14299833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11630064" y="199810"/>
            <a:ext cx="0" cy="6334812"/>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3C052F4-59C3-4A5D-A4BA-10D3A8DC81F4}"/>
              </a:ext>
            </a:extLst>
          </p:cNvPr>
          <p:cNvSpPr/>
          <p:nvPr/>
        </p:nvSpPr>
        <p:spPr>
          <a:xfrm>
            <a:off x="11550462" y="890608"/>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7D9070-8DCE-4735-A783-E6402C3383AA}"/>
              </a:ext>
            </a:extLst>
          </p:cNvPr>
          <p:cNvSpPr txBox="1"/>
          <p:nvPr/>
        </p:nvSpPr>
        <p:spPr>
          <a:xfrm>
            <a:off x="9962910" y="723987"/>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6" name="椭圆 15">
            <a:extLst>
              <a:ext uri="{FF2B5EF4-FFF2-40B4-BE49-F238E27FC236}">
                <a16:creationId xmlns:a16="http://schemas.microsoft.com/office/drawing/2014/main" id="{DA374F00-6E7E-4BCF-A3F9-C0292972AC4C}"/>
              </a:ext>
            </a:extLst>
          </p:cNvPr>
          <p:cNvSpPr/>
          <p:nvPr/>
        </p:nvSpPr>
        <p:spPr>
          <a:xfrm>
            <a:off x="11546488" y="2117472"/>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010E7F8-74C7-4B17-83FC-B793694C8C48}"/>
              </a:ext>
            </a:extLst>
          </p:cNvPr>
          <p:cNvSpPr txBox="1"/>
          <p:nvPr/>
        </p:nvSpPr>
        <p:spPr>
          <a:xfrm>
            <a:off x="9958936" y="1950851"/>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BC6E62E5-177A-4B2B-AD9B-D01A9623E471}"/>
              </a:ext>
            </a:extLst>
          </p:cNvPr>
          <p:cNvSpPr/>
          <p:nvPr/>
        </p:nvSpPr>
        <p:spPr>
          <a:xfrm>
            <a:off x="11546488" y="335530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3D8EC10-F9D0-47D4-92CA-7BA45A66190B}"/>
              </a:ext>
            </a:extLst>
          </p:cNvPr>
          <p:cNvSpPr txBox="1"/>
          <p:nvPr/>
        </p:nvSpPr>
        <p:spPr>
          <a:xfrm>
            <a:off x="9958936" y="3188683"/>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95BEDA36-CDD1-4AA3-8374-07208112428A}"/>
              </a:ext>
            </a:extLst>
          </p:cNvPr>
          <p:cNvSpPr/>
          <p:nvPr/>
        </p:nvSpPr>
        <p:spPr>
          <a:xfrm>
            <a:off x="11546488" y="442598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3043DDB-1A89-42F9-BFDC-EBC3723744CD}"/>
              </a:ext>
            </a:extLst>
          </p:cNvPr>
          <p:cNvSpPr txBox="1"/>
          <p:nvPr/>
        </p:nvSpPr>
        <p:spPr>
          <a:xfrm>
            <a:off x="9958936" y="4259363"/>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AB03FD25-CF2E-4556-9987-EB9A091EE20E}"/>
              </a:ext>
            </a:extLst>
          </p:cNvPr>
          <p:cNvSpPr txBox="1"/>
          <p:nvPr/>
        </p:nvSpPr>
        <p:spPr>
          <a:xfrm>
            <a:off x="277405" y="691978"/>
            <a:ext cx="4396191"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公式</a:t>
            </a:r>
          </a:p>
        </p:txBody>
      </p:sp>
      <p:sp>
        <p:nvSpPr>
          <p:cNvPr id="23" name="文本框 22">
            <a:extLst>
              <a:ext uri="{FF2B5EF4-FFF2-40B4-BE49-F238E27FC236}">
                <a16:creationId xmlns:a16="http://schemas.microsoft.com/office/drawing/2014/main" id="{05A0FF25-8C3C-4221-AA74-124D899E3BFB}"/>
              </a:ext>
            </a:extLst>
          </p:cNvPr>
          <p:cNvSpPr txBox="1"/>
          <p:nvPr/>
        </p:nvSpPr>
        <p:spPr>
          <a:xfrm>
            <a:off x="9958936" y="5661401"/>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页眉和页码</a:t>
            </a:r>
            <a:endParaRPr lang="en-US" altLang="zh-CN" dirty="0"/>
          </a:p>
        </p:txBody>
      </p:sp>
      <p:sp>
        <p:nvSpPr>
          <p:cNvPr id="24" name="文本框 23">
            <a:extLst>
              <a:ext uri="{FF2B5EF4-FFF2-40B4-BE49-F238E27FC236}">
                <a16:creationId xmlns:a16="http://schemas.microsoft.com/office/drawing/2014/main" id="{04A6EED8-0E1B-4128-A365-133333C0422A}"/>
              </a:ext>
            </a:extLst>
          </p:cNvPr>
          <p:cNvSpPr txBox="1"/>
          <p:nvPr/>
        </p:nvSpPr>
        <p:spPr>
          <a:xfrm>
            <a:off x="9958936" y="4796677"/>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书脊</a:t>
            </a:r>
            <a:endParaRPr lang="en-US" altLang="zh-CN" dirty="0"/>
          </a:p>
        </p:txBody>
      </p:sp>
      <p:sp>
        <p:nvSpPr>
          <p:cNvPr id="27" name="文本框 26">
            <a:extLst>
              <a:ext uri="{FF2B5EF4-FFF2-40B4-BE49-F238E27FC236}">
                <a16:creationId xmlns:a16="http://schemas.microsoft.com/office/drawing/2014/main" id="{9B195D7F-FE1D-480C-834D-79E3DA19EC4E}"/>
              </a:ext>
            </a:extLst>
          </p:cNvPr>
          <p:cNvSpPr txBox="1"/>
          <p:nvPr/>
        </p:nvSpPr>
        <p:spPr>
          <a:xfrm>
            <a:off x="9958936" y="5229039"/>
            <a:ext cx="1529678" cy="432362"/>
          </a:xfrm>
          <a:prstGeom prst="rect">
            <a:avLst/>
          </a:prstGeom>
          <a:noFill/>
        </p:spPr>
        <p:txBody>
          <a:bodyPr wrap="square" rtlCol="0">
            <a:spAutoFit/>
          </a:bodyPr>
          <a:lstStyle>
            <a:defPPr>
              <a:defRPr lang="zh-CN"/>
            </a:defPPr>
            <a:lvl1pPr algn="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公式←</a:t>
            </a:r>
            <a:endParaRPr lang="en-US" altLang="zh-CN" dirty="0"/>
          </a:p>
        </p:txBody>
      </p:sp>
      <p:sp>
        <p:nvSpPr>
          <p:cNvPr id="25" name="文本框 24">
            <a:extLst>
              <a:ext uri="{FF2B5EF4-FFF2-40B4-BE49-F238E27FC236}">
                <a16:creationId xmlns:a16="http://schemas.microsoft.com/office/drawing/2014/main" id="{AEE1F64D-1967-437D-894A-5B4447EF2572}"/>
              </a:ext>
            </a:extLst>
          </p:cNvPr>
          <p:cNvSpPr txBox="1"/>
          <p:nvPr/>
        </p:nvSpPr>
        <p:spPr>
          <a:xfrm>
            <a:off x="364953" y="1899387"/>
            <a:ext cx="8954139" cy="3579378"/>
          </a:xfrm>
          <a:prstGeom prst="rect">
            <a:avLst/>
          </a:prstGeom>
          <a:effectLst>
            <a:glow rad="228600">
              <a:schemeClr val="accent3">
                <a:satMod val="175000"/>
                <a:alpha val="40000"/>
              </a:schemeClr>
            </a:glow>
            <a:outerShdw blurRad="50800" dist="38100" dir="16200000" rotWithShape="0">
              <a:prstClr val="black">
                <a:alpha val="40000"/>
              </a:prstClr>
            </a:outerShdw>
          </a:effectLst>
        </p:spPr>
        <p:txBody>
          <a:bodyPr wrap="square">
            <a:spAutoFit/>
          </a:bodyPr>
          <a:lstStyle/>
          <a:p>
            <a:pPr marL="63500" marR="74930">
              <a:lnSpc>
                <a:spcPct val="15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论文中的公式应另行起，并缩格书写，与周围文字留足够的空间区分开。</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5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如有两个以上的公式，应用从“</a:t>
            </a:r>
            <a:r>
              <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1”</a:t>
            </a: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开始的阿拉伯数字进行编号，并将编号置于括号内。</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5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公式的编号右端对齐，公式与编号之间可用“</a:t>
            </a:r>
            <a:r>
              <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连接。</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5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公式较多时，应分章编号。</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5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较长的公式需要转行时，应尽可能在“＝”处回行，或者在“</a:t>
            </a:r>
            <a:r>
              <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等记号处回行。</a:t>
            </a:r>
          </a:p>
        </p:txBody>
      </p:sp>
      <p:sp>
        <p:nvSpPr>
          <p:cNvPr id="26" name="文本框 25">
            <a:extLst>
              <a:ext uri="{FF2B5EF4-FFF2-40B4-BE49-F238E27FC236}">
                <a16:creationId xmlns:a16="http://schemas.microsoft.com/office/drawing/2014/main" id="{4657B5FB-6FC9-48FB-875D-DB5F3BF85891}"/>
              </a:ext>
            </a:extLst>
          </p:cNvPr>
          <p:cNvSpPr txBox="1"/>
          <p:nvPr/>
        </p:nvSpPr>
        <p:spPr>
          <a:xfrm>
            <a:off x="291949" y="143179"/>
            <a:ext cx="11793038" cy="400110"/>
          </a:xfrm>
          <a:prstGeom prst="rect">
            <a:avLst/>
          </a:prstGeom>
          <a:noFill/>
        </p:spPr>
        <p:txBody>
          <a:bodyPr wrap="square" rtlCol="0">
            <a:spAutoFit/>
          </a:bodyPr>
          <a:lstStyle>
            <a:defPPr>
              <a:defRPr lang="zh-CN"/>
            </a:defPPr>
            <a:lvl1pPr>
              <a:defRPr sz="2000" b="1">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论文版式半自动辅助工具介绍</a:t>
            </a:r>
          </a:p>
        </p:txBody>
      </p:sp>
    </p:spTree>
    <p:extLst>
      <p:ext uri="{BB962C8B-B14F-4D97-AF65-F5344CB8AC3E}">
        <p14:creationId xmlns:p14="http://schemas.microsoft.com/office/powerpoint/2010/main" val="13744265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11630064" y="199810"/>
            <a:ext cx="0" cy="6334812"/>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3C052F4-59C3-4A5D-A4BA-10D3A8DC81F4}"/>
              </a:ext>
            </a:extLst>
          </p:cNvPr>
          <p:cNvSpPr/>
          <p:nvPr/>
        </p:nvSpPr>
        <p:spPr>
          <a:xfrm>
            <a:off x="11550462" y="890608"/>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7D9070-8DCE-4735-A783-E6402C3383AA}"/>
              </a:ext>
            </a:extLst>
          </p:cNvPr>
          <p:cNvSpPr txBox="1"/>
          <p:nvPr/>
        </p:nvSpPr>
        <p:spPr>
          <a:xfrm>
            <a:off x="9962910" y="723987"/>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6" name="椭圆 15">
            <a:extLst>
              <a:ext uri="{FF2B5EF4-FFF2-40B4-BE49-F238E27FC236}">
                <a16:creationId xmlns:a16="http://schemas.microsoft.com/office/drawing/2014/main" id="{DA374F00-6E7E-4BCF-A3F9-C0292972AC4C}"/>
              </a:ext>
            </a:extLst>
          </p:cNvPr>
          <p:cNvSpPr/>
          <p:nvPr/>
        </p:nvSpPr>
        <p:spPr>
          <a:xfrm>
            <a:off x="11546488" y="2117472"/>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010E7F8-74C7-4B17-83FC-B793694C8C48}"/>
              </a:ext>
            </a:extLst>
          </p:cNvPr>
          <p:cNvSpPr txBox="1"/>
          <p:nvPr/>
        </p:nvSpPr>
        <p:spPr>
          <a:xfrm>
            <a:off x="9958936" y="1950851"/>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BC6E62E5-177A-4B2B-AD9B-D01A9623E471}"/>
              </a:ext>
            </a:extLst>
          </p:cNvPr>
          <p:cNvSpPr/>
          <p:nvPr/>
        </p:nvSpPr>
        <p:spPr>
          <a:xfrm>
            <a:off x="11546488" y="335530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3D8EC10-F9D0-47D4-92CA-7BA45A66190B}"/>
              </a:ext>
            </a:extLst>
          </p:cNvPr>
          <p:cNvSpPr txBox="1"/>
          <p:nvPr/>
        </p:nvSpPr>
        <p:spPr>
          <a:xfrm>
            <a:off x="9958936" y="3188683"/>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95BEDA36-CDD1-4AA3-8374-07208112428A}"/>
              </a:ext>
            </a:extLst>
          </p:cNvPr>
          <p:cNvSpPr/>
          <p:nvPr/>
        </p:nvSpPr>
        <p:spPr>
          <a:xfrm>
            <a:off x="11546488" y="442598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3043DDB-1A89-42F9-BFDC-EBC3723744CD}"/>
              </a:ext>
            </a:extLst>
          </p:cNvPr>
          <p:cNvSpPr txBox="1"/>
          <p:nvPr/>
        </p:nvSpPr>
        <p:spPr>
          <a:xfrm>
            <a:off x="9958936" y="4259363"/>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AB03FD25-CF2E-4556-9987-EB9A091EE20E}"/>
              </a:ext>
            </a:extLst>
          </p:cNvPr>
          <p:cNvSpPr txBox="1"/>
          <p:nvPr/>
        </p:nvSpPr>
        <p:spPr>
          <a:xfrm>
            <a:off x="277405" y="691978"/>
            <a:ext cx="4396191"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页眉和页码</a:t>
            </a:r>
          </a:p>
        </p:txBody>
      </p:sp>
      <p:sp>
        <p:nvSpPr>
          <p:cNvPr id="23" name="文本框 22">
            <a:extLst>
              <a:ext uri="{FF2B5EF4-FFF2-40B4-BE49-F238E27FC236}">
                <a16:creationId xmlns:a16="http://schemas.microsoft.com/office/drawing/2014/main" id="{05A0FF25-8C3C-4221-AA74-124D899E3BFB}"/>
              </a:ext>
            </a:extLst>
          </p:cNvPr>
          <p:cNvSpPr txBox="1"/>
          <p:nvPr/>
        </p:nvSpPr>
        <p:spPr>
          <a:xfrm>
            <a:off x="9679022" y="5661401"/>
            <a:ext cx="1809592" cy="432362"/>
          </a:xfrm>
          <a:prstGeom prst="rect">
            <a:avLst/>
          </a:prstGeom>
          <a:noFill/>
        </p:spPr>
        <p:txBody>
          <a:bodyPr wrap="square" rtlCol="0">
            <a:spAutoFit/>
          </a:bodyPr>
          <a:lstStyle>
            <a:defPPr>
              <a:defRPr lang="zh-CN"/>
            </a:defPPr>
            <a:lvl1pPr algn="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页眉和页码←</a:t>
            </a:r>
            <a:endParaRPr lang="en-US" altLang="zh-CN" dirty="0"/>
          </a:p>
        </p:txBody>
      </p:sp>
      <p:sp>
        <p:nvSpPr>
          <p:cNvPr id="24" name="文本框 23">
            <a:extLst>
              <a:ext uri="{FF2B5EF4-FFF2-40B4-BE49-F238E27FC236}">
                <a16:creationId xmlns:a16="http://schemas.microsoft.com/office/drawing/2014/main" id="{04A6EED8-0E1B-4128-A365-133333C0422A}"/>
              </a:ext>
            </a:extLst>
          </p:cNvPr>
          <p:cNvSpPr txBox="1"/>
          <p:nvPr/>
        </p:nvSpPr>
        <p:spPr>
          <a:xfrm>
            <a:off x="9958936" y="4796677"/>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书脊</a:t>
            </a:r>
            <a:endParaRPr lang="en-US" altLang="zh-CN" dirty="0"/>
          </a:p>
        </p:txBody>
      </p:sp>
      <p:sp>
        <p:nvSpPr>
          <p:cNvPr id="27" name="文本框 26">
            <a:extLst>
              <a:ext uri="{FF2B5EF4-FFF2-40B4-BE49-F238E27FC236}">
                <a16:creationId xmlns:a16="http://schemas.microsoft.com/office/drawing/2014/main" id="{9B195D7F-FE1D-480C-834D-79E3DA19EC4E}"/>
              </a:ext>
            </a:extLst>
          </p:cNvPr>
          <p:cNvSpPr txBox="1"/>
          <p:nvPr/>
        </p:nvSpPr>
        <p:spPr>
          <a:xfrm>
            <a:off x="9958936" y="5229039"/>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公式</a:t>
            </a:r>
            <a:endParaRPr lang="en-US" altLang="zh-CN" dirty="0"/>
          </a:p>
        </p:txBody>
      </p:sp>
      <p:sp>
        <p:nvSpPr>
          <p:cNvPr id="25" name="文本框 24">
            <a:extLst>
              <a:ext uri="{FF2B5EF4-FFF2-40B4-BE49-F238E27FC236}">
                <a16:creationId xmlns:a16="http://schemas.microsoft.com/office/drawing/2014/main" id="{AEE1F64D-1967-437D-894A-5B4447EF2572}"/>
              </a:ext>
            </a:extLst>
          </p:cNvPr>
          <p:cNvSpPr txBox="1"/>
          <p:nvPr/>
        </p:nvSpPr>
        <p:spPr>
          <a:xfrm>
            <a:off x="348426" y="2472788"/>
            <a:ext cx="9314068" cy="501612"/>
          </a:xfrm>
          <a:prstGeom prst="rect">
            <a:avLst/>
          </a:prstGeom>
          <a:effectLst>
            <a:glow rad="228600">
              <a:schemeClr val="accent3">
                <a:satMod val="175000"/>
                <a:alpha val="40000"/>
              </a:schemeClr>
            </a:glow>
            <a:outerShdw blurRad="50800" dist="38100" dir="16200000" rotWithShape="0">
              <a:prstClr val="black">
                <a:alpha val="40000"/>
              </a:prstClr>
            </a:outerShdw>
          </a:effectLst>
        </p:spPr>
        <p:txBody>
          <a:bodyPr wrap="square">
            <a:spAutoFit/>
          </a:bodyPr>
          <a:lstStyle/>
          <a:p>
            <a:pPr marL="63500" marR="74930">
              <a:lnSpc>
                <a:spcPct val="15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已经使用</a:t>
            </a:r>
            <a:r>
              <a:rPr lang="en-US" altLang="zh-CN" sz="2000" dirty="0" err="1">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StyleRef</a:t>
            </a:r>
            <a:r>
              <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 </a:t>
            </a: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工具自动生成，无需自己管理。</a:t>
            </a:r>
          </a:p>
        </p:txBody>
      </p:sp>
      <p:pic>
        <p:nvPicPr>
          <p:cNvPr id="3" name="图片 2">
            <a:extLst>
              <a:ext uri="{FF2B5EF4-FFF2-40B4-BE49-F238E27FC236}">
                <a16:creationId xmlns:a16="http://schemas.microsoft.com/office/drawing/2014/main" id="{C639ECCB-E717-4CEF-A1AB-A0CF134D669D}"/>
              </a:ext>
            </a:extLst>
          </p:cNvPr>
          <p:cNvPicPr>
            <a:picLocks noChangeAspect="1"/>
          </p:cNvPicPr>
          <p:nvPr/>
        </p:nvPicPr>
        <p:blipFill rotWithShape="1">
          <a:blip r:embed="rId2"/>
          <a:srcRect t="-1313" b="58588"/>
          <a:stretch/>
        </p:blipFill>
        <p:spPr>
          <a:xfrm>
            <a:off x="2572614" y="5685104"/>
            <a:ext cx="5629275" cy="504621"/>
          </a:xfrm>
          <a:prstGeom prst="rect">
            <a:avLst/>
          </a:prstGeom>
          <a:effectLst>
            <a:glow rad="228600">
              <a:schemeClr val="accent3">
                <a:satMod val="175000"/>
                <a:alpha val="40000"/>
              </a:schemeClr>
            </a:glow>
            <a:outerShdw blurRad="50800" dist="38100" dir="16200000" rotWithShape="0">
              <a:prstClr val="black">
                <a:alpha val="40000"/>
              </a:prstClr>
            </a:outerShdw>
          </a:effectLst>
        </p:spPr>
      </p:pic>
      <p:pic>
        <p:nvPicPr>
          <p:cNvPr id="9" name="图片 8">
            <a:extLst>
              <a:ext uri="{FF2B5EF4-FFF2-40B4-BE49-F238E27FC236}">
                <a16:creationId xmlns:a16="http://schemas.microsoft.com/office/drawing/2014/main" id="{537A767D-4106-4033-8220-09F4AF0626F5}"/>
              </a:ext>
            </a:extLst>
          </p:cNvPr>
          <p:cNvPicPr>
            <a:picLocks noChangeAspect="1"/>
          </p:cNvPicPr>
          <p:nvPr/>
        </p:nvPicPr>
        <p:blipFill>
          <a:blip r:embed="rId3"/>
          <a:stretch>
            <a:fillRect/>
          </a:stretch>
        </p:blipFill>
        <p:spPr>
          <a:xfrm>
            <a:off x="2377351" y="4440575"/>
            <a:ext cx="6019800" cy="800100"/>
          </a:xfrm>
          <a:prstGeom prst="rect">
            <a:avLst/>
          </a:prstGeom>
          <a:effectLst>
            <a:glow rad="228600">
              <a:schemeClr val="accent3">
                <a:satMod val="175000"/>
                <a:alpha val="40000"/>
              </a:schemeClr>
            </a:glow>
            <a:outerShdw blurRad="50800" dist="38100" dir="16200000" rotWithShape="0">
              <a:prstClr val="black">
                <a:alpha val="40000"/>
              </a:prstClr>
            </a:outerShdw>
          </a:effectLst>
        </p:spPr>
      </p:pic>
      <p:sp>
        <p:nvSpPr>
          <p:cNvPr id="26" name="文本框 25">
            <a:extLst>
              <a:ext uri="{FF2B5EF4-FFF2-40B4-BE49-F238E27FC236}">
                <a16:creationId xmlns:a16="http://schemas.microsoft.com/office/drawing/2014/main" id="{081167C7-F6DD-46EF-B321-96EDF47935A2}"/>
              </a:ext>
            </a:extLst>
          </p:cNvPr>
          <p:cNvSpPr txBox="1"/>
          <p:nvPr/>
        </p:nvSpPr>
        <p:spPr>
          <a:xfrm>
            <a:off x="291949" y="143179"/>
            <a:ext cx="11793038" cy="400110"/>
          </a:xfrm>
          <a:prstGeom prst="rect">
            <a:avLst/>
          </a:prstGeom>
          <a:noFill/>
        </p:spPr>
        <p:txBody>
          <a:bodyPr wrap="square" rtlCol="0">
            <a:spAutoFit/>
          </a:bodyPr>
          <a:lstStyle>
            <a:defPPr>
              <a:defRPr lang="zh-CN"/>
            </a:defPPr>
            <a:lvl1pPr>
              <a:defRPr sz="2000" b="1">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论文版式半自动辅助工具介绍</a:t>
            </a:r>
          </a:p>
        </p:txBody>
      </p:sp>
    </p:spTree>
    <p:extLst>
      <p:ext uri="{BB962C8B-B14F-4D97-AF65-F5344CB8AC3E}">
        <p14:creationId xmlns:p14="http://schemas.microsoft.com/office/powerpoint/2010/main" val="10182200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726913" y="3429000"/>
            <a:ext cx="10738173" cy="0"/>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22" name="椭圆 21">
            <a:extLst>
              <a:ext uri="{FF2B5EF4-FFF2-40B4-BE49-F238E27FC236}">
                <a16:creationId xmlns:a16="http://schemas.microsoft.com/office/drawing/2014/main" id="{F5FF46FF-303A-4C68-9012-B34BB22C0E15}"/>
              </a:ext>
            </a:extLst>
          </p:cNvPr>
          <p:cNvSpPr/>
          <p:nvPr/>
        </p:nvSpPr>
        <p:spPr>
          <a:xfrm>
            <a:off x="1686051"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2424F0EF-4451-4131-AD34-C9FA4544FB98}"/>
              </a:ext>
            </a:extLst>
          </p:cNvPr>
          <p:cNvSpPr/>
          <p:nvPr/>
        </p:nvSpPr>
        <p:spPr>
          <a:xfrm>
            <a:off x="4558717"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40AC6DA0-261F-45C5-B4EF-95EF99D4F018}"/>
              </a:ext>
            </a:extLst>
          </p:cNvPr>
          <p:cNvSpPr/>
          <p:nvPr/>
        </p:nvSpPr>
        <p:spPr>
          <a:xfrm>
            <a:off x="7431383"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E7FFB0AE-8F67-454C-8B51-0E116A4AEACA}"/>
              </a:ext>
            </a:extLst>
          </p:cNvPr>
          <p:cNvSpPr/>
          <p:nvPr/>
        </p:nvSpPr>
        <p:spPr>
          <a:xfrm>
            <a:off x="10304049"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EA0F64FC-7644-4FB9-ABC2-B1D03A2BE89C}"/>
              </a:ext>
            </a:extLst>
          </p:cNvPr>
          <p:cNvSpPr txBox="1"/>
          <p:nvPr/>
        </p:nvSpPr>
        <p:spPr>
          <a:xfrm>
            <a:off x="1004788" y="2749919"/>
            <a:ext cx="1529678" cy="500393"/>
          </a:xfrm>
          <a:prstGeom prst="rect">
            <a:avLst/>
          </a:prstGeom>
          <a:noFill/>
        </p:spPr>
        <p:txBody>
          <a:bodyPr wrap="square" rtlCol="0">
            <a:spAutoFit/>
          </a:bodyPr>
          <a:lstStyle/>
          <a:p>
            <a:pPr algn="ct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7" name="文本框 26">
            <a:extLst>
              <a:ext uri="{FF2B5EF4-FFF2-40B4-BE49-F238E27FC236}">
                <a16:creationId xmlns:a16="http://schemas.microsoft.com/office/drawing/2014/main" id="{8A2FEA26-987D-48EB-84EE-363FA6B71DC1}"/>
              </a:ext>
            </a:extLst>
          </p:cNvPr>
          <p:cNvSpPr txBox="1"/>
          <p:nvPr/>
        </p:nvSpPr>
        <p:spPr>
          <a:xfrm>
            <a:off x="1686051" y="3607688"/>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封面</a:t>
            </a:r>
            <a:endParaRPr lang="en-US" altLang="zh-CN" dirty="0"/>
          </a:p>
        </p:txBody>
      </p:sp>
      <p:sp>
        <p:nvSpPr>
          <p:cNvPr id="28" name="文本框 27">
            <a:extLst>
              <a:ext uri="{FF2B5EF4-FFF2-40B4-BE49-F238E27FC236}">
                <a16:creationId xmlns:a16="http://schemas.microsoft.com/office/drawing/2014/main" id="{9701EA30-04C1-4E0A-9AE3-C68CFAFE502D}"/>
              </a:ext>
            </a:extLst>
          </p:cNvPr>
          <p:cNvSpPr txBox="1"/>
          <p:nvPr/>
        </p:nvSpPr>
        <p:spPr>
          <a:xfrm>
            <a:off x="1686051" y="4040050"/>
            <a:ext cx="1529678" cy="432362"/>
          </a:xfrm>
          <a:prstGeom prst="rect">
            <a:avLst/>
          </a:prstGeom>
          <a:noFill/>
        </p:spPr>
        <p:txBody>
          <a:bodyPr wrap="square" rtlCol="0">
            <a:spAutoFit/>
          </a:bodyPr>
          <a:lstStyle/>
          <a:p>
            <a:pPr>
              <a:lnSpc>
                <a:spcPct val="120000"/>
              </a:lnSpc>
            </a:pPr>
            <a:r>
              <a:rPr lang="zh-CN" altLang="en-US" sz="2000" dirty="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独创性声明</a:t>
            </a:r>
            <a:endParaRPr lang="en-US" altLang="zh-CN" sz="2000" dirty="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9" name="文本框 28">
            <a:extLst>
              <a:ext uri="{FF2B5EF4-FFF2-40B4-BE49-F238E27FC236}">
                <a16:creationId xmlns:a16="http://schemas.microsoft.com/office/drawing/2014/main" id="{18CF5054-38A3-49C5-88F5-164D450C0B00}"/>
              </a:ext>
            </a:extLst>
          </p:cNvPr>
          <p:cNvSpPr txBox="1"/>
          <p:nvPr/>
        </p:nvSpPr>
        <p:spPr>
          <a:xfrm>
            <a:off x="1686051" y="4472412"/>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致谢</a:t>
            </a:r>
            <a:endParaRPr lang="en-US" altLang="zh-CN" dirty="0"/>
          </a:p>
        </p:txBody>
      </p:sp>
      <p:sp>
        <p:nvSpPr>
          <p:cNvPr id="30" name="文本框 29">
            <a:extLst>
              <a:ext uri="{FF2B5EF4-FFF2-40B4-BE49-F238E27FC236}">
                <a16:creationId xmlns:a16="http://schemas.microsoft.com/office/drawing/2014/main" id="{DD230339-5974-4B23-8D9E-231A3DB5984F}"/>
              </a:ext>
            </a:extLst>
          </p:cNvPr>
          <p:cNvSpPr txBox="1"/>
          <p:nvPr/>
        </p:nvSpPr>
        <p:spPr>
          <a:xfrm>
            <a:off x="1686051" y="4904774"/>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摘要</a:t>
            </a:r>
            <a:endParaRPr lang="en-US" altLang="zh-CN" dirty="0"/>
          </a:p>
        </p:txBody>
      </p:sp>
      <p:sp>
        <p:nvSpPr>
          <p:cNvPr id="31" name="文本框 30">
            <a:extLst>
              <a:ext uri="{FF2B5EF4-FFF2-40B4-BE49-F238E27FC236}">
                <a16:creationId xmlns:a16="http://schemas.microsoft.com/office/drawing/2014/main" id="{C3E01A4B-D268-40A2-8646-4924C303234E}"/>
              </a:ext>
            </a:extLst>
          </p:cNvPr>
          <p:cNvSpPr txBox="1"/>
          <p:nvPr/>
        </p:nvSpPr>
        <p:spPr>
          <a:xfrm>
            <a:off x="1686051" y="5337136"/>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目录</a:t>
            </a:r>
            <a:endParaRPr lang="en-US" altLang="zh-CN" dirty="0"/>
          </a:p>
        </p:txBody>
      </p:sp>
      <p:sp>
        <p:nvSpPr>
          <p:cNvPr id="32" name="文本框 31">
            <a:extLst>
              <a:ext uri="{FF2B5EF4-FFF2-40B4-BE49-F238E27FC236}">
                <a16:creationId xmlns:a16="http://schemas.microsoft.com/office/drawing/2014/main" id="{27B2DFA0-F647-47AA-9BD3-4B5B4400AF7D}"/>
              </a:ext>
            </a:extLst>
          </p:cNvPr>
          <p:cNvSpPr txBox="1"/>
          <p:nvPr/>
        </p:nvSpPr>
        <p:spPr>
          <a:xfrm>
            <a:off x="1686051" y="5769498"/>
            <a:ext cx="1858427"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图表清单</a:t>
            </a:r>
            <a:endParaRPr lang="en-US" altLang="zh-CN" dirty="0"/>
          </a:p>
        </p:txBody>
      </p:sp>
      <p:sp>
        <p:nvSpPr>
          <p:cNvPr id="38" name="文本框 37">
            <a:extLst>
              <a:ext uri="{FF2B5EF4-FFF2-40B4-BE49-F238E27FC236}">
                <a16:creationId xmlns:a16="http://schemas.microsoft.com/office/drawing/2014/main" id="{22F55833-7121-43F5-BDE4-7416C24B1FA2}"/>
              </a:ext>
            </a:extLst>
          </p:cNvPr>
          <p:cNvSpPr txBox="1"/>
          <p:nvPr/>
        </p:nvSpPr>
        <p:spPr>
          <a:xfrm>
            <a:off x="3877454" y="3591288"/>
            <a:ext cx="1529678" cy="500393"/>
          </a:xfrm>
          <a:prstGeom prst="rect">
            <a:avLst/>
          </a:prstGeom>
          <a:noFill/>
        </p:spPr>
        <p:txBody>
          <a:bodyPr wrap="square" rtlCol="0">
            <a:spAutoFit/>
          </a:bodyPr>
          <a:lstStyle/>
          <a:p>
            <a:pPr algn="ct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40" name="文本框 39">
            <a:extLst>
              <a:ext uri="{FF2B5EF4-FFF2-40B4-BE49-F238E27FC236}">
                <a16:creationId xmlns:a16="http://schemas.microsoft.com/office/drawing/2014/main" id="{DB1D3582-7536-4FB3-AAF8-21084ABAB6FC}"/>
              </a:ext>
            </a:extLst>
          </p:cNvPr>
          <p:cNvSpPr txBox="1"/>
          <p:nvPr/>
        </p:nvSpPr>
        <p:spPr>
          <a:xfrm>
            <a:off x="4566322" y="1021327"/>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正文</a:t>
            </a:r>
            <a:endParaRPr lang="en-US" altLang="zh-CN" dirty="0"/>
          </a:p>
        </p:txBody>
      </p:sp>
      <p:sp>
        <p:nvSpPr>
          <p:cNvPr id="41" name="文本框 40">
            <a:extLst>
              <a:ext uri="{FF2B5EF4-FFF2-40B4-BE49-F238E27FC236}">
                <a16:creationId xmlns:a16="http://schemas.microsoft.com/office/drawing/2014/main" id="{7373AC1F-8450-45E7-B731-590984A36AA7}"/>
              </a:ext>
            </a:extLst>
          </p:cNvPr>
          <p:cNvSpPr txBox="1"/>
          <p:nvPr/>
        </p:nvSpPr>
        <p:spPr>
          <a:xfrm>
            <a:off x="4566322" y="1453689"/>
            <a:ext cx="1529678" cy="432362"/>
          </a:xfrm>
          <a:prstGeom prst="rect">
            <a:avLst/>
          </a:prstGeom>
          <a:noFill/>
        </p:spPr>
        <p:txBody>
          <a:bodyPr wrap="square" rtlCol="0">
            <a:spAutoFit/>
          </a:bodyPr>
          <a:lstStyle/>
          <a:p>
            <a:pPr>
              <a:lnSpc>
                <a:spcPct val="120000"/>
              </a:lnSpc>
            </a:pPr>
            <a:r>
              <a:rPr lang="zh-CN" altLang="en-US" sz="2000" dirty="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引文标注</a:t>
            </a:r>
            <a:endParaRPr lang="en-US" altLang="zh-CN" sz="2000" dirty="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42" name="文本框 41">
            <a:extLst>
              <a:ext uri="{FF2B5EF4-FFF2-40B4-BE49-F238E27FC236}">
                <a16:creationId xmlns:a16="http://schemas.microsoft.com/office/drawing/2014/main" id="{C8A547B4-E2D1-41A0-9990-FBA601DC6969}"/>
              </a:ext>
            </a:extLst>
          </p:cNvPr>
          <p:cNvSpPr txBox="1"/>
          <p:nvPr/>
        </p:nvSpPr>
        <p:spPr>
          <a:xfrm>
            <a:off x="4566322" y="1886051"/>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注释</a:t>
            </a:r>
            <a:endParaRPr lang="en-US" altLang="zh-CN" dirty="0"/>
          </a:p>
        </p:txBody>
      </p:sp>
      <p:sp>
        <p:nvSpPr>
          <p:cNvPr id="43" name="文本框 42">
            <a:extLst>
              <a:ext uri="{FF2B5EF4-FFF2-40B4-BE49-F238E27FC236}">
                <a16:creationId xmlns:a16="http://schemas.microsoft.com/office/drawing/2014/main" id="{53D47E2E-CB55-49D7-A989-168AF2079E86}"/>
              </a:ext>
            </a:extLst>
          </p:cNvPr>
          <p:cNvSpPr txBox="1"/>
          <p:nvPr/>
        </p:nvSpPr>
        <p:spPr>
          <a:xfrm>
            <a:off x="4566322" y="2318413"/>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章节标号</a:t>
            </a:r>
            <a:endParaRPr lang="en-US" altLang="zh-CN" dirty="0"/>
          </a:p>
        </p:txBody>
      </p:sp>
      <p:sp>
        <p:nvSpPr>
          <p:cNvPr id="44" name="文本框 43">
            <a:extLst>
              <a:ext uri="{FF2B5EF4-FFF2-40B4-BE49-F238E27FC236}">
                <a16:creationId xmlns:a16="http://schemas.microsoft.com/office/drawing/2014/main" id="{48BCE12A-1457-4F5D-B4BE-B851970F1865}"/>
              </a:ext>
            </a:extLst>
          </p:cNvPr>
          <p:cNvSpPr txBox="1"/>
          <p:nvPr/>
        </p:nvSpPr>
        <p:spPr>
          <a:xfrm>
            <a:off x="4566322" y="2750775"/>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图表标号</a:t>
            </a:r>
            <a:endParaRPr lang="en-US" altLang="zh-CN" dirty="0"/>
          </a:p>
        </p:txBody>
      </p:sp>
      <p:sp>
        <p:nvSpPr>
          <p:cNvPr id="45" name="文本框 44">
            <a:extLst>
              <a:ext uri="{FF2B5EF4-FFF2-40B4-BE49-F238E27FC236}">
                <a16:creationId xmlns:a16="http://schemas.microsoft.com/office/drawing/2014/main" id="{03646426-1F4F-4202-911D-93EDA2386C85}"/>
              </a:ext>
            </a:extLst>
          </p:cNvPr>
          <p:cNvSpPr txBox="1"/>
          <p:nvPr/>
        </p:nvSpPr>
        <p:spPr>
          <a:xfrm>
            <a:off x="6750120" y="2745585"/>
            <a:ext cx="1529678" cy="500393"/>
          </a:xfrm>
          <a:prstGeom prst="rect">
            <a:avLst/>
          </a:prstGeom>
          <a:noFill/>
        </p:spPr>
        <p:txBody>
          <a:bodyPr wrap="square" rtlCol="0">
            <a:spAutoFit/>
          </a:bodyPr>
          <a:lstStyle/>
          <a:p>
            <a:pPr algn="ct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46" name="文本框 45">
            <a:extLst>
              <a:ext uri="{FF2B5EF4-FFF2-40B4-BE49-F238E27FC236}">
                <a16:creationId xmlns:a16="http://schemas.microsoft.com/office/drawing/2014/main" id="{7C9E5D8F-520F-4B51-9FE7-8C29C8BB71BA}"/>
              </a:ext>
            </a:extLst>
          </p:cNvPr>
          <p:cNvSpPr txBox="1"/>
          <p:nvPr/>
        </p:nvSpPr>
        <p:spPr>
          <a:xfrm>
            <a:off x="7514959" y="3607688"/>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附录（可选）</a:t>
            </a:r>
            <a:endParaRPr lang="en-US" altLang="zh-CN" dirty="0"/>
          </a:p>
        </p:txBody>
      </p:sp>
      <p:sp>
        <p:nvSpPr>
          <p:cNvPr id="47" name="文本框 46">
            <a:extLst>
              <a:ext uri="{FF2B5EF4-FFF2-40B4-BE49-F238E27FC236}">
                <a16:creationId xmlns:a16="http://schemas.microsoft.com/office/drawing/2014/main" id="{BC6F2990-D560-4008-8EA5-3F9E01F59E6C}"/>
              </a:ext>
            </a:extLst>
          </p:cNvPr>
          <p:cNvSpPr txBox="1"/>
          <p:nvPr/>
        </p:nvSpPr>
        <p:spPr>
          <a:xfrm>
            <a:off x="7514959" y="4040050"/>
            <a:ext cx="1529678" cy="432362"/>
          </a:xfrm>
          <a:prstGeom prst="rect">
            <a:avLst/>
          </a:prstGeom>
          <a:noFill/>
        </p:spPr>
        <p:txBody>
          <a:bodyPr wrap="square" rtlCol="0">
            <a:spAutoFit/>
          </a:bodyPr>
          <a:lstStyle/>
          <a:p>
            <a:pPr>
              <a:lnSpc>
                <a:spcPct val="120000"/>
              </a:lnSpc>
            </a:pPr>
            <a:r>
              <a:rPr lang="zh-CN" altLang="en-US" sz="2000" dirty="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参考文献</a:t>
            </a:r>
            <a:endParaRPr lang="en-US" altLang="zh-CN" sz="2000" dirty="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48" name="文本框 47">
            <a:extLst>
              <a:ext uri="{FF2B5EF4-FFF2-40B4-BE49-F238E27FC236}">
                <a16:creationId xmlns:a16="http://schemas.microsoft.com/office/drawing/2014/main" id="{24C84749-3178-4021-B5B5-4AD301159DDB}"/>
              </a:ext>
            </a:extLst>
          </p:cNvPr>
          <p:cNvSpPr txBox="1"/>
          <p:nvPr/>
        </p:nvSpPr>
        <p:spPr>
          <a:xfrm>
            <a:off x="9622786" y="3591288"/>
            <a:ext cx="1529678" cy="500393"/>
          </a:xfrm>
          <a:prstGeom prst="rect">
            <a:avLst/>
          </a:prstGeom>
          <a:noFill/>
        </p:spPr>
        <p:txBody>
          <a:bodyPr wrap="square" rtlCol="0">
            <a:spAutoFit/>
          </a:bodyPr>
          <a:lstStyle/>
          <a:p>
            <a:pPr algn="ct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50" name="文本框 49">
            <a:extLst>
              <a:ext uri="{FF2B5EF4-FFF2-40B4-BE49-F238E27FC236}">
                <a16:creationId xmlns:a16="http://schemas.microsoft.com/office/drawing/2014/main" id="{1E7D5D35-97D2-4F59-AF3A-F491158E7E9F}"/>
              </a:ext>
            </a:extLst>
          </p:cNvPr>
          <p:cNvSpPr txBox="1"/>
          <p:nvPr/>
        </p:nvSpPr>
        <p:spPr>
          <a:xfrm>
            <a:off x="10311654" y="2750775"/>
            <a:ext cx="1529678" cy="432362"/>
          </a:xfrm>
          <a:prstGeom prst="rect">
            <a:avLst/>
          </a:prstGeom>
          <a:noFill/>
        </p:spPr>
        <p:txBody>
          <a:bodyPr wrap="square" rtlCol="0">
            <a:spAutoFit/>
          </a:bodyPr>
          <a:lstStyle/>
          <a:p>
            <a:pPr>
              <a:lnSpc>
                <a:spcPct val="120000"/>
              </a:lnSpc>
            </a:pPr>
            <a:r>
              <a:rPr lang="zh-CN" altLang="en-US" sz="2000" dirty="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页眉和页码</a:t>
            </a:r>
            <a:endParaRPr lang="en-US" altLang="zh-CN" sz="2000" dirty="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33" name="文本框 32">
            <a:extLst>
              <a:ext uri="{FF2B5EF4-FFF2-40B4-BE49-F238E27FC236}">
                <a16:creationId xmlns:a16="http://schemas.microsoft.com/office/drawing/2014/main" id="{A831D0D5-4022-45FE-B3BE-58F6A7F8F657}"/>
              </a:ext>
            </a:extLst>
          </p:cNvPr>
          <p:cNvSpPr txBox="1"/>
          <p:nvPr/>
        </p:nvSpPr>
        <p:spPr>
          <a:xfrm>
            <a:off x="10311654" y="1886051"/>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书脊</a:t>
            </a:r>
            <a:endParaRPr lang="en-US" altLang="zh-CN" dirty="0"/>
          </a:p>
        </p:txBody>
      </p:sp>
      <p:sp>
        <p:nvSpPr>
          <p:cNvPr id="34" name="文本框 33">
            <a:extLst>
              <a:ext uri="{FF2B5EF4-FFF2-40B4-BE49-F238E27FC236}">
                <a16:creationId xmlns:a16="http://schemas.microsoft.com/office/drawing/2014/main" id="{2613895A-7C6A-4D3C-9944-0653851C8EB6}"/>
              </a:ext>
            </a:extLst>
          </p:cNvPr>
          <p:cNvSpPr txBox="1"/>
          <p:nvPr/>
        </p:nvSpPr>
        <p:spPr>
          <a:xfrm>
            <a:off x="10311654" y="2318413"/>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公式</a:t>
            </a:r>
            <a:endParaRPr lang="en-US" altLang="zh-CN" dirty="0"/>
          </a:p>
        </p:txBody>
      </p:sp>
      <p:sp>
        <p:nvSpPr>
          <p:cNvPr id="35" name="文本框 34">
            <a:extLst>
              <a:ext uri="{FF2B5EF4-FFF2-40B4-BE49-F238E27FC236}">
                <a16:creationId xmlns:a16="http://schemas.microsoft.com/office/drawing/2014/main" id="{D6419BD3-C4FC-49B7-A651-474C4535EC6A}"/>
              </a:ext>
            </a:extLst>
          </p:cNvPr>
          <p:cNvSpPr txBox="1"/>
          <p:nvPr/>
        </p:nvSpPr>
        <p:spPr>
          <a:xfrm>
            <a:off x="291949" y="143179"/>
            <a:ext cx="11793038" cy="400110"/>
          </a:xfrm>
          <a:prstGeom prst="rect">
            <a:avLst/>
          </a:prstGeom>
          <a:noFill/>
        </p:spPr>
        <p:txBody>
          <a:bodyPr wrap="square" rtlCol="0">
            <a:spAutoFit/>
          </a:bodyPr>
          <a:lstStyle>
            <a:defPPr>
              <a:defRPr lang="zh-CN"/>
            </a:defPPr>
            <a:lvl1pPr>
              <a:defRPr sz="2000" b="1">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论文版式半自动辅助工具介绍</a:t>
            </a:r>
          </a:p>
        </p:txBody>
      </p:sp>
    </p:spTree>
    <p:extLst>
      <p:ext uri="{BB962C8B-B14F-4D97-AF65-F5344CB8AC3E}">
        <p14:creationId xmlns:p14="http://schemas.microsoft.com/office/powerpoint/2010/main" val="6382425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
                                        <p:tgtEl>
                                          <p:spTgt spid="5"/>
                                        </p:tgtEl>
                                      </p:cBhvr>
                                    </p:animEffect>
                                  </p:childTnLst>
                                </p:cTn>
                              </p:par>
                            </p:childTnLst>
                          </p:cTn>
                        </p:par>
                        <p:par>
                          <p:cTn id="8" fill="hold">
                            <p:stCondLst>
                              <p:cond delay="100"/>
                            </p:stCondLst>
                            <p:childTnLst>
                              <p:par>
                                <p:cTn id="9" presetID="10" presetClass="entr" presetSubtype="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100"/>
                                        <p:tgtEl>
                                          <p:spTgt spid="22"/>
                                        </p:tgtEl>
                                      </p:cBhvr>
                                    </p:animEffect>
                                  </p:childTnLst>
                                </p:cTn>
                              </p:par>
                            </p:childTnLst>
                          </p:cTn>
                        </p:par>
                        <p:par>
                          <p:cTn id="12" fill="hold">
                            <p:stCondLst>
                              <p:cond delay="200"/>
                            </p:stCondLst>
                            <p:childTnLst>
                              <p:par>
                                <p:cTn id="13" presetID="10" presetClass="entr" presetSubtype="0"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100"/>
                                        <p:tgtEl>
                                          <p:spTgt spid="23"/>
                                        </p:tgtEl>
                                      </p:cBhvr>
                                    </p:animEffect>
                                  </p:childTnLst>
                                </p:cTn>
                              </p:par>
                            </p:childTnLst>
                          </p:cTn>
                        </p:par>
                        <p:par>
                          <p:cTn id="16" fill="hold">
                            <p:stCondLst>
                              <p:cond delay="300"/>
                            </p:stCondLst>
                            <p:childTnLst>
                              <p:par>
                                <p:cTn id="17" presetID="10" presetClass="entr" presetSubtype="0" fill="hold" grpId="0"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100"/>
                                        <p:tgtEl>
                                          <p:spTgt spid="24"/>
                                        </p:tgtEl>
                                      </p:cBhvr>
                                    </p:animEffect>
                                  </p:childTnLst>
                                </p:cTn>
                              </p:par>
                            </p:childTnLst>
                          </p:cTn>
                        </p:par>
                        <p:par>
                          <p:cTn id="20" fill="hold">
                            <p:stCondLst>
                              <p:cond delay="400"/>
                            </p:stCondLst>
                            <p:childTnLst>
                              <p:par>
                                <p:cTn id="21" presetID="10" presetClass="entr" presetSubtype="0"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100"/>
                                        <p:tgtEl>
                                          <p:spTgt spid="25"/>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100"/>
                                        <p:tgtEl>
                                          <p:spTgt spid="26"/>
                                        </p:tgtEl>
                                      </p:cBhvr>
                                    </p:animEffect>
                                  </p:childTnLst>
                                </p:cTn>
                              </p:par>
                            </p:childTnLst>
                          </p:cTn>
                        </p:par>
                        <p:par>
                          <p:cTn id="28" fill="hold">
                            <p:stCondLst>
                              <p:cond delay="600"/>
                            </p:stCondLst>
                            <p:childTnLst>
                              <p:par>
                                <p:cTn id="29" presetID="10" presetClass="entr" presetSubtype="0" fill="hold" grpId="0" nodeType="after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fade">
                                      <p:cBhvr>
                                        <p:cTn id="31" dur="100"/>
                                        <p:tgtEl>
                                          <p:spTgt spid="38"/>
                                        </p:tgtEl>
                                      </p:cBhvr>
                                    </p:animEffect>
                                  </p:childTnLst>
                                </p:cTn>
                              </p:par>
                            </p:childTnLst>
                          </p:cTn>
                        </p:par>
                        <p:par>
                          <p:cTn id="32" fill="hold">
                            <p:stCondLst>
                              <p:cond delay="700"/>
                            </p:stCondLst>
                            <p:childTnLst>
                              <p:par>
                                <p:cTn id="33" presetID="10" presetClass="entr" presetSubtype="0" fill="hold" grpId="0" nodeType="afterEffect">
                                  <p:stCondLst>
                                    <p:cond delay="0"/>
                                  </p:stCondLst>
                                  <p:childTnLst>
                                    <p:set>
                                      <p:cBhvr>
                                        <p:cTn id="34" dur="1" fill="hold">
                                          <p:stCondLst>
                                            <p:cond delay="0"/>
                                          </p:stCondLst>
                                        </p:cTn>
                                        <p:tgtEl>
                                          <p:spTgt spid="45"/>
                                        </p:tgtEl>
                                        <p:attrNameLst>
                                          <p:attrName>style.visibility</p:attrName>
                                        </p:attrNameLst>
                                      </p:cBhvr>
                                      <p:to>
                                        <p:strVal val="visible"/>
                                      </p:to>
                                    </p:set>
                                    <p:animEffect transition="in" filter="fade">
                                      <p:cBhvr>
                                        <p:cTn id="35" dur="100"/>
                                        <p:tgtEl>
                                          <p:spTgt spid="45"/>
                                        </p:tgtEl>
                                      </p:cBhvr>
                                    </p:animEffect>
                                  </p:childTnLst>
                                </p:cTn>
                              </p:par>
                            </p:childTnLst>
                          </p:cTn>
                        </p:par>
                        <p:par>
                          <p:cTn id="36" fill="hold">
                            <p:stCondLst>
                              <p:cond delay="800"/>
                            </p:stCondLst>
                            <p:childTnLst>
                              <p:par>
                                <p:cTn id="37" presetID="10" presetClass="entr" presetSubtype="0" fill="hold" grpId="0" nodeType="afterEffect">
                                  <p:stCondLst>
                                    <p:cond delay="0"/>
                                  </p:stCondLst>
                                  <p:childTnLst>
                                    <p:set>
                                      <p:cBhvr>
                                        <p:cTn id="38" dur="1" fill="hold">
                                          <p:stCondLst>
                                            <p:cond delay="0"/>
                                          </p:stCondLst>
                                        </p:cTn>
                                        <p:tgtEl>
                                          <p:spTgt spid="48"/>
                                        </p:tgtEl>
                                        <p:attrNameLst>
                                          <p:attrName>style.visibility</p:attrName>
                                        </p:attrNameLst>
                                      </p:cBhvr>
                                      <p:to>
                                        <p:strVal val="visible"/>
                                      </p:to>
                                    </p:set>
                                    <p:animEffect transition="in" filter="fade">
                                      <p:cBhvr>
                                        <p:cTn id="39" dur="100"/>
                                        <p:tgtEl>
                                          <p:spTgt spid="48"/>
                                        </p:tgtEl>
                                      </p:cBhvr>
                                    </p:animEffect>
                                  </p:childTnLst>
                                </p:cTn>
                              </p:par>
                            </p:childTnLst>
                          </p:cTn>
                        </p:par>
                        <p:par>
                          <p:cTn id="40" fill="hold">
                            <p:stCondLst>
                              <p:cond delay="900"/>
                            </p:stCondLst>
                            <p:childTnLst>
                              <p:par>
                                <p:cTn id="41" presetID="10" presetClass="entr" presetSubtype="0" fill="hold" grpId="0" nodeType="after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100"/>
                                        <p:tgtEl>
                                          <p:spTgt spid="27"/>
                                        </p:tgtEl>
                                      </p:cBhvr>
                                    </p:animEffect>
                                  </p:childTnLst>
                                </p:cTn>
                              </p:par>
                            </p:childTnLst>
                          </p:cTn>
                        </p:par>
                        <p:par>
                          <p:cTn id="44" fill="hold">
                            <p:stCondLst>
                              <p:cond delay="1000"/>
                            </p:stCondLst>
                            <p:childTnLst>
                              <p:par>
                                <p:cTn id="45" presetID="10" presetClass="entr" presetSubtype="0" fill="hold" grpId="0" nodeType="after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fade">
                                      <p:cBhvr>
                                        <p:cTn id="47" dur="100"/>
                                        <p:tgtEl>
                                          <p:spTgt spid="28"/>
                                        </p:tgtEl>
                                      </p:cBhvr>
                                    </p:animEffect>
                                  </p:childTnLst>
                                </p:cTn>
                              </p:par>
                            </p:childTnLst>
                          </p:cTn>
                        </p:par>
                        <p:par>
                          <p:cTn id="48" fill="hold">
                            <p:stCondLst>
                              <p:cond delay="1100"/>
                            </p:stCondLst>
                            <p:childTnLst>
                              <p:par>
                                <p:cTn id="49" presetID="10" presetClass="entr" presetSubtype="0" fill="hold" grpId="0" nodeType="after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fade">
                                      <p:cBhvr>
                                        <p:cTn id="51" dur="100"/>
                                        <p:tgtEl>
                                          <p:spTgt spid="29"/>
                                        </p:tgtEl>
                                      </p:cBhvr>
                                    </p:animEffect>
                                  </p:childTnLst>
                                </p:cTn>
                              </p:par>
                            </p:childTnLst>
                          </p:cTn>
                        </p:par>
                        <p:par>
                          <p:cTn id="52" fill="hold">
                            <p:stCondLst>
                              <p:cond delay="1200"/>
                            </p:stCondLst>
                            <p:childTnLst>
                              <p:par>
                                <p:cTn id="53" presetID="10" presetClass="entr" presetSubtype="0" fill="hold" grpId="0" nodeType="after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fade">
                                      <p:cBhvr>
                                        <p:cTn id="55" dur="100"/>
                                        <p:tgtEl>
                                          <p:spTgt spid="30"/>
                                        </p:tgtEl>
                                      </p:cBhvr>
                                    </p:animEffect>
                                  </p:childTnLst>
                                </p:cTn>
                              </p:par>
                            </p:childTnLst>
                          </p:cTn>
                        </p:par>
                        <p:par>
                          <p:cTn id="56" fill="hold">
                            <p:stCondLst>
                              <p:cond delay="1300"/>
                            </p:stCondLst>
                            <p:childTnLst>
                              <p:par>
                                <p:cTn id="57" presetID="10" presetClass="entr" presetSubtype="0" fill="hold" grpId="0" nodeType="afterEffect">
                                  <p:stCondLst>
                                    <p:cond delay="0"/>
                                  </p:stCondLst>
                                  <p:childTnLst>
                                    <p:set>
                                      <p:cBhvr>
                                        <p:cTn id="58" dur="1" fill="hold">
                                          <p:stCondLst>
                                            <p:cond delay="0"/>
                                          </p:stCondLst>
                                        </p:cTn>
                                        <p:tgtEl>
                                          <p:spTgt spid="31"/>
                                        </p:tgtEl>
                                        <p:attrNameLst>
                                          <p:attrName>style.visibility</p:attrName>
                                        </p:attrNameLst>
                                      </p:cBhvr>
                                      <p:to>
                                        <p:strVal val="visible"/>
                                      </p:to>
                                    </p:set>
                                    <p:animEffect transition="in" filter="fade">
                                      <p:cBhvr>
                                        <p:cTn id="59" dur="100"/>
                                        <p:tgtEl>
                                          <p:spTgt spid="31"/>
                                        </p:tgtEl>
                                      </p:cBhvr>
                                    </p:animEffect>
                                  </p:childTnLst>
                                </p:cTn>
                              </p:par>
                            </p:childTnLst>
                          </p:cTn>
                        </p:par>
                        <p:par>
                          <p:cTn id="60" fill="hold">
                            <p:stCondLst>
                              <p:cond delay="1400"/>
                            </p:stCondLst>
                            <p:childTnLst>
                              <p:par>
                                <p:cTn id="61" presetID="10" presetClass="entr" presetSubtype="0" fill="hold" grpId="0" nodeType="afterEffect">
                                  <p:stCondLst>
                                    <p:cond delay="0"/>
                                  </p:stCondLst>
                                  <p:childTnLst>
                                    <p:set>
                                      <p:cBhvr>
                                        <p:cTn id="62" dur="1" fill="hold">
                                          <p:stCondLst>
                                            <p:cond delay="0"/>
                                          </p:stCondLst>
                                        </p:cTn>
                                        <p:tgtEl>
                                          <p:spTgt spid="32"/>
                                        </p:tgtEl>
                                        <p:attrNameLst>
                                          <p:attrName>style.visibility</p:attrName>
                                        </p:attrNameLst>
                                      </p:cBhvr>
                                      <p:to>
                                        <p:strVal val="visible"/>
                                      </p:to>
                                    </p:set>
                                    <p:animEffect transition="in" filter="fade">
                                      <p:cBhvr>
                                        <p:cTn id="63" dur="100"/>
                                        <p:tgtEl>
                                          <p:spTgt spid="32"/>
                                        </p:tgtEl>
                                      </p:cBhvr>
                                    </p:animEffect>
                                  </p:childTnLst>
                                </p:cTn>
                              </p:par>
                            </p:childTnLst>
                          </p:cTn>
                        </p:par>
                        <p:par>
                          <p:cTn id="64" fill="hold">
                            <p:stCondLst>
                              <p:cond delay="1500"/>
                            </p:stCondLst>
                            <p:childTnLst>
                              <p:par>
                                <p:cTn id="65" presetID="10" presetClass="entr" presetSubtype="0" fill="hold" grpId="0" nodeType="afterEffect">
                                  <p:stCondLst>
                                    <p:cond delay="0"/>
                                  </p:stCondLst>
                                  <p:childTnLst>
                                    <p:set>
                                      <p:cBhvr>
                                        <p:cTn id="66" dur="1" fill="hold">
                                          <p:stCondLst>
                                            <p:cond delay="0"/>
                                          </p:stCondLst>
                                        </p:cTn>
                                        <p:tgtEl>
                                          <p:spTgt spid="40"/>
                                        </p:tgtEl>
                                        <p:attrNameLst>
                                          <p:attrName>style.visibility</p:attrName>
                                        </p:attrNameLst>
                                      </p:cBhvr>
                                      <p:to>
                                        <p:strVal val="visible"/>
                                      </p:to>
                                    </p:set>
                                    <p:animEffect transition="in" filter="fade">
                                      <p:cBhvr>
                                        <p:cTn id="67" dur="100"/>
                                        <p:tgtEl>
                                          <p:spTgt spid="40"/>
                                        </p:tgtEl>
                                      </p:cBhvr>
                                    </p:animEffect>
                                  </p:childTnLst>
                                </p:cTn>
                              </p:par>
                            </p:childTnLst>
                          </p:cTn>
                        </p:par>
                        <p:par>
                          <p:cTn id="68" fill="hold">
                            <p:stCondLst>
                              <p:cond delay="1600"/>
                            </p:stCondLst>
                            <p:childTnLst>
                              <p:par>
                                <p:cTn id="69" presetID="10" presetClass="entr" presetSubtype="0" fill="hold" grpId="0" nodeType="afterEffect">
                                  <p:stCondLst>
                                    <p:cond delay="0"/>
                                  </p:stCondLst>
                                  <p:childTnLst>
                                    <p:set>
                                      <p:cBhvr>
                                        <p:cTn id="70" dur="1" fill="hold">
                                          <p:stCondLst>
                                            <p:cond delay="0"/>
                                          </p:stCondLst>
                                        </p:cTn>
                                        <p:tgtEl>
                                          <p:spTgt spid="41"/>
                                        </p:tgtEl>
                                        <p:attrNameLst>
                                          <p:attrName>style.visibility</p:attrName>
                                        </p:attrNameLst>
                                      </p:cBhvr>
                                      <p:to>
                                        <p:strVal val="visible"/>
                                      </p:to>
                                    </p:set>
                                    <p:animEffect transition="in" filter="fade">
                                      <p:cBhvr>
                                        <p:cTn id="71" dur="100"/>
                                        <p:tgtEl>
                                          <p:spTgt spid="41"/>
                                        </p:tgtEl>
                                      </p:cBhvr>
                                    </p:animEffect>
                                  </p:childTnLst>
                                </p:cTn>
                              </p:par>
                            </p:childTnLst>
                          </p:cTn>
                        </p:par>
                        <p:par>
                          <p:cTn id="72" fill="hold">
                            <p:stCondLst>
                              <p:cond delay="1700"/>
                            </p:stCondLst>
                            <p:childTnLst>
                              <p:par>
                                <p:cTn id="73" presetID="10" presetClass="entr" presetSubtype="0" fill="hold" grpId="0" nodeType="afterEffect">
                                  <p:stCondLst>
                                    <p:cond delay="0"/>
                                  </p:stCondLst>
                                  <p:childTnLst>
                                    <p:set>
                                      <p:cBhvr>
                                        <p:cTn id="74" dur="1" fill="hold">
                                          <p:stCondLst>
                                            <p:cond delay="0"/>
                                          </p:stCondLst>
                                        </p:cTn>
                                        <p:tgtEl>
                                          <p:spTgt spid="42"/>
                                        </p:tgtEl>
                                        <p:attrNameLst>
                                          <p:attrName>style.visibility</p:attrName>
                                        </p:attrNameLst>
                                      </p:cBhvr>
                                      <p:to>
                                        <p:strVal val="visible"/>
                                      </p:to>
                                    </p:set>
                                    <p:animEffect transition="in" filter="fade">
                                      <p:cBhvr>
                                        <p:cTn id="75" dur="100"/>
                                        <p:tgtEl>
                                          <p:spTgt spid="42"/>
                                        </p:tgtEl>
                                      </p:cBhvr>
                                    </p:animEffect>
                                  </p:childTnLst>
                                </p:cTn>
                              </p:par>
                            </p:childTnLst>
                          </p:cTn>
                        </p:par>
                        <p:par>
                          <p:cTn id="76" fill="hold">
                            <p:stCondLst>
                              <p:cond delay="1800"/>
                            </p:stCondLst>
                            <p:childTnLst>
                              <p:par>
                                <p:cTn id="77" presetID="10" presetClass="entr" presetSubtype="0" fill="hold" grpId="0" nodeType="afterEffect">
                                  <p:stCondLst>
                                    <p:cond delay="0"/>
                                  </p:stCondLst>
                                  <p:childTnLst>
                                    <p:set>
                                      <p:cBhvr>
                                        <p:cTn id="78" dur="1" fill="hold">
                                          <p:stCondLst>
                                            <p:cond delay="0"/>
                                          </p:stCondLst>
                                        </p:cTn>
                                        <p:tgtEl>
                                          <p:spTgt spid="43"/>
                                        </p:tgtEl>
                                        <p:attrNameLst>
                                          <p:attrName>style.visibility</p:attrName>
                                        </p:attrNameLst>
                                      </p:cBhvr>
                                      <p:to>
                                        <p:strVal val="visible"/>
                                      </p:to>
                                    </p:set>
                                    <p:animEffect transition="in" filter="fade">
                                      <p:cBhvr>
                                        <p:cTn id="79" dur="100"/>
                                        <p:tgtEl>
                                          <p:spTgt spid="43"/>
                                        </p:tgtEl>
                                      </p:cBhvr>
                                    </p:animEffect>
                                  </p:childTnLst>
                                </p:cTn>
                              </p:par>
                            </p:childTnLst>
                          </p:cTn>
                        </p:par>
                        <p:par>
                          <p:cTn id="80" fill="hold">
                            <p:stCondLst>
                              <p:cond delay="1900"/>
                            </p:stCondLst>
                            <p:childTnLst>
                              <p:par>
                                <p:cTn id="81" presetID="10" presetClass="entr" presetSubtype="0" fill="hold" grpId="0" nodeType="afterEffect">
                                  <p:stCondLst>
                                    <p:cond delay="0"/>
                                  </p:stCondLst>
                                  <p:childTnLst>
                                    <p:set>
                                      <p:cBhvr>
                                        <p:cTn id="82" dur="1" fill="hold">
                                          <p:stCondLst>
                                            <p:cond delay="0"/>
                                          </p:stCondLst>
                                        </p:cTn>
                                        <p:tgtEl>
                                          <p:spTgt spid="44"/>
                                        </p:tgtEl>
                                        <p:attrNameLst>
                                          <p:attrName>style.visibility</p:attrName>
                                        </p:attrNameLst>
                                      </p:cBhvr>
                                      <p:to>
                                        <p:strVal val="visible"/>
                                      </p:to>
                                    </p:set>
                                    <p:animEffect transition="in" filter="fade">
                                      <p:cBhvr>
                                        <p:cTn id="83" dur="100"/>
                                        <p:tgtEl>
                                          <p:spTgt spid="44"/>
                                        </p:tgtEl>
                                      </p:cBhvr>
                                    </p:animEffect>
                                  </p:childTnLst>
                                </p:cTn>
                              </p:par>
                            </p:childTnLst>
                          </p:cTn>
                        </p:par>
                        <p:par>
                          <p:cTn id="84" fill="hold">
                            <p:stCondLst>
                              <p:cond delay="2000"/>
                            </p:stCondLst>
                            <p:childTnLst>
                              <p:par>
                                <p:cTn id="85" presetID="10" presetClass="entr" presetSubtype="0" fill="hold" grpId="0" nodeType="afterEffect">
                                  <p:stCondLst>
                                    <p:cond delay="0"/>
                                  </p:stCondLst>
                                  <p:childTnLst>
                                    <p:set>
                                      <p:cBhvr>
                                        <p:cTn id="86" dur="1" fill="hold">
                                          <p:stCondLst>
                                            <p:cond delay="0"/>
                                          </p:stCondLst>
                                        </p:cTn>
                                        <p:tgtEl>
                                          <p:spTgt spid="46"/>
                                        </p:tgtEl>
                                        <p:attrNameLst>
                                          <p:attrName>style.visibility</p:attrName>
                                        </p:attrNameLst>
                                      </p:cBhvr>
                                      <p:to>
                                        <p:strVal val="visible"/>
                                      </p:to>
                                    </p:set>
                                    <p:animEffect transition="in" filter="fade">
                                      <p:cBhvr>
                                        <p:cTn id="87" dur="100"/>
                                        <p:tgtEl>
                                          <p:spTgt spid="46"/>
                                        </p:tgtEl>
                                      </p:cBhvr>
                                    </p:animEffect>
                                  </p:childTnLst>
                                </p:cTn>
                              </p:par>
                            </p:childTnLst>
                          </p:cTn>
                        </p:par>
                        <p:par>
                          <p:cTn id="88" fill="hold">
                            <p:stCondLst>
                              <p:cond delay="2100"/>
                            </p:stCondLst>
                            <p:childTnLst>
                              <p:par>
                                <p:cTn id="89" presetID="10" presetClass="entr" presetSubtype="0" fill="hold" grpId="0" nodeType="afterEffect">
                                  <p:stCondLst>
                                    <p:cond delay="0"/>
                                  </p:stCondLst>
                                  <p:childTnLst>
                                    <p:set>
                                      <p:cBhvr>
                                        <p:cTn id="90" dur="1" fill="hold">
                                          <p:stCondLst>
                                            <p:cond delay="0"/>
                                          </p:stCondLst>
                                        </p:cTn>
                                        <p:tgtEl>
                                          <p:spTgt spid="47"/>
                                        </p:tgtEl>
                                        <p:attrNameLst>
                                          <p:attrName>style.visibility</p:attrName>
                                        </p:attrNameLst>
                                      </p:cBhvr>
                                      <p:to>
                                        <p:strVal val="visible"/>
                                      </p:to>
                                    </p:set>
                                    <p:animEffect transition="in" filter="fade">
                                      <p:cBhvr>
                                        <p:cTn id="91" dur="100"/>
                                        <p:tgtEl>
                                          <p:spTgt spid="47"/>
                                        </p:tgtEl>
                                      </p:cBhvr>
                                    </p:animEffect>
                                  </p:childTnLst>
                                </p:cTn>
                              </p:par>
                            </p:childTnLst>
                          </p:cTn>
                        </p:par>
                        <p:par>
                          <p:cTn id="92" fill="hold">
                            <p:stCondLst>
                              <p:cond delay="2200"/>
                            </p:stCondLst>
                            <p:childTnLst>
                              <p:par>
                                <p:cTn id="93" presetID="10" presetClass="entr" presetSubtype="0" fill="hold" grpId="0" nodeType="afterEffect">
                                  <p:stCondLst>
                                    <p:cond delay="0"/>
                                  </p:stCondLst>
                                  <p:childTnLst>
                                    <p:set>
                                      <p:cBhvr>
                                        <p:cTn id="94" dur="1" fill="hold">
                                          <p:stCondLst>
                                            <p:cond delay="0"/>
                                          </p:stCondLst>
                                        </p:cTn>
                                        <p:tgtEl>
                                          <p:spTgt spid="50"/>
                                        </p:tgtEl>
                                        <p:attrNameLst>
                                          <p:attrName>style.visibility</p:attrName>
                                        </p:attrNameLst>
                                      </p:cBhvr>
                                      <p:to>
                                        <p:strVal val="visible"/>
                                      </p:to>
                                    </p:set>
                                    <p:animEffect transition="in" filter="fade">
                                      <p:cBhvr>
                                        <p:cTn id="95" dur="100"/>
                                        <p:tgtEl>
                                          <p:spTgt spid="50"/>
                                        </p:tgtEl>
                                      </p:cBhvr>
                                    </p:animEffect>
                                  </p:childTnLst>
                                </p:cTn>
                              </p:par>
                            </p:childTnLst>
                          </p:cTn>
                        </p:par>
                        <p:par>
                          <p:cTn id="96" fill="hold">
                            <p:stCondLst>
                              <p:cond delay="2300"/>
                            </p:stCondLst>
                            <p:childTnLst>
                              <p:par>
                                <p:cTn id="97" presetID="10" presetClass="entr" presetSubtype="0" fill="hold" grpId="0" nodeType="afterEffect">
                                  <p:stCondLst>
                                    <p:cond delay="0"/>
                                  </p:stCondLst>
                                  <p:childTnLst>
                                    <p:set>
                                      <p:cBhvr>
                                        <p:cTn id="98" dur="1" fill="hold">
                                          <p:stCondLst>
                                            <p:cond delay="0"/>
                                          </p:stCondLst>
                                        </p:cTn>
                                        <p:tgtEl>
                                          <p:spTgt spid="33"/>
                                        </p:tgtEl>
                                        <p:attrNameLst>
                                          <p:attrName>style.visibility</p:attrName>
                                        </p:attrNameLst>
                                      </p:cBhvr>
                                      <p:to>
                                        <p:strVal val="visible"/>
                                      </p:to>
                                    </p:set>
                                    <p:animEffect transition="in" filter="fade">
                                      <p:cBhvr>
                                        <p:cTn id="99" dur="100"/>
                                        <p:tgtEl>
                                          <p:spTgt spid="33"/>
                                        </p:tgtEl>
                                      </p:cBhvr>
                                    </p:animEffect>
                                  </p:childTnLst>
                                </p:cTn>
                              </p:par>
                            </p:childTnLst>
                          </p:cTn>
                        </p:par>
                        <p:par>
                          <p:cTn id="100" fill="hold">
                            <p:stCondLst>
                              <p:cond delay="2400"/>
                            </p:stCondLst>
                            <p:childTnLst>
                              <p:par>
                                <p:cTn id="101" presetID="10" presetClass="entr" presetSubtype="0" fill="hold" grpId="0" nodeType="afterEffect">
                                  <p:stCondLst>
                                    <p:cond delay="0"/>
                                  </p:stCondLst>
                                  <p:childTnLst>
                                    <p:set>
                                      <p:cBhvr>
                                        <p:cTn id="102" dur="1" fill="hold">
                                          <p:stCondLst>
                                            <p:cond delay="0"/>
                                          </p:stCondLst>
                                        </p:cTn>
                                        <p:tgtEl>
                                          <p:spTgt spid="34"/>
                                        </p:tgtEl>
                                        <p:attrNameLst>
                                          <p:attrName>style.visibility</p:attrName>
                                        </p:attrNameLst>
                                      </p:cBhvr>
                                      <p:to>
                                        <p:strVal val="visible"/>
                                      </p:to>
                                    </p:set>
                                    <p:animEffect transition="in" filter="fade">
                                      <p:cBhvr>
                                        <p:cTn id="103" dur="1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p:bldP spid="27" grpId="0"/>
      <p:bldP spid="28" grpId="0"/>
      <p:bldP spid="29" grpId="0"/>
      <p:bldP spid="30" grpId="0"/>
      <p:bldP spid="31" grpId="0"/>
      <p:bldP spid="32" grpId="0"/>
      <p:bldP spid="38" grpId="0"/>
      <p:bldP spid="40" grpId="0"/>
      <p:bldP spid="41" grpId="0"/>
      <p:bldP spid="42" grpId="0"/>
      <p:bldP spid="43" grpId="0"/>
      <p:bldP spid="44" grpId="0"/>
      <p:bldP spid="45" grpId="0"/>
      <p:bldP spid="46" grpId="0"/>
      <p:bldP spid="47" grpId="0"/>
      <p:bldP spid="48" grpId="0"/>
      <p:bldP spid="50" grpId="0"/>
      <p:bldP spid="33" grpId="0"/>
      <p:bldP spid="3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A167BAF-918B-45AC-A51E-FD8F36A9D4E4}"/>
              </a:ext>
            </a:extLst>
          </p:cNvPr>
          <p:cNvSpPr txBox="1"/>
          <p:nvPr/>
        </p:nvSpPr>
        <p:spPr>
          <a:xfrm>
            <a:off x="0" y="124716"/>
            <a:ext cx="8675798" cy="400110"/>
          </a:xfrm>
          <a:prstGeom prst="rect">
            <a:avLst/>
          </a:prstGeom>
          <a:noFill/>
        </p:spPr>
        <p:txBody>
          <a:bodyPr wrap="square" rtlCol="0">
            <a:spAutoFit/>
          </a:bodyPr>
          <a:lstStyle/>
          <a:p>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中国传媒大学研究生学位论文编写规则</a:t>
            </a:r>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中的版式规范</a:t>
            </a:r>
          </a:p>
        </p:txBody>
      </p:sp>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11630064" y="199810"/>
            <a:ext cx="0" cy="6334812"/>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3C052F4-59C3-4A5D-A4BA-10D3A8DC81F4}"/>
              </a:ext>
            </a:extLst>
          </p:cNvPr>
          <p:cNvSpPr/>
          <p:nvPr/>
        </p:nvSpPr>
        <p:spPr>
          <a:xfrm>
            <a:off x="11546488" y="524826"/>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7D9070-8DCE-4735-A783-E6402C3383AA}"/>
              </a:ext>
            </a:extLst>
          </p:cNvPr>
          <p:cNvSpPr txBox="1"/>
          <p:nvPr/>
        </p:nvSpPr>
        <p:spPr>
          <a:xfrm>
            <a:off x="9958936" y="358205"/>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9" name="文本框 8">
            <a:extLst>
              <a:ext uri="{FF2B5EF4-FFF2-40B4-BE49-F238E27FC236}">
                <a16:creationId xmlns:a16="http://schemas.microsoft.com/office/drawing/2014/main" id="{310828E5-ADAF-48AA-AB41-FB9307B67BA4}"/>
              </a:ext>
            </a:extLst>
          </p:cNvPr>
          <p:cNvSpPr txBox="1"/>
          <p:nvPr/>
        </p:nvSpPr>
        <p:spPr>
          <a:xfrm>
            <a:off x="9958936" y="1196869"/>
            <a:ext cx="1529678" cy="432362"/>
          </a:xfrm>
          <a:prstGeom prst="rect">
            <a:avLst/>
          </a:prstGeom>
          <a:noFill/>
        </p:spPr>
        <p:txBody>
          <a:bodyPr wrap="square" rtlCol="0">
            <a:spAutoFit/>
          </a:bodyPr>
          <a:lstStyle/>
          <a:p>
            <a:pPr algn="r">
              <a:lnSpc>
                <a:spcPct val="120000"/>
              </a:lnSpc>
            </a:pPr>
            <a:r>
              <a:rPr lang="zh-CN" altLang="en-US" sz="20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封面←</a:t>
            </a:r>
            <a:endParaRPr lang="en-US" altLang="zh-CN" sz="20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0" name="文本框 9">
            <a:extLst>
              <a:ext uri="{FF2B5EF4-FFF2-40B4-BE49-F238E27FC236}">
                <a16:creationId xmlns:a16="http://schemas.microsoft.com/office/drawing/2014/main" id="{3612E128-8B0B-440D-AA74-F1606826E210}"/>
              </a:ext>
            </a:extLst>
          </p:cNvPr>
          <p:cNvSpPr txBox="1"/>
          <p:nvPr/>
        </p:nvSpPr>
        <p:spPr>
          <a:xfrm>
            <a:off x="9958936" y="1629231"/>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独创性声明</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1" name="文本框 10">
            <a:extLst>
              <a:ext uri="{FF2B5EF4-FFF2-40B4-BE49-F238E27FC236}">
                <a16:creationId xmlns:a16="http://schemas.microsoft.com/office/drawing/2014/main" id="{2BDF7A18-0F52-4887-B7B7-FC73C9FF8DC7}"/>
              </a:ext>
            </a:extLst>
          </p:cNvPr>
          <p:cNvSpPr txBox="1"/>
          <p:nvPr/>
        </p:nvSpPr>
        <p:spPr>
          <a:xfrm>
            <a:off x="9958936" y="2061593"/>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致谢</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2" name="文本框 11">
            <a:extLst>
              <a:ext uri="{FF2B5EF4-FFF2-40B4-BE49-F238E27FC236}">
                <a16:creationId xmlns:a16="http://schemas.microsoft.com/office/drawing/2014/main" id="{F038AEF7-B69A-47C4-B479-C9D8D9AE1E25}"/>
              </a:ext>
            </a:extLst>
          </p:cNvPr>
          <p:cNvSpPr txBox="1"/>
          <p:nvPr/>
        </p:nvSpPr>
        <p:spPr>
          <a:xfrm>
            <a:off x="9958936" y="2493955"/>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摘要</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3" name="文本框 12">
            <a:extLst>
              <a:ext uri="{FF2B5EF4-FFF2-40B4-BE49-F238E27FC236}">
                <a16:creationId xmlns:a16="http://schemas.microsoft.com/office/drawing/2014/main" id="{E15459DB-49C4-4360-876A-D4D56BC28CDE}"/>
              </a:ext>
            </a:extLst>
          </p:cNvPr>
          <p:cNvSpPr txBox="1"/>
          <p:nvPr/>
        </p:nvSpPr>
        <p:spPr>
          <a:xfrm>
            <a:off x="9958936" y="2926317"/>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目录</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4" name="文本框 13">
            <a:extLst>
              <a:ext uri="{FF2B5EF4-FFF2-40B4-BE49-F238E27FC236}">
                <a16:creationId xmlns:a16="http://schemas.microsoft.com/office/drawing/2014/main" id="{A5A5D268-67C2-468B-9117-1F24670814AB}"/>
              </a:ext>
            </a:extLst>
          </p:cNvPr>
          <p:cNvSpPr txBox="1"/>
          <p:nvPr/>
        </p:nvSpPr>
        <p:spPr>
          <a:xfrm>
            <a:off x="9521078" y="3358679"/>
            <a:ext cx="1967536"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图表清单</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6" name="椭圆 15">
            <a:extLst>
              <a:ext uri="{FF2B5EF4-FFF2-40B4-BE49-F238E27FC236}">
                <a16:creationId xmlns:a16="http://schemas.microsoft.com/office/drawing/2014/main" id="{DA374F00-6E7E-4BCF-A3F9-C0292972AC4C}"/>
              </a:ext>
            </a:extLst>
          </p:cNvPr>
          <p:cNvSpPr/>
          <p:nvPr/>
        </p:nvSpPr>
        <p:spPr>
          <a:xfrm>
            <a:off x="11551987" y="4295933"/>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010E7F8-74C7-4B17-83FC-B793694C8C48}"/>
              </a:ext>
            </a:extLst>
          </p:cNvPr>
          <p:cNvSpPr txBox="1"/>
          <p:nvPr/>
        </p:nvSpPr>
        <p:spPr>
          <a:xfrm>
            <a:off x="9964435" y="4129312"/>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BC6E62E5-177A-4B2B-AD9B-D01A9623E471}"/>
              </a:ext>
            </a:extLst>
          </p:cNvPr>
          <p:cNvSpPr/>
          <p:nvPr/>
        </p:nvSpPr>
        <p:spPr>
          <a:xfrm>
            <a:off x="11546488" y="5115383"/>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3D8EC10-F9D0-47D4-92CA-7BA45A66190B}"/>
              </a:ext>
            </a:extLst>
          </p:cNvPr>
          <p:cNvSpPr txBox="1"/>
          <p:nvPr/>
        </p:nvSpPr>
        <p:spPr>
          <a:xfrm>
            <a:off x="9958936" y="4948762"/>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95BEDA36-CDD1-4AA3-8374-07208112428A}"/>
              </a:ext>
            </a:extLst>
          </p:cNvPr>
          <p:cNvSpPr/>
          <p:nvPr/>
        </p:nvSpPr>
        <p:spPr>
          <a:xfrm>
            <a:off x="11546488" y="5931290"/>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3043DDB-1A89-42F9-BFDC-EBC3723744CD}"/>
              </a:ext>
            </a:extLst>
          </p:cNvPr>
          <p:cNvSpPr txBox="1"/>
          <p:nvPr/>
        </p:nvSpPr>
        <p:spPr>
          <a:xfrm>
            <a:off x="9958936" y="5764669"/>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AB03FD25-CF2E-4556-9987-EB9A091EE20E}"/>
              </a:ext>
            </a:extLst>
          </p:cNvPr>
          <p:cNvSpPr txBox="1"/>
          <p:nvPr/>
        </p:nvSpPr>
        <p:spPr>
          <a:xfrm>
            <a:off x="277406" y="691978"/>
            <a:ext cx="2306318"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封面</a:t>
            </a:r>
          </a:p>
        </p:txBody>
      </p:sp>
      <p:sp>
        <p:nvSpPr>
          <p:cNvPr id="24" name="文本框 23">
            <a:extLst>
              <a:ext uri="{FF2B5EF4-FFF2-40B4-BE49-F238E27FC236}">
                <a16:creationId xmlns:a16="http://schemas.microsoft.com/office/drawing/2014/main" id="{63F682E9-BADC-4424-91BD-7A1489BBD024}"/>
              </a:ext>
            </a:extLst>
          </p:cNvPr>
          <p:cNvSpPr txBox="1"/>
          <p:nvPr/>
        </p:nvSpPr>
        <p:spPr>
          <a:xfrm>
            <a:off x="277406" y="1827522"/>
            <a:ext cx="9411313" cy="3927037"/>
          </a:xfrm>
          <a:prstGeom prst="rect">
            <a:avLst/>
          </a:prstGeom>
          <a:noFill/>
        </p:spPr>
        <p:txBody>
          <a:bodyPr wrap="square">
            <a:spAutoFit/>
          </a:bodyPr>
          <a:lstStyle/>
          <a:p>
            <a:pPr marL="63500" marR="74930">
              <a:lnSpc>
                <a:spcPct val="140000"/>
              </a:lnSpc>
              <a:spcBef>
                <a:spcPts val="595"/>
              </a:spcBef>
              <a:spcAft>
                <a:spcPts val="0"/>
              </a:spcAft>
            </a:pPr>
            <a:r>
              <a:rPr lang="zh-CN"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封面包括分类号、密级、单位代码、作者学号、校名、学校徽标、学位论文中文题目、英文题目、作者姓名、导师姓名、学科和专业名称、提交时间等内容。</a:t>
            </a:r>
            <a:endPar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40000"/>
              </a:lnSpc>
              <a:spcBef>
                <a:spcPts val="595"/>
              </a:spcBef>
              <a:spcAft>
                <a:spcPts val="0"/>
              </a:spcAft>
            </a:pPr>
            <a:endPar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40000"/>
              </a:lnSpc>
              <a:spcBef>
                <a:spcPts val="595"/>
              </a:spcBef>
              <a:spcAft>
                <a:spcPts val="0"/>
              </a:spcAft>
            </a:pP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论文封面颜色：博士学位论文为浅绿色，全日制硕士学位论文为牛皮纸色，非全日制 硕士学位论文为浅蓝色。</a:t>
            </a:r>
          </a:p>
          <a:p>
            <a:pPr marL="63500" marR="74930">
              <a:lnSpc>
                <a:spcPct val="140000"/>
              </a:lnSpc>
              <a:spcBef>
                <a:spcPts val="595"/>
              </a:spcBef>
              <a:spcAft>
                <a:spcPts val="0"/>
              </a:spcAft>
            </a:pP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论文题目用三号宋体加粗，其他信息用四号宋体加粗打印在封面合适的位置上。题目可严格按照封面模板格式控制各部分的字体、字号。</a:t>
            </a:r>
          </a:p>
          <a:p>
            <a:pPr marL="63500" marR="74930">
              <a:lnSpc>
                <a:spcPct val="140000"/>
              </a:lnSpc>
              <a:spcBef>
                <a:spcPts val="595"/>
              </a:spcBef>
              <a:spcAft>
                <a:spcPts val="0"/>
              </a:spcAft>
            </a:pP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学位论文的封面及需要添加文字的部分，必须用计算机打印，不得手写。</a:t>
            </a:r>
          </a:p>
          <a:p>
            <a:pPr marL="63500" marR="74930">
              <a:lnSpc>
                <a:spcPct val="140000"/>
              </a:lnSpc>
              <a:spcBef>
                <a:spcPts val="595"/>
              </a:spcBef>
              <a:spcAft>
                <a:spcPts val="0"/>
              </a:spcAft>
            </a:pP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论文封面的中文题目用</a:t>
            </a:r>
            <a:r>
              <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2</a:t>
            </a: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号宋体黑字，副标题用</a:t>
            </a:r>
            <a:r>
              <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4</a:t>
            </a: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号楷体字。</a:t>
            </a:r>
          </a:p>
        </p:txBody>
      </p:sp>
    </p:spTree>
    <p:extLst>
      <p:ext uri="{BB962C8B-B14F-4D97-AF65-F5344CB8AC3E}">
        <p14:creationId xmlns:p14="http://schemas.microsoft.com/office/powerpoint/2010/main" val="18635662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a:extLst>
              <a:ext uri="{FF2B5EF4-FFF2-40B4-BE49-F238E27FC236}">
                <a16:creationId xmlns:a16="http://schemas.microsoft.com/office/drawing/2014/main" id="{AB03FD25-CF2E-4556-9987-EB9A091EE20E}"/>
              </a:ext>
            </a:extLst>
          </p:cNvPr>
          <p:cNvSpPr txBox="1"/>
          <p:nvPr/>
        </p:nvSpPr>
        <p:spPr>
          <a:xfrm>
            <a:off x="277405" y="691978"/>
            <a:ext cx="4396191"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下载地址</a:t>
            </a:r>
          </a:p>
        </p:txBody>
      </p:sp>
      <p:sp>
        <p:nvSpPr>
          <p:cNvPr id="26" name="文本框 25">
            <a:extLst>
              <a:ext uri="{FF2B5EF4-FFF2-40B4-BE49-F238E27FC236}">
                <a16:creationId xmlns:a16="http://schemas.microsoft.com/office/drawing/2014/main" id="{51830B95-E306-462D-8617-374618777A55}"/>
              </a:ext>
            </a:extLst>
          </p:cNvPr>
          <p:cNvSpPr txBox="1"/>
          <p:nvPr/>
        </p:nvSpPr>
        <p:spPr>
          <a:xfrm>
            <a:off x="291949" y="143179"/>
            <a:ext cx="11793038" cy="400110"/>
          </a:xfrm>
          <a:prstGeom prst="rect">
            <a:avLst/>
          </a:prstGeom>
          <a:noFill/>
        </p:spPr>
        <p:txBody>
          <a:bodyPr wrap="square" rtlCol="0">
            <a:spAutoFit/>
          </a:bodyPr>
          <a:lstStyle>
            <a:defPPr>
              <a:defRPr lang="zh-CN"/>
            </a:defPPr>
            <a:lvl1pPr>
              <a:defRPr sz="2000" b="1">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论文版式半自动辅助工具介绍</a:t>
            </a:r>
          </a:p>
        </p:txBody>
      </p:sp>
      <p:pic>
        <p:nvPicPr>
          <p:cNvPr id="6" name="图片 5" descr="形状, 圆圈&#10;&#10;描述已自动生成">
            <a:extLst>
              <a:ext uri="{FF2B5EF4-FFF2-40B4-BE49-F238E27FC236}">
                <a16:creationId xmlns:a16="http://schemas.microsoft.com/office/drawing/2014/main" id="{A01EDC73-5C30-4E68-A084-5F2027F913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5571" y="-32163"/>
            <a:ext cx="6856429" cy="6890163"/>
          </a:xfrm>
          <a:prstGeom prst="rect">
            <a:avLst/>
          </a:prstGeom>
        </p:spPr>
      </p:pic>
      <p:sp>
        <p:nvSpPr>
          <p:cNvPr id="11" name="文本框 10">
            <a:extLst>
              <a:ext uri="{FF2B5EF4-FFF2-40B4-BE49-F238E27FC236}">
                <a16:creationId xmlns:a16="http://schemas.microsoft.com/office/drawing/2014/main" id="{4AA223F4-42EF-4946-9891-3DE5752DCCBA}"/>
              </a:ext>
            </a:extLst>
          </p:cNvPr>
          <p:cNvSpPr txBox="1"/>
          <p:nvPr/>
        </p:nvSpPr>
        <p:spPr>
          <a:xfrm>
            <a:off x="277404" y="5654320"/>
            <a:ext cx="4396191"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百度云盘</a:t>
            </a:r>
          </a:p>
        </p:txBody>
      </p:sp>
    </p:spTree>
    <p:extLst>
      <p:ext uri="{BB962C8B-B14F-4D97-AF65-F5344CB8AC3E}">
        <p14:creationId xmlns:p14="http://schemas.microsoft.com/office/powerpoint/2010/main" val="35716403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a:extLst>
              <a:ext uri="{FF2B5EF4-FFF2-40B4-BE49-F238E27FC236}">
                <a16:creationId xmlns:a16="http://schemas.microsoft.com/office/drawing/2014/main" id="{AB03FD25-CF2E-4556-9987-EB9A091EE20E}"/>
              </a:ext>
            </a:extLst>
          </p:cNvPr>
          <p:cNvSpPr txBox="1"/>
          <p:nvPr/>
        </p:nvSpPr>
        <p:spPr>
          <a:xfrm>
            <a:off x="277405" y="691978"/>
            <a:ext cx="4396191"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下载地址</a:t>
            </a:r>
          </a:p>
        </p:txBody>
      </p:sp>
      <p:sp>
        <p:nvSpPr>
          <p:cNvPr id="26" name="文本框 25">
            <a:extLst>
              <a:ext uri="{FF2B5EF4-FFF2-40B4-BE49-F238E27FC236}">
                <a16:creationId xmlns:a16="http://schemas.microsoft.com/office/drawing/2014/main" id="{51830B95-E306-462D-8617-374618777A55}"/>
              </a:ext>
            </a:extLst>
          </p:cNvPr>
          <p:cNvSpPr txBox="1"/>
          <p:nvPr/>
        </p:nvSpPr>
        <p:spPr>
          <a:xfrm>
            <a:off x="291949" y="143179"/>
            <a:ext cx="11793038" cy="400110"/>
          </a:xfrm>
          <a:prstGeom prst="rect">
            <a:avLst/>
          </a:prstGeom>
          <a:noFill/>
        </p:spPr>
        <p:txBody>
          <a:bodyPr wrap="square" rtlCol="0">
            <a:spAutoFit/>
          </a:bodyPr>
          <a:lstStyle>
            <a:defPPr>
              <a:defRPr lang="zh-CN"/>
            </a:defPPr>
            <a:lvl1pPr>
              <a:defRPr sz="2000" b="1">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论文版式半自动辅助工具介绍</a:t>
            </a:r>
          </a:p>
        </p:txBody>
      </p:sp>
      <p:sp>
        <p:nvSpPr>
          <p:cNvPr id="29" name="矩形 28">
            <a:extLst>
              <a:ext uri="{FF2B5EF4-FFF2-40B4-BE49-F238E27FC236}">
                <a16:creationId xmlns:a16="http://schemas.microsoft.com/office/drawing/2014/main" id="{0CA2E5B4-61E8-4490-B19E-EC1A8FC3D6A8}"/>
              </a:ext>
            </a:extLst>
          </p:cNvPr>
          <p:cNvSpPr/>
          <p:nvPr/>
        </p:nvSpPr>
        <p:spPr>
          <a:xfrm>
            <a:off x="291948" y="2591022"/>
            <a:ext cx="9775879" cy="3683297"/>
          </a:xfrm>
          <a:prstGeom prst="rect">
            <a:avLst/>
          </a:prstGeom>
          <a:noFill/>
          <a:ln w="19050">
            <a:solidFill>
              <a:srgbClr val="7DF0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dirty="0">
                <a:latin typeface="Segoe UI Light" panose="020B0502040204020203" pitchFamily="34" charset="0"/>
                <a:cs typeface="Segoe UI Light" panose="020B0502040204020203" pitchFamily="34" charset="0"/>
              </a:rPr>
              <a:t>OneDrive</a:t>
            </a:r>
            <a:r>
              <a:rPr lang="zh-CN" altLang="en-US" sz="2800" dirty="0">
                <a:latin typeface="Segoe UI Light" panose="020B0502040204020203" pitchFamily="34" charset="0"/>
                <a:cs typeface="Segoe UI Light" panose="020B0502040204020203" pitchFamily="34" charset="0"/>
              </a:rPr>
              <a:t>：</a:t>
            </a:r>
            <a:endParaRPr lang="en-US" altLang="zh-CN" sz="2800" dirty="0">
              <a:latin typeface="Segoe UI Light" panose="020B0502040204020203" pitchFamily="34" charset="0"/>
              <a:cs typeface="Segoe UI Light" panose="020B0502040204020203" pitchFamily="34" charset="0"/>
            </a:endParaRPr>
          </a:p>
          <a:p>
            <a:endParaRPr lang="en-US" altLang="zh-CN" dirty="0">
              <a:latin typeface="Segoe UI Light" panose="020B0502040204020203" pitchFamily="34" charset="0"/>
              <a:cs typeface="Segoe UI Light" panose="020B0502040204020203" pitchFamily="34" charset="0"/>
            </a:endParaRPr>
          </a:p>
          <a:p>
            <a:r>
              <a:rPr lang="en-US" altLang="zh-CN" dirty="0">
                <a:latin typeface="Segoe UI Light" panose="020B0502040204020203" pitchFamily="34" charset="0"/>
                <a:cs typeface="Segoe UI Light" panose="020B0502040204020203" pitchFamily="34" charset="0"/>
              </a:rPr>
              <a:t>https://cuceducn-my.sharepoint.com/:f:/g/personal/terence_chu_cuc_edu_cn/EgSJcDctvVxFrRpff3V-n3gBc3iVtWF1n8rAZ10LfZMj5A?e=bOZLOv</a:t>
            </a:r>
          </a:p>
          <a:p>
            <a:endParaRPr lang="en-US" altLang="zh-CN" dirty="0">
              <a:latin typeface="Segoe UI Light" panose="020B0502040204020203" pitchFamily="34" charset="0"/>
              <a:cs typeface="Segoe UI Light" panose="020B0502040204020203" pitchFamily="34" charset="0"/>
            </a:endParaRPr>
          </a:p>
          <a:p>
            <a:endParaRPr lang="en-US" altLang="zh-CN" dirty="0">
              <a:latin typeface="Segoe UI Light" panose="020B0502040204020203" pitchFamily="34" charset="0"/>
              <a:cs typeface="Segoe UI Light" panose="020B0502040204020203" pitchFamily="34" charset="0"/>
            </a:endParaRPr>
          </a:p>
          <a:p>
            <a:r>
              <a:rPr lang="en-US" altLang="zh-CN" sz="2800" dirty="0">
                <a:latin typeface="Segoe UI Light" panose="020B0502040204020203" pitchFamily="34" charset="0"/>
                <a:cs typeface="Segoe UI Light" panose="020B0502040204020203" pitchFamily="34" charset="0"/>
              </a:rPr>
              <a:t>GitHub:</a:t>
            </a:r>
          </a:p>
          <a:p>
            <a:endParaRPr lang="en-US" altLang="zh-CN" dirty="0">
              <a:latin typeface="Segoe UI Light" panose="020B0502040204020203" pitchFamily="34" charset="0"/>
              <a:cs typeface="Segoe UI Light" panose="020B0502040204020203" pitchFamily="34" charset="0"/>
            </a:endParaRPr>
          </a:p>
          <a:p>
            <a:r>
              <a:rPr lang="en-US" altLang="zh-CN" dirty="0">
                <a:latin typeface="Segoe UI Light" panose="020B0502040204020203" pitchFamily="34" charset="0"/>
                <a:cs typeface="Segoe UI Light" panose="020B0502040204020203" pitchFamily="34" charset="0"/>
              </a:rPr>
              <a:t>https://github.com/terence-chu/CUC-Paper</a:t>
            </a:r>
            <a:endParaRPr lang="zh-CN" altLang="en-US" dirty="0">
              <a:latin typeface="Segoe UI Light" panose="020B0502040204020203" pitchFamily="34" charset="0"/>
              <a:cs typeface="Segoe UI Light" panose="020B0502040204020203" pitchFamily="34" charset="0"/>
            </a:endParaRPr>
          </a:p>
        </p:txBody>
      </p:sp>
      <p:sp>
        <p:nvSpPr>
          <p:cNvPr id="8" name="文本框 7">
            <a:extLst>
              <a:ext uri="{FF2B5EF4-FFF2-40B4-BE49-F238E27FC236}">
                <a16:creationId xmlns:a16="http://schemas.microsoft.com/office/drawing/2014/main" id="{CC978E85-CF21-49B7-B48E-84A59149CFE7}"/>
              </a:ext>
            </a:extLst>
          </p:cNvPr>
          <p:cNvSpPr txBox="1"/>
          <p:nvPr/>
        </p:nvSpPr>
        <p:spPr>
          <a:xfrm>
            <a:off x="291949" y="1635495"/>
            <a:ext cx="4396191"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永久免费</a:t>
            </a:r>
          </a:p>
        </p:txBody>
      </p:sp>
    </p:spTree>
    <p:extLst>
      <p:ext uri="{BB962C8B-B14F-4D97-AF65-F5344CB8AC3E}">
        <p14:creationId xmlns:p14="http://schemas.microsoft.com/office/powerpoint/2010/main" val="7061566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a:extLst>
              <a:ext uri="{FF2B5EF4-FFF2-40B4-BE49-F238E27FC236}">
                <a16:creationId xmlns:a16="http://schemas.microsoft.com/office/drawing/2014/main" id="{AB03FD25-CF2E-4556-9987-EB9A091EE20E}"/>
              </a:ext>
            </a:extLst>
          </p:cNvPr>
          <p:cNvSpPr txBox="1"/>
          <p:nvPr/>
        </p:nvSpPr>
        <p:spPr>
          <a:xfrm>
            <a:off x="277405" y="691978"/>
            <a:ext cx="7424294"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永久免费，欢迎打赏！</a:t>
            </a:r>
          </a:p>
        </p:txBody>
      </p:sp>
      <p:pic>
        <p:nvPicPr>
          <p:cNvPr id="3" name="图片 2" descr="QR 代码&#10;&#10;描述已自动生成">
            <a:extLst>
              <a:ext uri="{FF2B5EF4-FFF2-40B4-BE49-F238E27FC236}">
                <a16:creationId xmlns:a16="http://schemas.microsoft.com/office/drawing/2014/main" id="{999DF460-6B9D-4880-925A-3D61649F1F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7187" y="1486998"/>
            <a:ext cx="3265742" cy="4956243"/>
          </a:xfrm>
          <a:prstGeom prst="rect">
            <a:avLst/>
          </a:prstGeom>
        </p:spPr>
      </p:pic>
      <p:pic>
        <p:nvPicPr>
          <p:cNvPr id="5" name="图片 4" descr="QR 代码&#10;&#10;描述已自动生成">
            <a:extLst>
              <a:ext uri="{FF2B5EF4-FFF2-40B4-BE49-F238E27FC236}">
                <a16:creationId xmlns:a16="http://schemas.microsoft.com/office/drawing/2014/main" id="{366028B6-1903-4278-8D41-BAACA3CA9D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8149" y="1486998"/>
            <a:ext cx="3689024" cy="4976767"/>
          </a:xfrm>
          <a:prstGeom prst="rect">
            <a:avLst/>
          </a:prstGeom>
        </p:spPr>
      </p:pic>
    </p:spTree>
    <p:extLst>
      <p:ext uri="{BB962C8B-B14F-4D97-AF65-F5344CB8AC3E}">
        <p14:creationId xmlns:p14="http://schemas.microsoft.com/office/powerpoint/2010/main" val="32365483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a:extLst>
              <a:ext uri="{FF2B5EF4-FFF2-40B4-BE49-F238E27FC236}">
                <a16:creationId xmlns:a16="http://schemas.microsoft.com/office/drawing/2014/main" id="{AB03FD25-CF2E-4556-9987-EB9A091EE20E}"/>
              </a:ext>
            </a:extLst>
          </p:cNvPr>
          <p:cNvSpPr txBox="1"/>
          <p:nvPr/>
        </p:nvSpPr>
        <p:spPr>
          <a:xfrm>
            <a:off x="277405" y="691978"/>
            <a:ext cx="4396191"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与我联系</a:t>
            </a:r>
          </a:p>
        </p:txBody>
      </p:sp>
      <p:pic>
        <p:nvPicPr>
          <p:cNvPr id="13" name="图片 12" descr="图标&#10;&#10;描述已自动生成">
            <a:extLst>
              <a:ext uri="{FF2B5EF4-FFF2-40B4-BE49-F238E27FC236}">
                <a16:creationId xmlns:a16="http://schemas.microsoft.com/office/drawing/2014/main" id="{5724FAC5-3355-4A53-982B-7B40053331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4316" y="1631247"/>
            <a:ext cx="1295830" cy="1295830"/>
          </a:xfrm>
          <a:prstGeom prst="ellipse">
            <a:avLst/>
          </a:prstGeom>
          <a:ln w="952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4" name="文本框 13">
            <a:extLst>
              <a:ext uri="{FF2B5EF4-FFF2-40B4-BE49-F238E27FC236}">
                <a16:creationId xmlns:a16="http://schemas.microsoft.com/office/drawing/2014/main" id="{72FC596A-752A-476E-BF28-283459BC49BE}"/>
              </a:ext>
            </a:extLst>
          </p:cNvPr>
          <p:cNvSpPr txBox="1"/>
          <p:nvPr/>
        </p:nvSpPr>
        <p:spPr>
          <a:xfrm>
            <a:off x="4467358" y="1486998"/>
            <a:ext cx="2564090" cy="584775"/>
          </a:xfrm>
          <a:prstGeom prst="rect">
            <a:avLst/>
          </a:prstGeom>
          <a:noFill/>
        </p:spPr>
        <p:txBody>
          <a:bodyPr wrap="square" rtlCol="0">
            <a:spAutoFit/>
          </a:bodyPr>
          <a:lstStyle/>
          <a:p>
            <a:r>
              <a:rPr lang="zh-CN" altLang="en-US" sz="32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朱 政光</a:t>
            </a:r>
          </a:p>
        </p:txBody>
      </p:sp>
      <p:sp>
        <p:nvSpPr>
          <p:cNvPr id="15" name="文本框 14">
            <a:extLst>
              <a:ext uri="{FF2B5EF4-FFF2-40B4-BE49-F238E27FC236}">
                <a16:creationId xmlns:a16="http://schemas.microsoft.com/office/drawing/2014/main" id="{7908FAD4-F56C-46A8-B923-901999029FD1}"/>
              </a:ext>
            </a:extLst>
          </p:cNvPr>
          <p:cNvSpPr txBox="1"/>
          <p:nvPr/>
        </p:nvSpPr>
        <p:spPr>
          <a:xfrm>
            <a:off x="4467359" y="2279162"/>
            <a:ext cx="5200624" cy="2279022"/>
          </a:xfrm>
          <a:prstGeom prst="rect">
            <a:avLst/>
          </a:prstGeom>
          <a:noFill/>
        </p:spPr>
        <p:txBody>
          <a:bodyPr wrap="square" rtlCol="0">
            <a:spAutoFit/>
          </a:bodyPr>
          <a:lstStyle/>
          <a:p>
            <a:pPr>
              <a:lnSpc>
                <a:spcPct val="120000"/>
              </a:lnSpc>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中国传媒大学    </a:t>
            </a:r>
            <a:r>
              <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2018 </a:t>
            </a: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级硕士研究生</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a:lnSpc>
                <a:spcPct val="120000"/>
              </a:lnSpc>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语言学及应用语言学（语言信息处理）</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a:lnSpc>
                <a:spcPct val="120000"/>
              </a:lnSpc>
            </a:pP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a:lnSpc>
                <a:spcPct val="120000"/>
              </a:lnSpc>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电子邮件：</a:t>
            </a:r>
            <a:r>
              <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terence_chu@outlook.com</a:t>
            </a:r>
          </a:p>
          <a:p>
            <a:pPr>
              <a:lnSpc>
                <a:spcPct val="120000"/>
              </a:lnSpc>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微       信：</a:t>
            </a:r>
            <a:r>
              <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Terence_chu_22</a:t>
            </a:r>
          </a:p>
          <a:p>
            <a:pPr>
              <a:lnSpc>
                <a:spcPct val="120000"/>
              </a:lnSpc>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联系电话：</a:t>
            </a:r>
            <a:r>
              <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185 1815 2272</a:t>
            </a: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  </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cxnSp>
        <p:nvCxnSpPr>
          <p:cNvPr id="16" name="直接连接符 15">
            <a:extLst>
              <a:ext uri="{FF2B5EF4-FFF2-40B4-BE49-F238E27FC236}">
                <a16:creationId xmlns:a16="http://schemas.microsoft.com/office/drawing/2014/main" id="{DD24C042-0403-4135-BA38-5DE389776A79}"/>
              </a:ext>
            </a:extLst>
          </p:cNvPr>
          <p:cNvCxnSpPr>
            <a:cxnSpLocks/>
          </p:cNvCxnSpPr>
          <p:nvPr/>
        </p:nvCxnSpPr>
        <p:spPr>
          <a:xfrm>
            <a:off x="4205943" y="1612329"/>
            <a:ext cx="0" cy="5096696"/>
          </a:xfrm>
          <a:prstGeom prst="line">
            <a:avLst/>
          </a:prstGeom>
          <a:ln>
            <a:solidFill>
              <a:srgbClr val="7DF082"/>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8C0C2C2E-7362-4470-BAFA-223D4E0DB446}"/>
              </a:ext>
            </a:extLst>
          </p:cNvPr>
          <p:cNvCxnSpPr>
            <a:cxnSpLocks/>
          </p:cNvCxnSpPr>
          <p:nvPr/>
        </p:nvCxnSpPr>
        <p:spPr>
          <a:xfrm>
            <a:off x="4205943" y="2175467"/>
            <a:ext cx="4722829" cy="0"/>
          </a:xfrm>
          <a:prstGeom prst="line">
            <a:avLst/>
          </a:prstGeom>
          <a:ln>
            <a:solidFill>
              <a:srgbClr val="7DF082"/>
            </a:solidFill>
          </a:ln>
        </p:spPr>
        <p:style>
          <a:lnRef idx="1">
            <a:schemeClr val="accent1"/>
          </a:lnRef>
          <a:fillRef idx="0">
            <a:schemeClr val="accent1"/>
          </a:fillRef>
          <a:effectRef idx="0">
            <a:schemeClr val="accent1"/>
          </a:effectRef>
          <a:fontRef idx="minor">
            <a:schemeClr val="tx1"/>
          </a:fontRef>
        </p:style>
      </p:cxnSp>
      <p:pic>
        <p:nvPicPr>
          <p:cNvPr id="19" name="图片 18" descr="QR 代码&#10;&#10;描述已自动生成">
            <a:extLst>
              <a:ext uri="{FF2B5EF4-FFF2-40B4-BE49-F238E27FC236}">
                <a16:creationId xmlns:a16="http://schemas.microsoft.com/office/drawing/2014/main" id="{2A911D24-F503-444B-92D4-E9411ECFC0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1741" y="4661878"/>
            <a:ext cx="1695127" cy="1695127"/>
          </a:xfrm>
          <a:prstGeom prst="rect">
            <a:avLst/>
          </a:prstGeom>
        </p:spPr>
      </p:pic>
    </p:spTree>
    <p:extLst>
      <p:ext uri="{BB962C8B-B14F-4D97-AF65-F5344CB8AC3E}">
        <p14:creationId xmlns:p14="http://schemas.microsoft.com/office/powerpoint/2010/main" val="26831588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标&#10;&#10;描述已自动生成">
            <a:extLst>
              <a:ext uri="{FF2B5EF4-FFF2-40B4-BE49-F238E27FC236}">
                <a16:creationId xmlns:a16="http://schemas.microsoft.com/office/drawing/2014/main" id="{F5CCFF81-6F5B-45D5-B495-DC35A7F020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952" y="4770154"/>
            <a:ext cx="1295830" cy="1295830"/>
          </a:xfrm>
          <a:prstGeom prst="ellipse">
            <a:avLst/>
          </a:prstGeom>
          <a:ln w="952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6" name="文本框 5">
            <a:extLst>
              <a:ext uri="{FF2B5EF4-FFF2-40B4-BE49-F238E27FC236}">
                <a16:creationId xmlns:a16="http://schemas.microsoft.com/office/drawing/2014/main" id="{3AF4532C-66A3-472C-B516-3ACBFD29FC2D}"/>
              </a:ext>
            </a:extLst>
          </p:cNvPr>
          <p:cNvSpPr txBox="1"/>
          <p:nvPr/>
        </p:nvSpPr>
        <p:spPr>
          <a:xfrm>
            <a:off x="2504994" y="4625905"/>
            <a:ext cx="2564090" cy="584775"/>
          </a:xfrm>
          <a:prstGeom prst="rect">
            <a:avLst/>
          </a:prstGeom>
          <a:noFill/>
        </p:spPr>
        <p:txBody>
          <a:bodyPr wrap="square" rtlCol="0">
            <a:spAutoFit/>
          </a:bodyPr>
          <a:lstStyle/>
          <a:p>
            <a:r>
              <a:rPr lang="zh-CN" altLang="en-US" sz="32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朱 政光</a:t>
            </a:r>
          </a:p>
        </p:txBody>
      </p:sp>
      <p:sp>
        <p:nvSpPr>
          <p:cNvPr id="8" name="文本框 7">
            <a:extLst>
              <a:ext uri="{FF2B5EF4-FFF2-40B4-BE49-F238E27FC236}">
                <a16:creationId xmlns:a16="http://schemas.microsoft.com/office/drawing/2014/main" id="{5C8DD9D4-6E4F-4A15-A2DC-5C8FAB195528}"/>
              </a:ext>
            </a:extLst>
          </p:cNvPr>
          <p:cNvSpPr txBox="1"/>
          <p:nvPr/>
        </p:nvSpPr>
        <p:spPr>
          <a:xfrm>
            <a:off x="2504994" y="5418069"/>
            <a:ext cx="8407139" cy="801694"/>
          </a:xfrm>
          <a:prstGeom prst="rect">
            <a:avLst/>
          </a:prstGeom>
          <a:noFill/>
        </p:spPr>
        <p:txBody>
          <a:bodyPr wrap="square" rtlCol="0">
            <a:spAutoFit/>
          </a:bodyPr>
          <a:lstStyle/>
          <a:p>
            <a:pPr>
              <a:lnSpc>
                <a:spcPct val="120000"/>
              </a:lnSpc>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中国传媒大学    </a:t>
            </a:r>
            <a:r>
              <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2018 </a:t>
            </a: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级硕士研究生</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a:lnSpc>
                <a:spcPct val="120000"/>
              </a:lnSpc>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语言学及应用语言学（语言信息处理）</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cxnSp>
        <p:nvCxnSpPr>
          <p:cNvPr id="9" name="直接连接符 8">
            <a:extLst>
              <a:ext uri="{FF2B5EF4-FFF2-40B4-BE49-F238E27FC236}">
                <a16:creationId xmlns:a16="http://schemas.microsoft.com/office/drawing/2014/main" id="{F7D203D9-F8B7-4551-AEF4-CEE10351A62E}"/>
              </a:ext>
            </a:extLst>
          </p:cNvPr>
          <p:cNvCxnSpPr>
            <a:cxnSpLocks/>
          </p:cNvCxnSpPr>
          <p:nvPr/>
        </p:nvCxnSpPr>
        <p:spPr>
          <a:xfrm>
            <a:off x="2243579" y="4751236"/>
            <a:ext cx="0" cy="1333666"/>
          </a:xfrm>
          <a:prstGeom prst="line">
            <a:avLst/>
          </a:prstGeom>
          <a:ln>
            <a:solidFill>
              <a:srgbClr val="7DF082"/>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A4501DFA-F8E5-45C9-AE91-1F9C9465D90C}"/>
              </a:ext>
            </a:extLst>
          </p:cNvPr>
          <p:cNvCxnSpPr>
            <a:cxnSpLocks/>
          </p:cNvCxnSpPr>
          <p:nvPr/>
        </p:nvCxnSpPr>
        <p:spPr>
          <a:xfrm>
            <a:off x="2243579" y="5314374"/>
            <a:ext cx="4722829" cy="0"/>
          </a:xfrm>
          <a:prstGeom prst="line">
            <a:avLst/>
          </a:prstGeom>
          <a:ln>
            <a:solidFill>
              <a:srgbClr val="7DF082"/>
            </a:solidFill>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AA668EE5-33F1-4BB9-B22C-8144B6A58BFF}"/>
              </a:ext>
            </a:extLst>
          </p:cNvPr>
          <p:cNvSpPr txBox="1"/>
          <p:nvPr/>
        </p:nvSpPr>
        <p:spPr>
          <a:xfrm>
            <a:off x="0" y="1647320"/>
            <a:ext cx="12191996" cy="646331"/>
          </a:xfrm>
          <a:prstGeom prst="rect">
            <a:avLst/>
          </a:prstGeom>
          <a:noFill/>
        </p:spPr>
        <p:txBody>
          <a:bodyPr wrap="square" rtlCol="0">
            <a:spAutoFit/>
          </a:bodyPr>
          <a:lstStyle/>
          <a:p>
            <a:pPr algn="ctr"/>
            <a:r>
              <a:rPr lang="zh-CN" altLang="en-US" sz="36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研究生论</a:t>
            </a:r>
            <a:r>
              <a:rPr lang="en-US" altLang="zh-CN" sz="8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 </a:t>
            </a:r>
            <a:r>
              <a:rPr lang="zh-CN" altLang="en-US" sz="36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文形式规范和论文版式半自动辅助工具介绍</a:t>
            </a:r>
          </a:p>
        </p:txBody>
      </p:sp>
    </p:spTree>
    <p:extLst>
      <p:ext uri="{BB962C8B-B14F-4D97-AF65-F5344CB8AC3E}">
        <p14:creationId xmlns:p14="http://schemas.microsoft.com/office/powerpoint/2010/main" val="1533020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标&#10;&#10;描述已自动生成">
            <a:extLst>
              <a:ext uri="{FF2B5EF4-FFF2-40B4-BE49-F238E27FC236}">
                <a16:creationId xmlns:a16="http://schemas.microsoft.com/office/drawing/2014/main" id="{F5CCFF81-6F5B-45D5-B495-DC35A7F020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952" y="4770154"/>
            <a:ext cx="1295830" cy="1295830"/>
          </a:xfrm>
          <a:prstGeom prst="ellipse">
            <a:avLst/>
          </a:prstGeom>
          <a:ln w="952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6" name="文本框 5">
            <a:extLst>
              <a:ext uri="{FF2B5EF4-FFF2-40B4-BE49-F238E27FC236}">
                <a16:creationId xmlns:a16="http://schemas.microsoft.com/office/drawing/2014/main" id="{3AF4532C-66A3-472C-B516-3ACBFD29FC2D}"/>
              </a:ext>
            </a:extLst>
          </p:cNvPr>
          <p:cNvSpPr txBox="1"/>
          <p:nvPr/>
        </p:nvSpPr>
        <p:spPr>
          <a:xfrm>
            <a:off x="2504994" y="4625905"/>
            <a:ext cx="2564090" cy="584775"/>
          </a:xfrm>
          <a:prstGeom prst="rect">
            <a:avLst/>
          </a:prstGeom>
          <a:noFill/>
        </p:spPr>
        <p:txBody>
          <a:bodyPr wrap="square" rtlCol="0">
            <a:spAutoFit/>
          </a:bodyPr>
          <a:lstStyle/>
          <a:p>
            <a:r>
              <a:rPr lang="zh-CN" altLang="en-US" sz="32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朱 政光</a:t>
            </a:r>
          </a:p>
        </p:txBody>
      </p:sp>
      <p:sp>
        <p:nvSpPr>
          <p:cNvPr id="8" name="文本框 7">
            <a:extLst>
              <a:ext uri="{FF2B5EF4-FFF2-40B4-BE49-F238E27FC236}">
                <a16:creationId xmlns:a16="http://schemas.microsoft.com/office/drawing/2014/main" id="{5C8DD9D4-6E4F-4A15-A2DC-5C8FAB195528}"/>
              </a:ext>
            </a:extLst>
          </p:cNvPr>
          <p:cNvSpPr txBox="1"/>
          <p:nvPr/>
        </p:nvSpPr>
        <p:spPr>
          <a:xfrm>
            <a:off x="2504994" y="5418069"/>
            <a:ext cx="8407139" cy="801694"/>
          </a:xfrm>
          <a:prstGeom prst="rect">
            <a:avLst/>
          </a:prstGeom>
          <a:noFill/>
        </p:spPr>
        <p:txBody>
          <a:bodyPr wrap="square" rtlCol="0">
            <a:spAutoFit/>
          </a:bodyPr>
          <a:lstStyle/>
          <a:p>
            <a:pPr>
              <a:lnSpc>
                <a:spcPct val="120000"/>
              </a:lnSpc>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中国传媒大学    </a:t>
            </a:r>
            <a:r>
              <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2018 </a:t>
            </a: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级硕士研究生</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a:lnSpc>
                <a:spcPct val="120000"/>
              </a:lnSpc>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语言学及应用语言学（语言信息处理）</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cxnSp>
        <p:nvCxnSpPr>
          <p:cNvPr id="9" name="直接连接符 8">
            <a:extLst>
              <a:ext uri="{FF2B5EF4-FFF2-40B4-BE49-F238E27FC236}">
                <a16:creationId xmlns:a16="http://schemas.microsoft.com/office/drawing/2014/main" id="{F7D203D9-F8B7-4551-AEF4-CEE10351A62E}"/>
              </a:ext>
            </a:extLst>
          </p:cNvPr>
          <p:cNvCxnSpPr>
            <a:cxnSpLocks/>
          </p:cNvCxnSpPr>
          <p:nvPr/>
        </p:nvCxnSpPr>
        <p:spPr>
          <a:xfrm>
            <a:off x="2243579" y="4751236"/>
            <a:ext cx="0" cy="1333666"/>
          </a:xfrm>
          <a:prstGeom prst="line">
            <a:avLst/>
          </a:prstGeom>
          <a:ln>
            <a:solidFill>
              <a:srgbClr val="7DF082"/>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A4501DFA-F8E5-45C9-AE91-1F9C9465D90C}"/>
              </a:ext>
            </a:extLst>
          </p:cNvPr>
          <p:cNvCxnSpPr>
            <a:cxnSpLocks/>
          </p:cNvCxnSpPr>
          <p:nvPr/>
        </p:nvCxnSpPr>
        <p:spPr>
          <a:xfrm>
            <a:off x="2243579" y="5314374"/>
            <a:ext cx="4722829" cy="0"/>
          </a:xfrm>
          <a:prstGeom prst="line">
            <a:avLst/>
          </a:prstGeom>
          <a:ln>
            <a:solidFill>
              <a:srgbClr val="7DF082"/>
            </a:solidFill>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AA668EE5-33F1-4BB9-B22C-8144B6A58BFF}"/>
              </a:ext>
            </a:extLst>
          </p:cNvPr>
          <p:cNvSpPr txBox="1"/>
          <p:nvPr/>
        </p:nvSpPr>
        <p:spPr>
          <a:xfrm>
            <a:off x="82004" y="642761"/>
            <a:ext cx="12191996" cy="646331"/>
          </a:xfrm>
          <a:prstGeom prst="rect">
            <a:avLst/>
          </a:prstGeom>
          <a:noFill/>
        </p:spPr>
        <p:txBody>
          <a:bodyPr wrap="square" rtlCol="0">
            <a:spAutoFit/>
          </a:bodyPr>
          <a:lstStyle/>
          <a:p>
            <a:r>
              <a:rPr lang="zh-CN" altLang="en-US" sz="36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欢迎来长沙！来者我必请喝茶颜悦色！</a:t>
            </a:r>
          </a:p>
        </p:txBody>
      </p:sp>
      <p:pic>
        <p:nvPicPr>
          <p:cNvPr id="3" name="图片 2" descr="图片包含 人, 冰箱, 瓶子, 打开&#10;&#10;描述已自动生成">
            <a:extLst>
              <a:ext uri="{FF2B5EF4-FFF2-40B4-BE49-F238E27FC236}">
                <a16:creationId xmlns:a16="http://schemas.microsoft.com/office/drawing/2014/main" id="{7898E3EA-5D00-4E3A-B219-E6096ED3D5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7826" y="1893826"/>
            <a:ext cx="4964174" cy="4964174"/>
          </a:xfrm>
          <a:prstGeom prst="rect">
            <a:avLst/>
          </a:prstGeom>
        </p:spPr>
      </p:pic>
    </p:spTree>
    <p:extLst>
      <p:ext uri="{BB962C8B-B14F-4D97-AF65-F5344CB8AC3E}">
        <p14:creationId xmlns:p14="http://schemas.microsoft.com/office/powerpoint/2010/main" val="15244105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A167BAF-918B-45AC-A51E-FD8F36A9D4E4}"/>
              </a:ext>
            </a:extLst>
          </p:cNvPr>
          <p:cNvSpPr txBox="1"/>
          <p:nvPr/>
        </p:nvSpPr>
        <p:spPr>
          <a:xfrm>
            <a:off x="0" y="124716"/>
            <a:ext cx="8675798" cy="400110"/>
          </a:xfrm>
          <a:prstGeom prst="rect">
            <a:avLst/>
          </a:prstGeom>
          <a:noFill/>
        </p:spPr>
        <p:txBody>
          <a:bodyPr wrap="square" rtlCol="0">
            <a:spAutoFit/>
          </a:bodyPr>
          <a:lstStyle/>
          <a:p>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中国传媒大学研究生学位论文编写规则</a:t>
            </a:r>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中的版式规范</a:t>
            </a:r>
          </a:p>
        </p:txBody>
      </p:sp>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11630064" y="199810"/>
            <a:ext cx="0" cy="6334812"/>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3C052F4-59C3-4A5D-A4BA-10D3A8DC81F4}"/>
              </a:ext>
            </a:extLst>
          </p:cNvPr>
          <p:cNvSpPr/>
          <p:nvPr/>
        </p:nvSpPr>
        <p:spPr>
          <a:xfrm>
            <a:off x="11546488" y="524826"/>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7D9070-8DCE-4735-A783-E6402C3383AA}"/>
              </a:ext>
            </a:extLst>
          </p:cNvPr>
          <p:cNvSpPr txBox="1"/>
          <p:nvPr/>
        </p:nvSpPr>
        <p:spPr>
          <a:xfrm>
            <a:off x="9958936" y="358205"/>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9" name="文本框 8">
            <a:extLst>
              <a:ext uri="{FF2B5EF4-FFF2-40B4-BE49-F238E27FC236}">
                <a16:creationId xmlns:a16="http://schemas.microsoft.com/office/drawing/2014/main" id="{310828E5-ADAF-48AA-AB41-FB9307B67BA4}"/>
              </a:ext>
            </a:extLst>
          </p:cNvPr>
          <p:cNvSpPr txBox="1"/>
          <p:nvPr/>
        </p:nvSpPr>
        <p:spPr>
          <a:xfrm>
            <a:off x="9958936" y="1196869"/>
            <a:ext cx="1529678" cy="432362"/>
          </a:xfrm>
          <a:prstGeom prst="rect">
            <a:avLst/>
          </a:prstGeom>
          <a:noFill/>
        </p:spPr>
        <p:txBody>
          <a:bodyPr wrap="square" rtlCol="0">
            <a:spAutoFit/>
          </a:bodyPr>
          <a:lstStyle/>
          <a:p>
            <a:pPr algn="r">
              <a:lnSpc>
                <a:spcPct val="120000"/>
              </a:lnSpc>
            </a:pPr>
            <a:r>
              <a:rPr lang="zh-CN" altLang="en-US" sz="20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封面←</a:t>
            </a:r>
            <a:endParaRPr lang="en-US" altLang="zh-CN" sz="20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0" name="文本框 9">
            <a:extLst>
              <a:ext uri="{FF2B5EF4-FFF2-40B4-BE49-F238E27FC236}">
                <a16:creationId xmlns:a16="http://schemas.microsoft.com/office/drawing/2014/main" id="{3612E128-8B0B-440D-AA74-F1606826E210}"/>
              </a:ext>
            </a:extLst>
          </p:cNvPr>
          <p:cNvSpPr txBox="1"/>
          <p:nvPr/>
        </p:nvSpPr>
        <p:spPr>
          <a:xfrm>
            <a:off x="9958936" y="1629231"/>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独创性声明</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1" name="文本框 10">
            <a:extLst>
              <a:ext uri="{FF2B5EF4-FFF2-40B4-BE49-F238E27FC236}">
                <a16:creationId xmlns:a16="http://schemas.microsoft.com/office/drawing/2014/main" id="{2BDF7A18-0F52-4887-B7B7-FC73C9FF8DC7}"/>
              </a:ext>
            </a:extLst>
          </p:cNvPr>
          <p:cNvSpPr txBox="1"/>
          <p:nvPr/>
        </p:nvSpPr>
        <p:spPr>
          <a:xfrm>
            <a:off x="9958936" y="2061593"/>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致谢</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2" name="文本框 11">
            <a:extLst>
              <a:ext uri="{FF2B5EF4-FFF2-40B4-BE49-F238E27FC236}">
                <a16:creationId xmlns:a16="http://schemas.microsoft.com/office/drawing/2014/main" id="{F038AEF7-B69A-47C4-B479-C9D8D9AE1E25}"/>
              </a:ext>
            </a:extLst>
          </p:cNvPr>
          <p:cNvSpPr txBox="1"/>
          <p:nvPr/>
        </p:nvSpPr>
        <p:spPr>
          <a:xfrm>
            <a:off x="9958936" y="2493955"/>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摘要</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3" name="文本框 12">
            <a:extLst>
              <a:ext uri="{FF2B5EF4-FFF2-40B4-BE49-F238E27FC236}">
                <a16:creationId xmlns:a16="http://schemas.microsoft.com/office/drawing/2014/main" id="{E15459DB-49C4-4360-876A-D4D56BC28CDE}"/>
              </a:ext>
            </a:extLst>
          </p:cNvPr>
          <p:cNvSpPr txBox="1"/>
          <p:nvPr/>
        </p:nvSpPr>
        <p:spPr>
          <a:xfrm>
            <a:off x="9958936" y="2926317"/>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目录</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4" name="文本框 13">
            <a:extLst>
              <a:ext uri="{FF2B5EF4-FFF2-40B4-BE49-F238E27FC236}">
                <a16:creationId xmlns:a16="http://schemas.microsoft.com/office/drawing/2014/main" id="{A5A5D268-67C2-468B-9117-1F24670814AB}"/>
              </a:ext>
            </a:extLst>
          </p:cNvPr>
          <p:cNvSpPr txBox="1"/>
          <p:nvPr/>
        </p:nvSpPr>
        <p:spPr>
          <a:xfrm>
            <a:off x="9958936" y="3358679"/>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图表清单</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6" name="椭圆 15">
            <a:extLst>
              <a:ext uri="{FF2B5EF4-FFF2-40B4-BE49-F238E27FC236}">
                <a16:creationId xmlns:a16="http://schemas.microsoft.com/office/drawing/2014/main" id="{DA374F00-6E7E-4BCF-A3F9-C0292972AC4C}"/>
              </a:ext>
            </a:extLst>
          </p:cNvPr>
          <p:cNvSpPr/>
          <p:nvPr/>
        </p:nvSpPr>
        <p:spPr>
          <a:xfrm>
            <a:off x="11551987" y="4295933"/>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010E7F8-74C7-4B17-83FC-B793694C8C48}"/>
              </a:ext>
            </a:extLst>
          </p:cNvPr>
          <p:cNvSpPr txBox="1"/>
          <p:nvPr/>
        </p:nvSpPr>
        <p:spPr>
          <a:xfrm>
            <a:off x="9964435" y="4129312"/>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BC6E62E5-177A-4B2B-AD9B-D01A9623E471}"/>
              </a:ext>
            </a:extLst>
          </p:cNvPr>
          <p:cNvSpPr/>
          <p:nvPr/>
        </p:nvSpPr>
        <p:spPr>
          <a:xfrm>
            <a:off x="11546488" y="5115383"/>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3D8EC10-F9D0-47D4-92CA-7BA45A66190B}"/>
              </a:ext>
            </a:extLst>
          </p:cNvPr>
          <p:cNvSpPr txBox="1"/>
          <p:nvPr/>
        </p:nvSpPr>
        <p:spPr>
          <a:xfrm>
            <a:off x="9958936" y="4948762"/>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95BEDA36-CDD1-4AA3-8374-07208112428A}"/>
              </a:ext>
            </a:extLst>
          </p:cNvPr>
          <p:cNvSpPr/>
          <p:nvPr/>
        </p:nvSpPr>
        <p:spPr>
          <a:xfrm>
            <a:off x="11546488" y="5931290"/>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3043DDB-1A89-42F9-BFDC-EBC3723744CD}"/>
              </a:ext>
            </a:extLst>
          </p:cNvPr>
          <p:cNvSpPr txBox="1"/>
          <p:nvPr/>
        </p:nvSpPr>
        <p:spPr>
          <a:xfrm>
            <a:off x="9958936" y="5764669"/>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AB03FD25-CF2E-4556-9987-EB9A091EE20E}"/>
              </a:ext>
            </a:extLst>
          </p:cNvPr>
          <p:cNvSpPr txBox="1"/>
          <p:nvPr/>
        </p:nvSpPr>
        <p:spPr>
          <a:xfrm>
            <a:off x="277406" y="691978"/>
            <a:ext cx="2306318"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封面</a:t>
            </a:r>
          </a:p>
        </p:txBody>
      </p:sp>
      <p:pic>
        <p:nvPicPr>
          <p:cNvPr id="3" name="图片 2" descr="图示&#10;&#10;描述已自动生成">
            <a:extLst>
              <a:ext uri="{FF2B5EF4-FFF2-40B4-BE49-F238E27FC236}">
                <a16:creationId xmlns:a16="http://schemas.microsoft.com/office/drawing/2014/main" id="{9512167C-A35B-4674-9883-C347888D71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8485" y="1411386"/>
            <a:ext cx="3724833" cy="5268396"/>
          </a:xfrm>
          <a:prstGeom prst="rect">
            <a:avLst/>
          </a:prstGeom>
          <a:effectLst>
            <a:glow rad="228600">
              <a:schemeClr val="accent3">
                <a:satMod val="175000"/>
                <a:alpha val="40000"/>
              </a:schemeClr>
            </a:glow>
            <a:outerShdw blurRad="50800" dist="38100" dir="16200000" rotWithShape="0">
              <a:prstClr val="black">
                <a:alpha val="40000"/>
              </a:prstClr>
            </a:outerShdw>
          </a:effectLst>
        </p:spPr>
      </p:pic>
    </p:spTree>
    <p:extLst>
      <p:ext uri="{BB962C8B-B14F-4D97-AF65-F5344CB8AC3E}">
        <p14:creationId xmlns:p14="http://schemas.microsoft.com/office/powerpoint/2010/main" val="17313190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lumMod val="25000"/>
              </a:schemeClr>
            </a:gs>
            <a:gs pos="100000">
              <a:schemeClr val="tx1"/>
            </a:gs>
          </a:gsLst>
          <a:lin ang="16200000" scaled="1"/>
          <a:tileRect/>
        </a:gradFill>
        <a:effectLst/>
      </p:bgPr>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A167BAF-918B-45AC-A51E-FD8F36A9D4E4}"/>
              </a:ext>
            </a:extLst>
          </p:cNvPr>
          <p:cNvSpPr txBox="1"/>
          <p:nvPr/>
        </p:nvSpPr>
        <p:spPr>
          <a:xfrm>
            <a:off x="0" y="124716"/>
            <a:ext cx="8675798" cy="400110"/>
          </a:xfrm>
          <a:prstGeom prst="rect">
            <a:avLst/>
          </a:prstGeom>
          <a:noFill/>
        </p:spPr>
        <p:txBody>
          <a:bodyPr wrap="square" rtlCol="0">
            <a:spAutoFit/>
          </a:bodyPr>
          <a:lstStyle/>
          <a:p>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中国传媒大学研究生学位论文编写规则</a:t>
            </a:r>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中的版式规范</a:t>
            </a:r>
          </a:p>
        </p:txBody>
      </p:sp>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11630064" y="199810"/>
            <a:ext cx="0" cy="6334812"/>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3C052F4-59C3-4A5D-A4BA-10D3A8DC81F4}"/>
              </a:ext>
            </a:extLst>
          </p:cNvPr>
          <p:cNvSpPr/>
          <p:nvPr/>
        </p:nvSpPr>
        <p:spPr>
          <a:xfrm>
            <a:off x="11546488" y="524826"/>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7D9070-8DCE-4735-A783-E6402C3383AA}"/>
              </a:ext>
            </a:extLst>
          </p:cNvPr>
          <p:cNvSpPr txBox="1"/>
          <p:nvPr/>
        </p:nvSpPr>
        <p:spPr>
          <a:xfrm>
            <a:off x="9958936" y="358205"/>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9" name="文本框 8">
            <a:extLst>
              <a:ext uri="{FF2B5EF4-FFF2-40B4-BE49-F238E27FC236}">
                <a16:creationId xmlns:a16="http://schemas.microsoft.com/office/drawing/2014/main" id="{310828E5-ADAF-48AA-AB41-FB9307B67BA4}"/>
              </a:ext>
            </a:extLst>
          </p:cNvPr>
          <p:cNvSpPr txBox="1"/>
          <p:nvPr/>
        </p:nvSpPr>
        <p:spPr>
          <a:xfrm>
            <a:off x="9958936" y="1196869"/>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封面</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0" name="文本框 9">
            <a:extLst>
              <a:ext uri="{FF2B5EF4-FFF2-40B4-BE49-F238E27FC236}">
                <a16:creationId xmlns:a16="http://schemas.microsoft.com/office/drawing/2014/main" id="{3612E128-8B0B-440D-AA74-F1606826E210}"/>
              </a:ext>
            </a:extLst>
          </p:cNvPr>
          <p:cNvSpPr txBox="1"/>
          <p:nvPr/>
        </p:nvSpPr>
        <p:spPr>
          <a:xfrm>
            <a:off x="9580888" y="1629231"/>
            <a:ext cx="1907726" cy="432362"/>
          </a:xfrm>
          <a:prstGeom prst="rect">
            <a:avLst/>
          </a:prstGeom>
          <a:noFill/>
        </p:spPr>
        <p:txBody>
          <a:bodyPr wrap="square" rtlCol="0">
            <a:spAutoFit/>
          </a:bodyPr>
          <a:lstStyle/>
          <a:p>
            <a:pPr algn="r">
              <a:lnSpc>
                <a:spcPct val="120000"/>
              </a:lnSpc>
            </a:pPr>
            <a:r>
              <a:rPr lang="zh-CN" altLang="en-US" sz="20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独创性声明←</a:t>
            </a:r>
            <a:endParaRPr lang="en-US" altLang="zh-CN" sz="20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1" name="文本框 10">
            <a:extLst>
              <a:ext uri="{FF2B5EF4-FFF2-40B4-BE49-F238E27FC236}">
                <a16:creationId xmlns:a16="http://schemas.microsoft.com/office/drawing/2014/main" id="{2BDF7A18-0F52-4887-B7B7-FC73C9FF8DC7}"/>
              </a:ext>
            </a:extLst>
          </p:cNvPr>
          <p:cNvSpPr txBox="1"/>
          <p:nvPr/>
        </p:nvSpPr>
        <p:spPr>
          <a:xfrm>
            <a:off x="9958936" y="2061593"/>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致谢</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2" name="文本框 11">
            <a:extLst>
              <a:ext uri="{FF2B5EF4-FFF2-40B4-BE49-F238E27FC236}">
                <a16:creationId xmlns:a16="http://schemas.microsoft.com/office/drawing/2014/main" id="{F038AEF7-B69A-47C4-B479-C9D8D9AE1E25}"/>
              </a:ext>
            </a:extLst>
          </p:cNvPr>
          <p:cNvSpPr txBox="1"/>
          <p:nvPr/>
        </p:nvSpPr>
        <p:spPr>
          <a:xfrm>
            <a:off x="9958936" y="2493955"/>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摘要</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3" name="文本框 12">
            <a:extLst>
              <a:ext uri="{FF2B5EF4-FFF2-40B4-BE49-F238E27FC236}">
                <a16:creationId xmlns:a16="http://schemas.microsoft.com/office/drawing/2014/main" id="{E15459DB-49C4-4360-876A-D4D56BC28CDE}"/>
              </a:ext>
            </a:extLst>
          </p:cNvPr>
          <p:cNvSpPr txBox="1"/>
          <p:nvPr/>
        </p:nvSpPr>
        <p:spPr>
          <a:xfrm>
            <a:off x="9958936" y="2926317"/>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目录</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4" name="文本框 13">
            <a:extLst>
              <a:ext uri="{FF2B5EF4-FFF2-40B4-BE49-F238E27FC236}">
                <a16:creationId xmlns:a16="http://schemas.microsoft.com/office/drawing/2014/main" id="{A5A5D268-67C2-468B-9117-1F24670814AB}"/>
              </a:ext>
            </a:extLst>
          </p:cNvPr>
          <p:cNvSpPr txBox="1"/>
          <p:nvPr/>
        </p:nvSpPr>
        <p:spPr>
          <a:xfrm>
            <a:off x="9958936" y="3358679"/>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图表清单</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6" name="椭圆 15">
            <a:extLst>
              <a:ext uri="{FF2B5EF4-FFF2-40B4-BE49-F238E27FC236}">
                <a16:creationId xmlns:a16="http://schemas.microsoft.com/office/drawing/2014/main" id="{DA374F00-6E7E-4BCF-A3F9-C0292972AC4C}"/>
              </a:ext>
            </a:extLst>
          </p:cNvPr>
          <p:cNvSpPr/>
          <p:nvPr/>
        </p:nvSpPr>
        <p:spPr>
          <a:xfrm>
            <a:off x="11551987" y="4295933"/>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010E7F8-74C7-4B17-83FC-B793694C8C48}"/>
              </a:ext>
            </a:extLst>
          </p:cNvPr>
          <p:cNvSpPr txBox="1"/>
          <p:nvPr/>
        </p:nvSpPr>
        <p:spPr>
          <a:xfrm>
            <a:off x="9964435" y="4129312"/>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BC6E62E5-177A-4B2B-AD9B-D01A9623E471}"/>
              </a:ext>
            </a:extLst>
          </p:cNvPr>
          <p:cNvSpPr/>
          <p:nvPr/>
        </p:nvSpPr>
        <p:spPr>
          <a:xfrm>
            <a:off x="11546488" y="5115383"/>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3D8EC10-F9D0-47D4-92CA-7BA45A66190B}"/>
              </a:ext>
            </a:extLst>
          </p:cNvPr>
          <p:cNvSpPr txBox="1"/>
          <p:nvPr/>
        </p:nvSpPr>
        <p:spPr>
          <a:xfrm>
            <a:off x="9958936" y="4948762"/>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95BEDA36-CDD1-4AA3-8374-07208112428A}"/>
              </a:ext>
            </a:extLst>
          </p:cNvPr>
          <p:cNvSpPr/>
          <p:nvPr/>
        </p:nvSpPr>
        <p:spPr>
          <a:xfrm>
            <a:off x="11546488" y="5931290"/>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3043DDB-1A89-42F9-BFDC-EBC3723744CD}"/>
              </a:ext>
            </a:extLst>
          </p:cNvPr>
          <p:cNvSpPr txBox="1"/>
          <p:nvPr/>
        </p:nvSpPr>
        <p:spPr>
          <a:xfrm>
            <a:off x="9958936" y="5764669"/>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AB03FD25-CF2E-4556-9987-EB9A091EE20E}"/>
              </a:ext>
            </a:extLst>
          </p:cNvPr>
          <p:cNvSpPr txBox="1"/>
          <p:nvPr/>
        </p:nvSpPr>
        <p:spPr>
          <a:xfrm>
            <a:off x="277405" y="691978"/>
            <a:ext cx="4396191"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独创性声明</a:t>
            </a:r>
          </a:p>
        </p:txBody>
      </p:sp>
      <p:pic>
        <p:nvPicPr>
          <p:cNvPr id="6" name="图片 5" descr="文本, 信件&#10;&#10;描述已自动生成">
            <a:extLst>
              <a:ext uri="{FF2B5EF4-FFF2-40B4-BE49-F238E27FC236}">
                <a16:creationId xmlns:a16="http://schemas.microsoft.com/office/drawing/2014/main" id="{FED31CFE-A470-4950-B276-798229B6E5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0439" y="1413050"/>
            <a:ext cx="3737779" cy="5285771"/>
          </a:xfrm>
          <a:prstGeom prst="rect">
            <a:avLst/>
          </a:prstGeom>
          <a:effectLst>
            <a:glow rad="228600">
              <a:schemeClr val="accent3">
                <a:satMod val="175000"/>
                <a:alpha val="40000"/>
              </a:schemeClr>
            </a:glow>
            <a:outerShdw blurRad="50800" dist="38100" dir="16200000" rotWithShape="0">
              <a:prstClr val="black">
                <a:alpha val="40000"/>
              </a:prstClr>
            </a:outerShdw>
          </a:effectLst>
        </p:spPr>
      </p:pic>
    </p:spTree>
    <p:extLst>
      <p:ext uri="{BB962C8B-B14F-4D97-AF65-F5344CB8AC3E}">
        <p14:creationId xmlns:p14="http://schemas.microsoft.com/office/powerpoint/2010/main" val="222082150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A167BAF-918B-45AC-A51E-FD8F36A9D4E4}"/>
              </a:ext>
            </a:extLst>
          </p:cNvPr>
          <p:cNvSpPr txBox="1"/>
          <p:nvPr/>
        </p:nvSpPr>
        <p:spPr>
          <a:xfrm>
            <a:off x="0" y="124716"/>
            <a:ext cx="8675798" cy="400110"/>
          </a:xfrm>
          <a:prstGeom prst="rect">
            <a:avLst/>
          </a:prstGeom>
          <a:noFill/>
        </p:spPr>
        <p:txBody>
          <a:bodyPr wrap="square" rtlCol="0">
            <a:spAutoFit/>
          </a:bodyPr>
          <a:lstStyle/>
          <a:p>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中国传媒大学研究生学位论文编写规则</a:t>
            </a:r>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中的版式规范</a:t>
            </a:r>
          </a:p>
        </p:txBody>
      </p:sp>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11630064" y="199810"/>
            <a:ext cx="0" cy="6334812"/>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3C052F4-59C3-4A5D-A4BA-10D3A8DC81F4}"/>
              </a:ext>
            </a:extLst>
          </p:cNvPr>
          <p:cNvSpPr/>
          <p:nvPr/>
        </p:nvSpPr>
        <p:spPr>
          <a:xfrm>
            <a:off x="11546488" y="524826"/>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7D9070-8DCE-4735-A783-E6402C3383AA}"/>
              </a:ext>
            </a:extLst>
          </p:cNvPr>
          <p:cNvSpPr txBox="1"/>
          <p:nvPr/>
        </p:nvSpPr>
        <p:spPr>
          <a:xfrm>
            <a:off x="9958936" y="358205"/>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9" name="文本框 8">
            <a:extLst>
              <a:ext uri="{FF2B5EF4-FFF2-40B4-BE49-F238E27FC236}">
                <a16:creationId xmlns:a16="http://schemas.microsoft.com/office/drawing/2014/main" id="{310828E5-ADAF-48AA-AB41-FB9307B67BA4}"/>
              </a:ext>
            </a:extLst>
          </p:cNvPr>
          <p:cNvSpPr txBox="1"/>
          <p:nvPr/>
        </p:nvSpPr>
        <p:spPr>
          <a:xfrm>
            <a:off x="9958936" y="1196869"/>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封面</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0" name="文本框 9">
            <a:extLst>
              <a:ext uri="{FF2B5EF4-FFF2-40B4-BE49-F238E27FC236}">
                <a16:creationId xmlns:a16="http://schemas.microsoft.com/office/drawing/2014/main" id="{3612E128-8B0B-440D-AA74-F1606826E210}"/>
              </a:ext>
            </a:extLst>
          </p:cNvPr>
          <p:cNvSpPr txBox="1"/>
          <p:nvPr/>
        </p:nvSpPr>
        <p:spPr>
          <a:xfrm>
            <a:off x="9987280" y="1629231"/>
            <a:ext cx="1501334"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独创性声明</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1" name="文本框 10">
            <a:extLst>
              <a:ext uri="{FF2B5EF4-FFF2-40B4-BE49-F238E27FC236}">
                <a16:creationId xmlns:a16="http://schemas.microsoft.com/office/drawing/2014/main" id="{2BDF7A18-0F52-4887-B7B7-FC73C9FF8DC7}"/>
              </a:ext>
            </a:extLst>
          </p:cNvPr>
          <p:cNvSpPr txBox="1"/>
          <p:nvPr/>
        </p:nvSpPr>
        <p:spPr>
          <a:xfrm>
            <a:off x="9958936" y="2061593"/>
            <a:ext cx="1529678" cy="432362"/>
          </a:xfrm>
          <a:prstGeom prst="rect">
            <a:avLst/>
          </a:prstGeom>
          <a:noFill/>
        </p:spPr>
        <p:txBody>
          <a:bodyPr wrap="square" rtlCol="0">
            <a:spAutoFit/>
          </a:bodyPr>
          <a:lstStyle>
            <a:defPPr>
              <a:defRPr lang="zh-CN"/>
            </a:defPPr>
            <a:lvl1pPr algn="r">
              <a:lnSpc>
                <a:spcPct val="120000"/>
              </a:lnSpc>
              <a:defRPr sz="2000" b="1">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致谢</a:t>
            </a:r>
            <a:r>
              <a:rPr lang="zh-CN" altLang="en-US" sz="20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endParaRPr lang="en-US" altLang="zh-CN" dirty="0"/>
          </a:p>
        </p:txBody>
      </p:sp>
      <p:sp>
        <p:nvSpPr>
          <p:cNvPr id="12" name="文本框 11">
            <a:extLst>
              <a:ext uri="{FF2B5EF4-FFF2-40B4-BE49-F238E27FC236}">
                <a16:creationId xmlns:a16="http://schemas.microsoft.com/office/drawing/2014/main" id="{F038AEF7-B69A-47C4-B479-C9D8D9AE1E25}"/>
              </a:ext>
            </a:extLst>
          </p:cNvPr>
          <p:cNvSpPr txBox="1"/>
          <p:nvPr/>
        </p:nvSpPr>
        <p:spPr>
          <a:xfrm>
            <a:off x="9958936" y="2493955"/>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摘要</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3" name="文本框 12">
            <a:extLst>
              <a:ext uri="{FF2B5EF4-FFF2-40B4-BE49-F238E27FC236}">
                <a16:creationId xmlns:a16="http://schemas.microsoft.com/office/drawing/2014/main" id="{E15459DB-49C4-4360-876A-D4D56BC28CDE}"/>
              </a:ext>
            </a:extLst>
          </p:cNvPr>
          <p:cNvSpPr txBox="1"/>
          <p:nvPr/>
        </p:nvSpPr>
        <p:spPr>
          <a:xfrm>
            <a:off x="9958936" y="2926317"/>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目录</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4" name="文本框 13">
            <a:extLst>
              <a:ext uri="{FF2B5EF4-FFF2-40B4-BE49-F238E27FC236}">
                <a16:creationId xmlns:a16="http://schemas.microsoft.com/office/drawing/2014/main" id="{A5A5D268-67C2-468B-9117-1F24670814AB}"/>
              </a:ext>
            </a:extLst>
          </p:cNvPr>
          <p:cNvSpPr txBox="1"/>
          <p:nvPr/>
        </p:nvSpPr>
        <p:spPr>
          <a:xfrm>
            <a:off x="9958936" y="3358679"/>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图表清单</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6" name="椭圆 15">
            <a:extLst>
              <a:ext uri="{FF2B5EF4-FFF2-40B4-BE49-F238E27FC236}">
                <a16:creationId xmlns:a16="http://schemas.microsoft.com/office/drawing/2014/main" id="{DA374F00-6E7E-4BCF-A3F9-C0292972AC4C}"/>
              </a:ext>
            </a:extLst>
          </p:cNvPr>
          <p:cNvSpPr/>
          <p:nvPr/>
        </p:nvSpPr>
        <p:spPr>
          <a:xfrm>
            <a:off x="11551987" y="4295933"/>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010E7F8-74C7-4B17-83FC-B793694C8C48}"/>
              </a:ext>
            </a:extLst>
          </p:cNvPr>
          <p:cNvSpPr txBox="1"/>
          <p:nvPr/>
        </p:nvSpPr>
        <p:spPr>
          <a:xfrm>
            <a:off x="9964435" y="4129312"/>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BC6E62E5-177A-4B2B-AD9B-D01A9623E471}"/>
              </a:ext>
            </a:extLst>
          </p:cNvPr>
          <p:cNvSpPr/>
          <p:nvPr/>
        </p:nvSpPr>
        <p:spPr>
          <a:xfrm>
            <a:off x="11546488" y="5115383"/>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3D8EC10-F9D0-47D4-92CA-7BA45A66190B}"/>
              </a:ext>
            </a:extLst>
          </p:cNvPr>
          <p:cNvSpPr txBox="1"/>
          <p:nvPr/>
        </p:nvSpPr>
        <p:spPr>
          <a:xfrm>
            <a:off x="9958936" y="4948762"/>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95BEDA36-CDD1-4AA3-8374-07208112428A}"/>
              </a:ext>
            </a:extLst>
          </p:cNvPr>
          <p:cNvSpPr/>
          <p:nvPr/>
        </p:nvSpPr>
        <p:spPr>
          <a:xfrm>
            <a:off x="11546488" y="5931290"/>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3043DDB-1A89-42F9-BFDC-EBC3723744CD}"/>
              </a:ext>
            </a:extLst>
          </p:cNvPr>
          <p:cNvSpPr txBox="1"/>
          <p:nvPr/>
        </p:nvSpPr>
        <p:spPr>
          <a:xfrm>
            <a:off x="9958936" y="5764669"/>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AB03FD25-CF2E-4556-9987-EB9A091EE20E}"/>
              </a:ext>
            </a:extLst>
          </p:cNvPr>
          <p:cNvSpPr txBox="1"/>
          <p:nvPr/>
        </p:nvSpPr>
        <p:spPr>
          <a:xfrm>
            <a:off x="277405" y="691978"/>
            <a:ext cx="4396191"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致谢</a:t>
            </a:r>
          </a:p>
        </p:txBody>
      </p:sp>
      <p:sp>
        <p:nvSpPr>
          <p:cNvPr id="23" name="文本框 22">
            <a:extLst>
              <a:ext uri="{FF2B5EF4-FFF2-40B4-BE49-F238E27FC236}">
                <a16:creationId xmlns:a16="http://schemas.microsoft.com/office/drawing/2014/main" id="{A428FF34-FCC1-4A0C-8DC5-6A23701FB3BA}"/>
              </a:ext>
            </a:extLst>
          </p:cNvPr>
          <p:cNvSpPr txBox="1"/>
          <p:nvPr/>
        </p:nvSpPr>
        <p:spPr>
          <a:xfrm>
            <a:off x="547623" y="3288550"/>
            <a:ext cx="9411313" cy="478529"/>
          </a:xfrm>
          <a:prstGeom prst="rect">
            <a:avLst/>
          </a:prstGeom>
          <a:noFill/>
        </p:spPr>
        <p:txBody>
          <a:bodyPr wrap="square">
            <a:spAutoFit/>
          </a:bodyPr>
          <a:lstStyle/>
          <a:p>
            <a:pPr marL="63500" marR="74930">
              <a:lnSpc>
                <a:spcPct val="14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致谢对象限于对课题研究、学位论文完成等方面有较重要帮助的人员。</a:t>
            </a:r>
          </a:p>
        </p:txBody>
      </p:sp>
    </p:spTree>
    <p:extLst>
      <p:ext uri="{BB962C8B-B14F-4D97-AF65-F5344CB8AC3E}">
        <p14:creationId xmlns:p14="http://schemas.microsoft.com/office/powerpoint/2010/main" val="40874812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2e3ddce0-eaec-487b-86e8-3be4e542b426&quot;,&quot;Name&quot;:null,&quot;Kind&quot;:&quot;Custom&quot;,&quot;OldGuidesSetting&quot;:{&quot;HeaderHeight&quot;:0.0,&quot;FooterHeight&quot;:0.0,&quot;SideMargin&quot;:0.0,&quot;TopMargin&quot;:0.0,&quot;BottomMargin&quot;:0.0,&quot;IntervalMargin&quot;:0.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文档" ma:contentTypeID="0x0101002D2A33C2F2FA574196A34255A177C15D" ma:contentTypeVersion="10" ma:contentTypeDescription="新建文档。" ma:contentTypeScope="" ma:versionID="818cd4abfa9f517cfa8ceaa4f275accc">
  <xsd:schema xmlns:xsd="http://www.w3.org/2001/XMLSchema" xmlns:xs="http://www.w3.org/2001/XMLSchema" xmlns:p="http://schemas.microsoft.com/office/2006/metadata/properties" xmlns:ns3="ec5842d1-25fa-4854-af76-e84c50cbcaf9" targetNamespace="http://schemas.microsoft.com/office/2006/metadata/properties" ma:root="true" ma:fieldsID="f00cd16550243155e6cf37e2e762ec99" ns3:_="">
    <xsd:import namespace="ec5842d1-25fa-4854-af76-e84c50cbcaf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5842d1-25fa-4854-af76-e84c50cbcaf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内容类型"/>
        <xsd:element ref="dc:title" minOccurs="0" maxOccurs="1" ma:index="4" ma:displayName="标题"/>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E4FAA79-81F6-430B-BB4A-450227DBD84F}">
  <ds:schemaRefs>
    <ds:schemaRef ds:uri="http://schemas.microsoft.com/sharepoint/v3/contenttype/forms"/>
  </ds:schemaRefs>
</ds:datastoreItem>
</file>

<file path=customXml/itemProps2.xml><?xml version="1.0" encoding="utf-8"?>
<ds:datastoreItem xmlns:ds="http://schemas.openxmlformats.org/officeDocument/2006/customXml" ds:itemID="{87120269-507D-4040-9895-9621931C5FA6}">
  <ds:schemaRefs>
    <ds:schemaRef ds:uri="http://purl.org/dc/dcmitype/"/>
    <ds:schemaRef ds:uri="http://schemas.microsoft.com/office/2006/documentManagement/types"/>
    <ds:schemaRef ds:uri="http://schemas.openxmlformats.org/package/2006/metadata/core-properties"/>
    <ds:schemaRef ds:uri="http://schemas.microsoft.com/office/2006/metadata/properties"/>
    <ds:schemaRef ds:uri="http://www.w3.org/XML/1998/namespace"/>
    <ds:schemaRef ds:uri="http://purl.org/dc/terms/"/>
    <ds:schemaRef ds:uri="http://schemas.microsoft.com/office/infopath/2007/PartnerControls"/>
    <ds:schemaRef ds:uri="ec5842d1-25fa-4854-af76-e84c50cbcaf9"/>
    <ds:schemaRef ds:uri="http://purl.org/dc/elements/1.1/"/>
  </ds:schemaRefs>
</ds:datastoreItem>
</file>

<file path=customXml/itemProps3.xml><?xml version="1.0" encoding="utf-8"?>
<ds:datastoreItem xmlns:ds="http://schemas.openxmlformats.org/officeDocument/2006/customXml" ds:itemID="{0789E7BD-FE41-4ED8-B38F-711358E5CC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5842d1-25fa-4854-af76-e84c50cbcaf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1606</TotalTime>
  <Words>4067</Words>
  <Application>Microsoft Office PowerPoint</Application>
  <PresentationFormat>宽屏</PresentationFormat>
  <Paragraphs>855</Paragraphs>
  <Slides>65</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65</vt:i4>
      </vt:variant>
    </vt:vector>
  </HeadingPairs>
  <TitlesOfParts>
    <vt:vector size="71" baseType="lpstr">
      <vt:lpstr>等线</vt:lpstr>
      <vt:lpstr>等线 Light</vt:lpstr>
      <vt:lpstr>微软雅黑 Light</vt:lpstr>
      <vt:lpstr>Arial</vt:lpstr>
      <vt:lpstr>Segoe UI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Chu Terence</dc:creator>
  <cp:lastModifiedBy>Chu Terence</cp:lastModifiedBy>
  <cp:revision>54</cp:revision>
  <dcterms:created xsi:type="dcterms:W3CDTF">2020-11-25T08:55:13Z</dcterms:created>
  <dcterms:modified xsi:type="dcterms:W3CDTF">2020-12-03T13:16:49Z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0x0101002D2A33C2F2FA574196A34255A177C15D</vt:lpwstr>
  </property>
</Properties>
</file>