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80" r:id="rId4"/>
    <p:sldId id="281" r:id="rId5"/>
    <p:sldId id="260" r:id="rId6"/>
    <p:sldId id="261" r:id="rId7"/>
    <p:sldId id="258" r:id="rId8"/>
    <p:sldId id="259" r:id="rId9"/>
    <p:sldId id="265" r:id="rId10"/>
    <p:sldId id="268" r:id="rId11"/>
    <p:sldId id="266" r:id="rId12"/>
    <p:sldId id="267" r:id="rId13"/>
    <p:sldId id="262" r:id="rId14"/>
    <p:sldId id="263"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9" d="100"/>
          <a:sy n="79" d="100"/>
        </p:scale>
        <p:origin x="16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3773D-B702-4FA4-B3F6-13445BFFBDCD}" type="datetimeFigureOut">
              <a:rPr lang="en-US" smtClean="0"/>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EC3B9E-B125-4E0F-A9A3-D5B8580EC738}" type="slidenum">
              <a:rPr lang="en-US" smtClean="0"/>
              <a:t>‹#›</a:t>
            </a:fld>
            <a:endParaRPr lang="en-US"/>
          </a:p>
        </p:txBody>
      </p:sp>
    </p:spTree>
    <p:extLst>
      <p:ext uri="{BB962C8B-B14F-4D97-AF65-F5344CB8AC3E}">
        <p14:creationId xmlns:p14="http://schemas.microsoft.com/office/powerpoint/2010/main" val="3090033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BB850AB1-0657-407C-8D24-071E345EF2EB}" type="slidenum">
              <a:rPr lang="zh-CN" altLang="en-US" smtClean="0"/>
              <a:t>3</a:t>
            </a:fld>
            <a:endParaRPr lang="zh-CN" altLang="en-US"/>
          </a:p>
        </p:txBody>
      </p:sp>
    </p:spTree>
    <p:extLst>
      <p:ext uri="{BB962C8B-B14F-4D97-AF65-F5344CB8AC3E}">
        <p14:creationId xmlns:p14="http://schemas.microsoft.com/office/powerpoint/2010/main" val="1241083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EC3B9E-B125-4E0F-A9A3-D5B8580EC738}" type="slidenum">
              <a:rPr lang="en-US" smtClean="0"/>
              <a:t>14</a:t>
            </a:fld>
            <a:endParaRPr lang="en-US"/>
          </a:p>
        </p:txBody>
      </p:sp>
    </p:spTree>
    <p:extLst>
      <p:ext uri="{BB962C8B-B14F-4D97-AF65-F5344CB8AC3E}">
        <p14:creationId xmlns:p14="http://schemas.microsoft.com/office/powerpoint/2010/main" val="2986413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EC3B9E-B125-4E0F-A9A3-D5B8580EC738}" type="slidenum">
              <a:rPr lang="en-US" smtClean="0"/>
              <a:t>15</a:t>
            </a:fld>
            <a:endParaRPr lang="en-US"/>
          </a:p>
        </p:txBody>
      </p:sp>
    </p:spTree>
    <p:extLst>
      <p:ext uri="{BB962C8B-B14F-4D97-AF65-F5344CB8AC3E}">
        <p14:creationId xmlns:p14="http://schemas.microsoft.com/office/powerpoint/2010/main" val="3574879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45024-6FA8-7217-5A7E-D39CCAB57A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5A25ED-3332-035A-1639-A91DB30170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E1E9EC-930D-A291-6640-E60E3260B3DE}"/>
              </a:ext>
            </a:extLst>
          </p:cNvPr>
          <p:cNvSpPr>
            <a:spLocks noGrp="1"/>
          </p:cNvSpPr>
          <p:nvPr>
            <p:ph type="dt" sz="half" idx="10"/>
          </p:nvPr>
        </p:nvSpPr>
        <p:spPr/>
        <p:txBody>
          <a:bodyPr/>
          <a:lstStyle/>
          <a:p>
            <a:fld id="{E5EEC3C0-0C61-4399-94B3-BFD7AC3F4E1A}" type="datetimeFigureOut">
              <a:rPr lang="en-US" smtClean="0"/>
              <a:t>11/8/2023</a:t>
            </a:fld>
            <a:endParaRPr lang="en-US"/>
          </a:p>
        </p:txBody>
      </p:sp>
      <p:sp>
        <p:nvSpPr>
          <p:cNvPr id="5" name="Footer Placeholder 4">
            <a:extLst>
              <a:ext uri="{FF2B5EF4-FFF2-40B4-BE49-F238E27FC236}">
                <a16:creationId xmlns:a16="http://schemas.microsoft.com/office/drawing/2014/main" id="{E6FCC88E-0DB7-8A9F-2E93-D7BE23B53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6615F-0420-F30D-DC6B-CE41B76673AA}"/>
              </a:ext>
            </a:extLst>
          </p:cNvPr>
          <p:cNvSpPr>
            <a:spLocks noGrp="1"/>
          </p:cNvSpPr>
          <p:nvPr>
            <p:ph type="sldNum" sz="quarter" idx="12"/>
          </p:nvPr>
        </p:nvSpPr>
        <p:spPr/>
        <p:txBody>
          <a:bodyPr/>
          <a:lstStyle/>
          <a:p>
            <a:fld id="{D66D5BAD-275C-491D-923B-54B8379692EC}" type="slidenum">
              <a:rPr lang="en-US" smtClean="0"/>
              <a:t>‹#›</a:t>
            </a:fld>
            <a:endParaRPr lang="en-US"/>
          </a:p>
        </p:txBody>
      </p:sp>
    </p:spTree>
    <p:extLst>
      <p:ext uri="{BB962C8B-B14F-4D97-AF65-F5344CB8AC3E}">
        <p14:creationId xmlns:p14="http://schemas.microsoft.com/office/powerpoint/2010/main" val="1692616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837F4-C770-15B8-DBE3-B90505A959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431CD6-DA51-2CB6-A0E9-FB695AC661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0E53F0-5CAB-5372-F57A-984A58C78EF8}"/>
              </a:ext>
            </a:extLst>
          </p:cNvPr>
          <p:cNvSpPr>
            <a:spLocks noGrp="1"/>
          </p:cNvSpPr>
          <p:nvPr>
            <p:ph type="dt" sz="half" idx="10"/>
          </p:nvPr>
        </p:nvSpPr>
        <p:spPr/>
        <p:txBody>
          <a:bodyPr/>
          <a:lstStyle/>
          <a:p>
            <a:fld id="{E5EEC3C0-0C61-4399-94B3-BFD7AC3F4E1A}" type="datetimeFigureOut">
              <a:rPr lang="en-US" smtClean="0"/>
              <a:t>11/8/2023</a:t>
            </a:fld>
            <a:endParaRPr lang="en-US"/>
          </a:p>
        </p:txBody>
      </p:sp>
      <p:sp>
        <p:nvSpPr>
          <p:cNvPr id="5" name="Footer Placeholder 4">
            <a:extLst>
              <a:ext uri="{FF2B5EF4-FFF2-40B4-BE49-F238E27FC236}">
                <a16:creationId xmlns:a16="http://schemas.microsoft.com/office/drawing/2014/main" id="{FD5796AF-7443-B6F3-6613-7AD6ED4C45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5CAE5-E8E3-E0FB-4F15-51074641EA6A}"/>
              </a:ext>
            </a:extLst>
          </p:cNvPr>
          <p:cNvSpPr>
            <a:spLocks noGrp="1"/>
          </p:cNvSpPr>
          <p:nvPr>
            <p:ph type="sldNum" sz="quarter" idx="12"/>
          </p:nvPr>
        </p:nvSpPr>
        <p:spPr/>
        <p:txBody>
          <a:bodyPr/>
          <a:lstStyle/>
          <a:p>
            <a:fld id="{D66D5BAD-275C-491D-923B-54B8379692EC}" type="slidenum">
              <a:rPr lang="en-US" smtClean="0"/>
              <a:t>‹#›</a:t>
            </a:fld>
            <a:endParaRPr lang="en-US"/>
          </a:p>
        </p:txBody>
      </p:sp>
    </p:spTree>
    <p:extLst>
      <p:ext uri="{BB962C8B-B14F-4D97-AF65-F5344CB8AC3E}">
        <p14:creationId xmlns:p14="http://schemas.microsoft.com/office/powerpoint/2010/main" val="287037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6EEC89-B7C1-DFB2-A2C8-1D30BD888C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AD4AFE-0BC0-DBA4-EF41-F8749A4C45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4BB7F-2DD7-A588-F199-E4B29A3A412A}"/>
              </a:ext>
            </a:extLst>
          </p:cNvPr>
          <p:cNvSpPr>
            <a:spLocks noGrp="1"/>
          </p:cNvSpPr>
          <p:nvPr>
            <p:ph type="dt" sz="half" idx="10"/>
          </p:nvPr>
        </p:nvSpPr>
        <p:spPr/>
        <p:txBody>
          <a:bodyPr/>
          <a:lstStyle/>
          <a:p>
            <a:fld id="{E5EEC3C0-0C61-4399-94B3-BFD7AC3F4E1A}" type="datetimeFigureOut">
              <a:rPr lang="en-US" smtClean="0"/>
              <a:t>11/8/2023</a:t>
            </a:fld>
            <a:endParaRPr lang="en-US"/>
          </a:p>
        </p:txBody>
      </p:sp>
      <p:sp>
        <p:nvSpPr>
          <p:cNvPr id="5" name="Footer Placeholder 4">
            <a:extLst>
              <a:ext uri="{FF2B5EF4-FFF2-40B4-BE49-F238E27FC236}">
                <a16:creationId xmlns:a16="http://schemas.microsoft.com/office/drawing/2014/main" id="{4B9CC8B1-EECC-6F7E-530E-AF9EAF169E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405F8-7653-9561-4A14-4FC0607CD85C}"/>
              </a:ext>
            </a:extLst>
          </p:cNvPr>
          <p:cNvSpPr>
            <a:spLocks noGrp="1"/>
          </p:cNvSpPr>
          <p:nvPr>
            <p:ph type="sldNum" sz="quarter" idx="12"/>
          </p:nvPr>
        </p:nvSpPr>
        <p:spPr/>
        <p:txBody>
          <a:bodyPr/>
          <a:lstStyle/>
          <a:p>
            <a:fld id="{D66D5BAD-275C-491D-923B-54B8379692EC}" type="slidenum">
              <a:rPr lang="en-US" smtClean="0"/>
              <a:t>‹#›</a:t>
            </a:fld>
            <a:endParaRPr lang="en-US"/>
          </a:p>
        </p:txBody>
      </p:sp>
    </p:spTree>
    <p:extLst>
      <p:ext uri="{BB962C8B-B14F-4D97-AF65-F5344CB8AC3E}">
        <p14:creationId xmlns:p14="http://schemas.microsoft.com/office/powerpoint/2010/main" val="2202789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EE329-4DBE-1B0E-E463-19728D2D9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F6FCD3-2965-BA3E-0244-EB3CBA49D9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D12A6E-2831-3415-AB13-6003404DC4F2}"/>
              </a:ext>
            </a:extLst>
          </p:cNvPr>
          <p:cNvSpPr>
            <a:spLocks noGrp="1"/>
          </p:cNvSpPr>
          <p:nvPr>
            <p:ph type="dt" sz="half" idx="10"/>
          </p:nvPr>
        </p:nvSpPr>
        <p:spPr/>
        <p:txBody>
          <a:bodyPr/>
          <a:lstStyle/>
          <a:p>
            <a:fld id="{E5EEC3C0-0C61-4399-94B3-BFD7AC3F4E1A}" type="datetimeFigureOut">
              <a:rPr lang="en-US" smtClean="0"/>
              <a:t>11/8/2023</a:t>
            </a:fld>
            <a:endParaRPr lang="en-US"/>
          </a:p>
        </p:txBody>
      </p:sp>
      <p:sp>
        <p:nvSpPr>
          <p:cNvPr id="5" name="Footer Placeholder 4">
            <a:extLst>
              <a:ext uri="{FF2B5EF4-FFF2-40B4-BE49-F238E27FC236}">
                <a16:creationId xmlns:a16="http://schemas.microsoft.com/office/drawing/2014/main" id="{85843F27-A969-49B8-13BF-C119C8F3E7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125DA-F1C4-6C93-68A7-2C700DF6D755}"/>
              </a:ext>
            </a:extLst>
          </p:cNvPr>
          <p:cNvSpPr>
            <a:spLocks noGrp="1"/>
          </p:cNvSpPr>
          <p:nvPr>
            <p:ph type="sldNum" sz="quarter" idx="12"/>
          </p:nvPr>
        </p:nvSpPr>
        <p:spPr/>
        <p:txBody>
          <a:bodyPr/>
          <a:lstStyle/>
          <a:p>
            <a:fld id="{D66D5BAD-275C-491D-923B-54B8379692EC}" type="slidenum">
              <a:rPr lang="en-US" smtClean="0"/>
              <a:t>‹#›</a:t>
            </a:fld>
            <a:endParaRPr lang="en-US"/>
          </a:p>
        </p:txBody>
      </p:sp>
    </p:spTree>
    <p:extLst>
      <p:ext uri="{BB962C8B-B14F-4D97-AF65-F5344CB8AC3E}">
        <p14:creationId xmlns:p14="http://schemas.microsoft.com/office/powerpoint/2010/main" val="3985283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A022A-CE0E-E5F9-E53A-D18956D80A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2EB963-D7A3-2EA4-BAB4-2C890FC3EC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C0B1E5-C5D7-82A7-967A-FA0FFDCB79FA}"/>
              </a:ext>
            </a:extLst>
          </p:cNvPr>
          <p:cNvSpPr>
            <a:spLocks noGrp="1"/>
          </p:cNvSpPr>
          <p:nvPr>
            <p:ph type="dt" sz="half" idx="10"/>
          </p:nvPr>
        </p:nvSpPr>
        <p:spPr/>
        <p:txBody>
          <a:bodyPr/>
          <a:lstStyle/>
          <a:p>
            <a:fld id="{E5EEC3C0-0C61-4399-94B3-BFD7AC3F4E1A}" type="datetimeFigureOut">
              <a:rPr lang="en-US" smtClean="0"/>
              <a:t>11/8/2023</a:t>
            </a:fld>
            <a:endParaRPr lang="en-US"/>
          </a:p>
        </p:txBody>
      </p:sp>
      <p:sp>
        <p:nvSpPr>
          <p:cNvPr id="5" name="Footer Placeholder 4">
            <a:extLst>
              <a:ext uri="{FF2B5EF4-FFF2-40B4-BE49-F238E27FC236}">
                <a16:creationId xmlns:a16="http://schemas.microsoft.com/office/drawing/2014/main" id="{A940543B-8CDE-DF51-9838-EC6022BF4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68432-60B2-4108-8B4A-EECFBACAB2CF}"/>
              </a:ext>
            </a:extLst>
          </p:cNvPr>
          <p:cNvSpPr>
            <a:spLocks noGrp="1"/>
          </p:cNvSpPr>
          <p:nvPr>
            <p:ph type="sldNum" sz="quarter" idx="12"/>
          </p:nvPr>
        </p:nvSpPr>
        <p:spPr/>
        <p:txBody>
          <a:bodyPr/>
          <a:lstStyle/>
          <a:p>
            <a:fld id="{D66D5BAD-275C-491D-923B-54B8379692EC}" type="slidenum">
              <a:rPr lang="en-US" smtClean="0"/>
              <a:t>‹#›</a:t>
            </a:fld>
            <a:endParaRPr lang="en-US"/>
          </a:p>
        </p:txBody>
      </p:sp>
    </p:spTree>
    <p:extLst>
      <p:ext uri="{BB962C8B-B14F-4D97-AF65-F5344CB8AC3E}">
        <p14:creationId xmlns:p14="http://schemas.microsoft.com/office/powerpoint/2010/main" val="1196515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4F75-12BE-5959-4216-4B72390A6E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13EA5D-B0DF-8E80-71BC-96E4CCDA83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CB360A-755D-C109-ECC5-64E14E19CB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F8398F-20BA-3ABA-B349-CC48CC63D8A7}"/>
              </a:ext>
            </a:extLst>
          </p:cNvPr>
          <p:cNvSpPr>
            <a:spLocks noGrp="1"/>
          </p:cNvSpPr>
          <p:nvPr>
            <p:ph type="dt" sz="half" idx="10"/>
          </p:nvPr>
        </p:nvSpPr>
        <p:spPr/>
        <p:txBody>
          <a:bodyPr/>
          <a:lstStyle/>
          <a:p>
            <a:fld id="{E5EEC3C0-0C61-4399-94B3-BFD7AC3F4E1A}" type="datetimeFigureOut">
              <a:rPr lang="en-US" smtClean="0"/>
              <a:t>11/8/2023</a:t>
            </a:fld>
            <a:endParaRPr lang="en-US"/>
          </a:p>
        </p:txBody>
      </p:sp>
      <p:sp>
        <p:nvSpPr>
          <p:cNvPr id="6" name="Footer Placeholder 5">
            <a:extLst>
              <a:ext uri="{FF2B5EF4-FFF2-40B4-BE49-F238E27FC236}">
                <a16:creationId xmlns:a16="http://schemas.microsoft.com/office/drawing/2014/main" id="{CB5775BA-CEF1-B8E5-2CE4-EAC83B85BF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59786-6FD7-CCAC-6A67-37B68B791138}"/>
              </a:ext>
            </a:extLst>
          </p:cNvPr>
          <p:cNvSpPr>
            <a:spLocks noGrp="1"/>
          </p:cNvSpPr>
          <p:nvPr>
            <p:ph type="sldNum" sz="quarter" idx="12"/>
          </p:nvPr>
        </p:nvSpPr>
        <p:spPr/>
        <p:txBody>
          <a:bodyPr/>
          <a:lstStyle/>
          <a:p>
            <a:fld id="{D66D5BAD-275C-491D-923B-54B8379692EC}" type="slidenum">
              <a:rPr lang="en-US" smtClean="0"/>
              <a:t>‹#›</a:t>
            </a:fld>
            <a:endParaRPr lang="en-US"/>
          </a:p>
        </p:txBody>
      </p:sp>
    </p:spTree>
    <p:extLst>
      <p:ext uri="{BB962C8B-B14F-4D97-AF65-F5344CB8AC3E}">
        <p14:creationId xmlns:p14="http://schemas.microsoft.com/office/powerpoint/2010/main" val="33636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66CFF-F8EC-B906-C68D-18AC529554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CD330E-2EB0-04BC-CEC5-143B93BB39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B0C737-91DF-8DC3-7548-A4ED0CD527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4FEB76-B81D-58A4-C9C3-774371619F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6CAEAE-0FB3-908E-2CC8-C2BB1CF0BD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8911DB-A47F-3A87-0B5F-8ACBE04A6793}"/>
              </a:ext>
            </a:extLst>
          </p:cNvPr>
          <p:cNvSpPr>
            <a:spLocks noGrp="1"/>
          </p:cNvSpPr>
          <p:nvPr>
            <p:ph type="dt" sz="half" idx="10"/>
          </p:nvPr>
        </p:nvSpPr>
        <p:spPr/>
        <p:txBody>
          <a:bodyPr/>
          <a:lstStyle/>
          <a:p>
            <a:fld id="{E5EEC3C0-0C61-4399-94B3-BFD7AC3F4E1A}" type="datetimeFigureOut">
              <a:rPr lang="en-US" smtClean="0"/>
              <a:t>11/8/2023</a:t>
            </a:fld>
            <a:endParaRPr lang="en-US"/>
          </a:p>
        </p:txBody>
      </p:sp>
      <p:sp>
        <p:nvSpPr>
          <p:cNvPr id="8" name="Footer Placeholder 7">
            <a:extLst>
              <a:ext uri="{FF2B5EF4-FFF2-40B4-BE49-F238E27FC236}">
                <a16:creationId xmlns:a16="http://schemas.microsoft.com/office/drawing/2014/main" id="{7187BC88-E41B-0FDE-B26A-EB3BC75C43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B7FF0C-F1DE-760F-53F1-B4D6AA1E9E3F}"/>
              </a:ext>
            </a:extLst>
          </p:cNvPr>
          <p:cNvSpPr>
            <a:spLocks noGrp="1"/>
          </p:cNvSpPr>
          <p:nvPr>
            <p:ph type="sldNum" sz="quarter" idx="12"/>
          </p:nvPr>
        </p:nvSpPr>
        <p:spPr/>
        <p:txBody>
          <a:bodyPr/>
          <a:lstStyle/>
          <a:p>
            <a:fld id="{D66D5BAD-275C-491D-923B-54B8379692EC}" type="slidenum">
              <a:rPr lang="en-US" smtClean="0"/>
              <a:t>‹#›</a:t>
            </a:fld>
            <a:endParaRPr lang="en-US"/>
          </a:p>
        </p:txBody>
      </p:sp>
    </p:spTree>
    <p:extLst>
      <p:ext uri="{BB962C8B-B14F-4D97-AF65-F5344CB8AC3E}">
        <p14:creationId xmlns:p14="http://schemas.microsoft.com/office/powerpoint/2010/main" val="3317422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5E005-39E3-BD09-E9BE-DB09D6573C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110998-CBE6-4348-942D-9F5BDD70B902}"/>
              </a:ext>
            </a:extLst>
          </p:cNvPr>
          <p:cNvSpPr>
            <a:spLocks noGrp="1"/>
          </p:cNvSpPr>
          <p:nvPr>
            <p:ph type="dt" sz="half" idx="10"/>
          </p:nvPr>
        </p:nvSpPr>
        <p:spPr/>
        <p:txBody>
          <a:bodyPr/>
          <a:lstStyle/>
          <a:p>
            <a:fld id="{E5EEC3C0-0C61-4399-94B3-BFD7AC3F4E1A}" type="datetimeFigureOut">
              <a:rPr lang="en-US" smtClean="0"/>
              <a:t>11/8/2023</a:t>
            </a:fld>
            <a:endParaRPr lang="en-US"/>
          </a:p>
        </p:txBody>
      </p:sp>
      <p:sp>
        <p:nvSpPr>
          <p:cNvPr id="4" name="Footer Placeholder 3">
            <a:extLst>
              <a:ext uri="{FF2B5EF4-FFF2-40B4-BE49-F238E27FC236}">
                <a16:creationId xmlns:a16="http://schemas.microsoft.com/office/drawing/2014/main" id="{323C2975-680C-07DD-9A4F-A577ED9741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3975CE-DA67-5F78-F7D7-A110D7D3F0DF}"/>
              </a:ext>
            </a:extLst>
          </p:cNvPr>
          <p:cNvSpPr>
            <a:spLocks noGrp="1"/>
          </p:cNvSpPr>
          <p:nvPr>
            <p:ph type="sldNum" sz="quarter" idx="12"/>
          </p:nvPr>
        </p:nvSpPr>
        <p:spPr/>
        <p:txBody>
          <a:bodyPr/>
          <a:lstStyle/>
          <a:p>
            <a:fld id="{D66D5BAD-275C-491D-923B-54B8379692EC}" type="slidenum">
              <a:rPr lang="en-US" smtClean="0"/>
              <a:t>‹#›</a:t>
            </a:fld>
            <a:endParaRPr lang="en-US"/>
          </a:p>
        </p:txBody>
      </p:sp>
    </p:spTree>
    <p:extLst>
      <p:ext uri="{BB962C8B-B14F-4D97-AF65-F5344CB8AC3E}">
        <p14:creationId xmlns:p14="http://schemas.microsoft.com/office/powerpoint/2010/main" val="3549196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E28D33-2A8E-CB56-F15B-4EA48923139B}"/>
              </a:ext>
            </a:extLst>
          </p:cNvPr>
          <p:cNvSpPr>
            <a:spLocks noGrp="1"/>
          </p:cNvSpPr>
          <p:nvPr>
            <p:ph type="dt" sz="half" idx="10"/>
          </p:nvPr>
        </p:nvSpPr>
        <p:spPr/>
        <p:txBody>
          <a:bodyPr/>
          <a:lstStyle/>
          <a:p>
            <a:fld id="{E5EEC3C0-0C61-4399-94B3-BFD7AC3F4E1A}" type="datetimeFigureOut">
              <a:rPr lang="en-US" smtClean="0"/>
              <a:t>11/8/2023</a:t>
            </a:fld>
            <a:endParaRPr lang="en-US"/>
          </a:p>
        </p:txBody>
      </p:sp>
      <p:sp>
        <p:nvSpPr>
          <p:cNvPr id="3" name="Footer Placeholder 2">
            <a:extLst>
              <a:ext uri="{FF2B5EF4-FFF2-40B4-BE49-F238E27FC236}">
                <a16:creationId xmlns:a16="http://schemas.microsoft.com/office/drawing/2014/main" id="{DB8B5E09-9CD5-5222-5DE2-4DCCB5BDA6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E33198-0D3A-51AF-CB86-F7C064DD64F0}"/>
              </a:ext>
            </a:extLst>
          </p:cNvPr>
          <p:cNvSpPr>
            <a:spLocks noGrp="1"/>
          </p:cNvSpPr>
          <p:nvPr>
            <p:ph type="sldNum" sz="quarter" idx="12"/>
          </p:nvPr>
        </p:nvSpPr>
        <p:spPr/>
        <p:txBody>
          <a:bodyPr/>
          <a:lstStyle/>
          <a:p>
            <a:fld id="{D66D5BAD-275C-491D-923B-54B8379692EC}" type="slidenum">
              <a:rPr lang="en-US" smtClean="0"/>
              <a:t>‹#›</a:t>
            </a:fld>
            <a:endParaRPr lang="en-US"/>
          </a:p>
        </p:txBody>
      </p:sp>
    </p:spTree>
    <p:extLst>
      <p:ext uri="{BB962C8B-B14F-4D97-AF65-F5344CB8AC3E}">
        <p14:creationId xmlns:p14="http://schemas.microsoft.com/office/powerpoint/2010/main" val="3199410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9C33F-C0FB-756E-BAEA-3A44AFA226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A0A796-5DD4-CF0B-A32E-350BCDEB1E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8A51DD-FD5E-065E-9E89-1F29B853C5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1347D2-6624-97F1-0AC6-F14F21E126E0}"/>
              </a:ext>
            </a:extLst>
          </p:cNvPr>
          <p:cNvSpPr>
            <a:spLocks noGrp="1"/>
          </p:cNvSpPr>
          <p:nvPr>
            <p:ph type="dt" sz="half" idx="10"/>
          </p:nvPr>
        </p:nvSpPr>
        <p:spPr/>
        <p:txBody>
          <a:bodyPr/>
          <a:lstStyle/>
          <a:p>
            <a:fld id="{E5EEC3C0-0C61-4399-94B3-BFD7AC3F4E1A}" type="datetimeFigureOut">
              <a:rPr lang="en-US" smtClean="0"/>
              <a:t>11/8/2023</a:t>
            </a:fld>
            <a:endParaRPr lang="en-US"/>
          </a:p>
        </p:txBody>
      </p:sp>
      <p:sp>
        <p:nvSpPr>
          <p:cNvPr id="6" name="Footer Placeholder 5">
            <a:extLst>
              <a:ext uri="{FF2B5EF4-FFF2-40B4-BE49-F238E27FC236}">
                <a16:creationId xmlns:a16="http://schemas.microsoft.com/office/drawing/2014/main" id="{833C8C2F-72A2-53B2-44D3-B511B4EF5C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1DF7F-A8C6-14ED-871E-BAB01A36A7C6}"/>
              </a:ext>
            </a:extLst>
          </p:cNvPr>
          <p:cNvSpPr>
            <a:spLocks noGrp="1"/>
          </p:cNvSpPr>
          <p:nvPr>
            <p:ph type="sldNum" sz="quarter" idx="12"/>
          </p:nvPr>
        </p:nvSpPr>
        <p:spPr/>
        <p:txBody>
          <a:bodyPr/>
          <a:lstStyle/>
          <a:p>
            <a:fld id="{D66D5BAD-275C-491D-923B-54B8379692EC}" type="slidenum">
              <a:rPr lang="en-US" smtClean="0"/>
              <a:t>‹#›</a:t>
            </a:fld>
            <a:endParaRPr lang="en-US"/>
          </a:p>
        </p:txBody>
      </p:sp>
    </p:spTree>
    <p:extLst>
      <p:ext uri="{BB962C8B-B14F-4D97-AF65-F5344CB8AC3E}">
        <p14:creationId xmlns:p14="http://schemas.microsoft.com/office/powerpoint/2010/main" val="994370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C7A55-8082-553F-5725-D1791563C4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0D7F3D-782E-DD2C-858A-90B4BD5413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D0DBA1-F988-1A60-B17F-51BDBF2ED4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E92502-7B2A-600E-6FE2-2B8BAFF3BD93}"/>
              </a:ext>
            </a:extLst>
          </p:cNvPr>
          <p:cNvSpPr>
            <a:spLocks noGrp="1"/>
          </p:cNvSpPr>
          <p:nvPr>
            <p:ph type="dt" sz="half" idx="10"/>
          </p:nvPr>
        </p:nvSpPr>
        <p:spPr/>
        <p:txBody>
          <a:bodyPr/>
          <a:lstStyle/>
          <a:p>
            <a:fld id="{E5EEC3C0-0C61-4399-94B3-BFD7AC3F4E1A}" type="datetimeFigureOut">
              <a:rPr lang="en-US" smtClean="0"/>
              <a:t>11/8/2023</a:t>
            </a:fld>
            <a:endParaRPr lang="en-US"/>
          </a:p>
        </p:txBody>
      </p:sp>
      <p:sp>
        <p:nvSpPr>
          <p:cNvPr id="6" name="Footer Placeholder 5">
            <a:extLst>
              <a:ext uri="{FF2B5EF4-FFF2-40B4-BE49-F238E27FC236}">
                <a16:creationId xmlns:a16="http://schemas.microsoft.com/office/drawing/2014/main" id="{D8D1D8BF-FEB2-8286-1B1B-54C41F4133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43C0CF-94AF-EE54-1233-3BCB8BF09FF0}"/>
              </a:ext>
            </a:extLst>
          </p:cNvPr>
          <p:cNvSpPr>
            <a:spLocks noGrp="1"/>
          </p:cNvSpPr>
          <p:nvPr>
            <p:ph type="sldNum" sz="quarter" idx="12"/>
          </p:nvPr>
        </p:nvSpPr>
        <p:spPr/>
        <p:txBody>
          <a:bodyPr/>
          <a:lstStyle/>
          <a:p>
            <a:fld id="{D66D5BAD-275C-491D-923B-54B8379692EC}" type="slidenum">
              <a:rPr lang="en-US" smtClean="0"/>
              <a:t>‹#›</a:t>
            </a:fld>
            <a:endParaRPr lang="en-US"/>
          </a:p>
        </p:txBody>
      </p:sp>
    </p:spTree>
    <p:extLst>
      <p:ext uri="{BB962C8B-B14F-4D97-AF65-F5344CB8AC3E}">
        <p14:creationId xmlns:p14="http://schemas.microsoft.com/office/powerpoint/2010/main" val="968161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04721C-9111-10F3-C003-034BB3522D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13D70B-CFB4-9865-2E6C-45AEA424AB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2EC3A-58C8-29D0-D901-36DC0D341C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EEC3C0-0C61-4399-94B3-BFD7AC3F4E1A}" type="datetimeFigureOut">
              <a:rPr lang="en-US" smtClean="0"/>
              <a:t>11/8/2023</a:t>
            </a:fld>
            <a:endParaRPr lang="en-US"/>
          </a:p>
        </p:txBody>
      </p:sp>
      <p:sp>
        <p:nvSpPr>
          <p:cNvPr id="5" name="Footer Placeholder 4">
            <a:extLst>
              <a:ext uri="{FF2B5EF4-FFF2-40B4-BE49-F238E27FC236}">
                <a16:creationId xmlns:a16="http://schemas.microsoft.com/office/drawing/2014/main" id="{2B4179AB-9A0F-4005-DEFD-D8CFD41B59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47D3F4-B66E-17DF-8781-46479E0ADF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6D5BAD-275C-491D-923B-54B8379692EC}" type="slidenum">
              <a:rPr lang="en-US" smtClean="0"/>
              <a:t>‹#›</a:t>
            </a:fld>
            <a:endParaRPr lang="en-US"/>
          </a:p>
        </p:txBody>
      </p:sp>
    </p:spTree>
    <p:extLst>
      <p:ext uri="{BB962C8B-B14F-4D97-AF65-F5344CB8AC3E}">
        <p14:creationId xmlns:p14="http://schemas.microsoft.com/office/powerpoint/2010/main" val="3688373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1FE4-D112-25DB-6D67-07B8E204A287}"/>
              </a:ext>
            </a:extLst>
          </p:cNvPr>
          <p:cNvSpPr>
            <a:spLocks noGrp="1"/>
          </p:cNvSpPr>
          <p:nvPr>
            <p:ph type="ctrTitle"/>
          </p:nvPr>
        </p:nvSpPr>
        <p:spPr>
          <a:xfrm>
            <a:off x="1524000" y="1958105"/>
            <a:ext cx="9144000" cy="2387600"/>
          </a:xfrm>
        </p:spPr>
        <p:txBody>
          <a:bodyPr/>
          <a:lstStyle/>
          <a:p>
            <a:r>
              <a:rPr lang="en-US" dirty="0"/>
              <a:t>Tutorial on Chest X-Ray Imaging Diagnosis</a:t>
            </a:r>
          </a:p>
        </p:txBody>
      </p:sp>
    </p:spTree>
    <p:extLst>
      <p:ext uri="{BB962C8B-B14F-4D97-AF65-F5344CB8AC3E}">
        <p14:creationId xmlns:p14="http://schemas.microsoft.com/office/powerpoint/2010/main" val="2685647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E1ED6-1CEE-94FA-C639-85A4942E9FB1}"/>
              </a:ext>
            </a:extLst>
          </p:cNvPr>
          <p:cNvSpPr>
            <a:spLocks noGrp="1"/>
          </p:cNvSpPr>
          <p:nvPr>
            <p:ph type="title"/>
          </p:nvPr>
        </p:nvSpPr>
        <p:spPr/>
        <p:txBody>
          <a:bodyPr/>
          <a:lstStyle/>
          <a:p>
            <a:r>
              <a:rPr lang="en-US" dirty="0"/>
              <a:t>Evaluation Metrics</a:t>
            </a:r>
          </a:p>
        </p:txBody>
      </p:sp>
      <p:sp>
        <p:nvSpPr>
          <p:cNvPr id="3" name="Content Placeholder 2">
            <a:extLst>
              <a:ext uri="{FF2B5EF4-FFF2-40B4-BE49-F238E27FC236}">
                <a16:creationId xmlns:a16="http://schemas.microsoft.com/office/drawing/2014/main" id="{A83B1BCB-6B5A-867B-DFA1-27AEB1742780}"/>
              </a:ext>
            </a:extLst>
          </p:cNvPr>
          <p:cNvSpPr>
            <a:spLocks noGrp="1"/>
          </p:cNvSpPr>
          <p:nvPr>
            <p:ph idx="1"/>
          </p:nvPr>
        </p:nvSpPr>
        <p:spPr/>
        <p:txBody>
          <a:bodyPr/>
          <a:lstStyle/>
          <a:p>
            <a:r>
              <a:rPr lang="en-US" dirty="0"/>
              <a:t>The accuracy of </a:t>
            </a:r>
            <a:r>
              <a:rPr lang="en-US" dirty="0" err="1"/>
              <a:t>Gradcam</a:t>
            </a:r>
            <a:r>
              <a:rPr lang="en-US" dirty="0"/>
              <a:t> is based on Intersection Over Union (IOU). </a:t>
            </a:r>
            <a:r>
              <a:rPr lang="en-US" dirty="0" err="1"/>
              <a:t>i.e</a:t>
            </a:r>
            <a:r>
              <a:rPr lang="en-US" dirty="0"/>
              <a:t> how much overlapping is present between ground truth and model output</a:t>
            </a:r>
          </a:p>
          <a:p>
            <a:endParaRPr lang="en-US" dirty="0"/>
          </a:p>
          <a:p>
            <a:endParaRPr lang="en-US" dirty="0"/>
          </a:p>
          <a:p>
            <a:r>
              <a:rPr lang="en-US" dirty="0"/>
              <a:t>Intersection Over Union (</a:t>
            </a:r>
            <a:r>
              <a:rPr lang="en-US" dirty="0" err="1"/>
              <a:t>IoU</a:t>
            </a:r>
            <a:r>
              <a:rPr lang="en-US" dirty="0"/>
              <a:t>)</a:t>
            </a:r>
          </a:p>
          <a:p>
            <a:pPr lvl="1"/>
            <a:r>
              <a:rPr lang="en-US" dirty="0"/>
              <a:t>Where one box is actual area, another is</a:t>
            </a:r>
          </a:p>
          <a:p>
            <a:pPr marL="457200" lvl="1" indent="0">
              <a:buNone/>
            </a:pPr>
            <a:r>
              <a:rPr lang="en-US" dirty="0"/>
              <a:t>   predicted area</a:t>
            </a:r>
          </a:p>
        </p:txBody>
      </p:sp>
      <p:pic>
        <p:nvPicPr>
          <p:cNvPr id="4" name="Picture 3">
            <a:extLst>
              <a:ext uri="{FF2B5EF4-FFF2-40B4-BE49-F238E27FC236}">
                <a16:creationId xmlns:a16="http://schemas.microsoft.com/office/drawing/2014/main" id="{636A9C88-22A0-80AD-CA08-DDDA81D3518D}"/>
              </a:ext>
            </a:extLst>
          </p:cNvPr>
          <p:cNvPicPr>
            <a:picLocks noChangeAspect="1"/>
          </p:cNvPicPr>
          <p:nvPr/>
        </p:nvPicPr>
        <p:blipFill>
          <a:blip r:embed="rId2"/>
          <a:stretch>
            <a:fillRect/>
          </a:stretch>
        </p:blipFill>
        <p:spPr>
          <a:xfrm>
            <a:off x="1109163" y="3112275"/>
            <a:ext cx="9973673" cy="1056602"/>
          </a:xfrm>
          <a:prstGeom prst="rect">
            <a:avLst/>
          </a:prstGeom>
        </p:spPr>
      </p:pic>
      <p:pic>
        <p:nvPicPr>
          <p:cNvPr id="6" name="Picture 5">
            <a:extLst>
              <a:ext uri="{FF2B5EF4-FFF2-40B4-BE49-F238E27FC236}">
                <a16:creationId xmlns:a16="http://schemas.microsoft.com/office/drawing/2014/main" id="{BD6457EE-127F-7B5F-6294-4C3D92B08A65}"/>
              </a:ext>
            </a:extLst>
          </p:cNvPr>
          <p:cNvPicPr>
            <a:picLocks noChangeAspect="1"/>
          </p:cNvPicPr>
          <p:nvPr/>
        </p:nvPicPr>
        <p:blipFill>
          <a:blip r:embed="rId3"/>
          <a:stretch>
            <a:fillRect/>
          </a:stretch>
        </p:blipFill>
        <p:spPr>
          <a:xfrm>
            <a:off x="6952031" y="3716776"/>
            <a:ext cx="4219295" cy="2884691"/>
          </a:xfrm>
          <a:prstGeom prst="rect">
            <a:avLst/>
          </a:prstGeom>
        </p:spPr>
      </p:pic>
      <p:sp>
        <p:nvSpPr>
          <p:cNvPr id="7" name="TextBox 6">
            <a:extLst>
              <a:ext uri="{FF2B5EF4-FFF2-40B4-BE49-F238E27FC236}">
                <a16:creationId xmlns:a16="http://schemas.microsoft.com/office/drawing/2014/main" id="{85373713-5017-ED48-4B30-A1BC510F45F5}"/>
              </a:ext>
            </a:extLst>
          </p:cNvPr>
          <p:cNvSpPr txBox="1"/>
          <p:nvPr/>
        </p:nvSpPr>
        <p:spPr>
          <a:xfrm>
            <a:off x="6548284" y="6492875"/>
            <a:ext cx="5289755" cy="276999"/>
          </a:xfrm>
          <a:prstGeom prst="rect">
            <a:avLst/>
          </a:prstGeom>
          <a:noFill/>
        </p:spPr>
        <p:txBody>
          <a:bodyPr wrap="square">
            <a:spAutoFit/>
          </a:bodyPr>
          <a:lstStyle/>
          <a:p>
            <a:r>
              <a:rPr lang="en-US" sz="1200" dirty="0"/>
              <a:t>https://medium.com/analytics-vidhya/iou-intersection-over-union-705a39e7acef</a:t>
            </a:r>
          </a:p>
        </p:txBody>
      </p:sp>
    </p:spTree>
    <p:extLst>
      <p:ext uri="{BB962C8B-B14F-4D97-AF65-F5344CB8AC3E}">
        <p14:creationId xmlns:p14="http://schemas.microsoft.com/office/powerpoint/2010/main" val="2542143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6AEF2-B29E-2331-3269-101654D7EEC9}"/>
              </a:ext>
            </a:extLst>
          </p:cNvPr>
          <p:cNvSpPr>
            <a:spLocks noGrp="1"/>
          </p:cNvSpPr>
          <p:nvPr>
            <p:ph type="title"/>
          </p:nvPr>
        </p:nvSpPr>
        <p:spPr/>
        <p:txBody>
          <a:bodyPr/>
          <a:lstStyle/>
          <a:p>
            <a:r>
              <a:rPr lang="en-US" dirty="0"/>
              <a:t>Generated output of </a:t>
            </a:r>
            <a:r>
              <a:rPr lang="en-US" dirty="0" err="1"/>
              <a:t>GradCam</a:t>
            </a:r>
            <a:endParaRPr lang="en-US" dirty="0"/>
          </a:p>
        </p:txBody>
      </p:sp>
      <p:sp>
        <p:nvSpPr>
          <p:cNvPr id="3" name="Content Placeholder 2">
            <a:extLst>
              <a:ext uri="{FF2B5EF4-FFF2-40B4-BE49-F238E27FC236}">
                <a16:creationId xmlns:a16="http://schemas.microsoft.com/office/drawing/2014/main" id="{6517F179-BB50-E9B7-A0C7-52432ACF7F5A}"/>
              </a:ext>
            </a:extLst>
          </p:cNvPr>
          <p:cNvSpPr>
            <a:spLocks noGrp="1"/>
          </p:cNvSpPr>
          <p:nvPr>
            <p:ph idx="1"/>
          </p:nvPr>
        </p:nvSpPr>
        <p:spPr/>
        <p:txBody>
          <a:bodyPr/>
          <a:lstStyle/>
          <a:p>
            <a:r>
              <a:rPr lang="en-US" dirty="0"/>
              <a:t>Once you open output folder, you will find 4 different images for one input image</a:t>
            </a:r>
          </a:p>
          <a:p>
            <a:pPr lvl="1"/>
            <a:r>
              <a:rPr lang="en-US" dirty="0" err="1"/>
              <a:t>gtimage</a:t>
            </a:r>
            <a:r>
              <a:rPr lang="en-US" dirty="0"/>
              <a:t>_(name of original image).</a:t>
            </a:r>
            <a:r>
              <a:rPr lang="en-US" dirty="0" err="1"/>
              <a:t>png</a:t>
            </a:r>
            <a:r>
              <a:rPr lang="en-US" dirty="0"/>
              <a:t>: image with bounding box</a:t>
            </a:r>
          </a:p>
          <a:p>
            <a:pPr lvl="1"/>
            <a:r>
              <a:rPr lang="en-US" dirty="0"/>
              <a:t>mask_(name of original image).</a:t>
            </a:r>
            <a:r>
              <a:rPr lang="en-US" dirty="0" err="1"/>
              <a:t>png</a:t>
            </a:r>
            <a:r>
              <a:rPr lang="en-US" dirty="0"/>
              <a:t>: masked image</a:t>
            </a:r>
          </a:p>
          <a:p>
            <a:pPr lvl="1"/>
            <a:r>
              <a:rPr lang="en-US" dirty="0"/>
              <a:t>original__(name of original image).</a:t>
            </a:r>
            <a:r>
              <a:rPr lang="en-US" dirty="0" err="1"/>
              <a:t>png</a:t>
            </a:r>
            <a:r>
              <a:rPr lang="en-US" dirty="0"/>
              <a:t>: original image</a:t>
            </a:r>
          </a:p>
          <a:p>
            <a:pPr lvl="1"/>
            <a:r>
              <a:rPr lang="en-US" dirty="0"/>
              <a:t>pred_(name of original image).</a:t>
            </a:r>
            <a:r>
              <a:rPr lang="en-US" dirty="0" err="1"/>
              <a:t>png</a:t>
            </a:r>
            <a:r>
              <a:rPr lang="en-US" dirty="0"/>
              <a:t>: </a:t>
            </a:r>
            <a:r>
              <a:rPr lang="en-US" dirty="0" err="1"/>
              <a:t>GradCam</a:t>
            </a:r>
            <a:r>
              <a:rPr lang="en-US" dirty="0"/>
              <a:t> output</a:t>
            </a:r>
          </a:p>
          <a:p>
            <a:pPr marL="457200" lvl="1" indent="0">
              <a:buNone/>
            </a:pPr>
            <a:endParaRPr lang="en-US" dirty="0"/>
          </a:p>
        </p:txBody>
      </p:sp>
      <p:pic>
        <p:nvPicPr>
          <p:cNvPr id="6" name="Picture 5">
            <a:extLst>
              <a:ext uri="{FF2B5EF4-FFF2-40B4-BE49-F238E27FC236}">
                <a16:creationId xmlns:a16="http://schemas.microsoft.com/office/drawing/2014/main" id="{090E45BC-E0E9-07B6-09CD-FD56CFFAC93A}"/>
              </a:ext>
            </a:extLst>
          </p:cNvPr>
          <p:cNvPicPr>
            <a:picLocks noChangeAspect="1"/>
          </p:cNvPicPr>
          <p:nvPr/>
        </p:nvPicPr>
        <p:blipFill>
          <a:blip r:embed="rId2"/>
          <a:stretch>
            <a:fillRect/>
          </a:stretch>
        </p:blipFill>
        <p:spPr>
          <a:xfrm>
            <a:off x="682050" y="4469054"/>
            <a:ext cx="4701404" cy="2240407"/>
          </a:xfrm>
          <a:prstGeom prst="rect">
            <a:avLst/>
          </a:prstGeom>
        </p:spPr>
      </p:pic>
      <p:pic>
        <p:nvPicPr>
          <p:cNvPr id="10" name="Picture 9">
            <a:extLst>
              <a:ext uri="{FF2B5EF4-FFF2-40B4-BE49-F238E27FC236}">
                <a16:creationId xmlns:a16="http://schemas.microsoft.com/office/drawing/2014/main" id="{0F670FC7-6E1E-FD9C-E25B-60D5A123F2DB}"/>
              </a:ext>
            </a:extLst>
          </p:cNvPr>
          <p:cNvPicPr>
            <a:picLocks noChangeAspect="1"/>
          </p:cNvPicPr>
          <p:nvPr/>
        </p:nvPicPr>
        <p:blipFill>
          <a:blip r:embed="rId3"/>
          <a:stretch>
            <a:fillRect/>
          </a:stretch>
        </p:blipFill>
        <p:spPr>
          <a:xfrm>
            <a:off x="5539604" y="4511444"/>
            <a:ext cx="4878089" cy="2056151"/>
          </a:xfrm>
          <a:prstGeom prst="rect">
            <a:avLst/>
          </a:prstGeom>
        </p:spPr>
      </p:pic>
    </p:spTree>
    <p:extLst>
      <p:ext uri="{BB962C8B-B14F-4D97-AF65-F5344CB8AC3E}">
        <p14:creationId xmlns:p14="http://schemas.microsoft.com/office/powerpoint/2010/main" val="736546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D1EE-C38C-0177-4A4F-01EA35C46E18}"/>
              </a:ext>
            </a:extLst>
          </p:cNvPr>
          <p:cNvSpPr>
            <a:spLocks noGrp="1"/>
          </p:cNvSpPr>
          <p:nvPr>
            <p:ph type="title"/>
          </p:nvPr>
        </p:nvSpPr>
        <p:spPr>
          <a:xfrm>
            <a:off x="838200" y="256970"/>
            <a:ext cx="10515600" cy="1325563"/>
          </a:xfrm>
        </p:spPr>
        <p:txBody>
          <a:bodyPr/>
          <a:lstStyle/>
          <a:p>
            <a:r>
              <a:rPr lang="en-US" dirty="0"/>
              <a:t>Generated output</a:t>
            </a:r>
          </a:p>
        </p:txBody>
      </p:sp>
      <p:sp>
        <p:nvSpPr>
          <p:cNvPr id="3" name="Content Placeholder 2">
            <a:extLst>
              <a:ext uri="{FF2B5EF4-FFF2-40B4-BE49-F238E27FC236}">
                <a16:creationId xmlns:a16="http://schemas.microsoft.com/office/drawing/2014/main" id="{BE5EC838-4AB1-D0F4-E996-1226DB6D4283}"/>
              </a:ext>
            </a:extLst>
          </p:cNvPr>
          <p:cNvSpPr>
            <a:spLocks noGrp="1"/>
          </p:cNvSpPr>
          <p:nvPr>
            <p:ph idx="1"/>
          </p:nvPr>
        </p:nvSpPr>
        <p:spPr>
          <a:xfrm>
            <a:off x="501445" y="1435510"/>
            <a:ext cx="11189110" cy="5057365"/>
          </a:xfrm>
        </p:spPr>
        <p:txBody>
          <a:bodyPr>
            <a:normAutofit fontScale="92500" lnSpcReduction="10000"/>
          </a:bodyPr>
          <a:lstStyle/>
          <a:p>
            <a:pPr algn="l">
              <a:buFont typeface="+mj-lt"/>
              <a:buAutoNum type="arabicPeriod"/>
            </a:pPr>
            <a:r>
              <a:rPr lang="en-US" sz="3000" b="1" dirty="0"/>
              <a:t>Original Image: </a:t>
            </a:r>
            <a:r>
              <a:rPr lang="en-US" sz="3000" dirty="0"/>
              <a:t>This is the original input image without any modifications.</a:t>
            </a:r>
          </a:p>
          <a:p>
            <a:pPr algn="l">
              <a:buFont typeface="+mj-lt"/>
              <a:buAutoNum type="arabicPeriod"/>
            </a:pPr>
            <a:r>
              <a:rPr lang="en-US" sz="3000" b="1" dirty="0" err="1"/>
              <a:t>gtimage</a:t>
            </a:r>
            <a:r>
              <a:rPr lang="en-US" sz="3000" b="1" dirty="0"/>
              <a:t>: </a:t>
            </a:r>
            <a:r>
              <a:rPr lang="en-US" sz="3000" dirty="0"/>
              <a:t>This image is created by drawing a bounding box (in yellow) around the region of interest (ROI). The bounding box is typically obtained from the ground truth bounding box coordinates provided in the dataset.</a:t>
            </a:r>
          </a:p>
          <a:p>
            <a:pPr algn="l">
              <a:buFont typeface="+mj-lt"/>
              <a:buAutoNum type="arabicPeriod"/>
            </a:pPr>
            <a:r>
              <a:rPr lang="en-US" sz="3000" b="1" dirty="0"/>
              <a:t>Mask Image: </a:t>
            </a:r>
            <a:r>
              <a:rPr lang="en-US" sz="3000" dirty="0"/>
              <a:t>This image is created by applying a mask to the original image. The mask is derived from the </a:t>
            </a:r>
            <a:r>
              <a:rPr lang="en-US" sz="3000" dirty="0" err="1"/>
              <a:t>GradCAM</a:t>
            </a:r>
            <a:r>
              <a:rPr lang="en-US" sz="3000" dirty="0"/>
              <a:t> or </a:t>
            </a:r>
            <a:r>
              <a:rPr lang="en-US" sz="3000" dirty="0" err="1"/>
              <a:t>GradCAM</a:t>
            </a:r>
            <a:r>
              <a:rPr lang="en-US" sz="3000" dirty="0"/>
              <a:t>++ output and represents regions of high significance for the predicted class. Only the regions with high values in the mask are retained in this image, while other areas are masked out.</a:t>
            </a:r>
          </a:p>
          <a:p>
            <a:pPr algn="l">
              <a:buFont typeface="+mj-lt"/>
              <a:buAutoNum type="arabicPeriod"/>
            </a:pPr>
            <a:r>
              <a:rPr lang="en-US" sz="3000" b="1" dirty="0"/>
              <a:t>Pred Image: </a:t>
            </a:r>
            <a:r>
              <a:rPr lang="en-US" sz="3000" dirty="0"/>
              <a:t>This image visualizes the </a:t>
            </a:r>
            <a:r>
              <a:rPr lang="en-US" sz="3000" dirty="0" err="1"/>
              <a:t>GradCAM</a:t>
            </a:r>
            <a:r>
              <a:rPr lang="en-US" sz="3000" dirty="0"/>
              <a:t> or </a:t>
            </a:r>
            <a:r>
              <a:rPr lang="en-US" sz="3000" dirty="0" err="1"/>
              <a:t>GradCAM</a:t>
            </a:r>
            <a:r>
              <a:rPr lang="en-US" sz="3000" dirty="0"/>
              <a:t>++ output, highlighting the regions in the image that are most important for the model's prediction of the target class. This image typically shows regions of high activation in the neural network for the specific class.</a:t>
            </a:r>
          </a:p>
          <a:p>
            <a:endParaRPr lang="en-US" dirty="0"/>
          </a:p>
        </p:txBody>
      </p:sp>
    </p:spTree>
    <p:extLst>
      <p:ext uri="{BB962C8B-B14F-4D97-AF65-F5344CB8AC3E}">
        <p14:creationId xmlns:p14="http://schemas.microsoft.com/office/powerpoint/2010/main" val="537218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72139-7821-C5A8-BD59-012F00557EF4}"/>
              </a:ext>
            </a:extLst>
          </p:cNvPr>
          <p:cNvSpPr>
            <a:spLocks noGrp="1"/>
          </p:cNvSpPr>
          <p:nvPr>
            <p:ph type="title"/>
          </p:nvPr>
        </p:nvSpPr>
        <p:spPr/>
        <p:txBody>
          <a:bodyPr/>
          <a:lstStyle/>
          <a:p>
            <a:r>
              <a:rPr lang="en-US" dirty="0"/>
              <a:t>Data storage</a:t>
            </a:r>
          </a:p>
        </p:txBody>
      </p:sp>
      <p:sp>
        <p:nvSpPr>
          <p:cNvPr id="3" name="Content Placeholder 2">
            <a:extLst>
              <a:ext uri="{FF2B5EF4-FFF2-40B4-BE49-F238E27FC236}">
                <a16:creationId xmlns:a16="http://schemas.microsoft.com/office/drawing/2014/main" id="{0D466F81-5073-E39D-3EE0-BDEB719414EF}"/>
              </a:ext>
            </a:extLst>
          </p:cNvPr>
          <p:cNvSpPr>
            <a:spLocks noGrp="1"/>
          </p:cNvSpPr>
          <p:nvPr>
            <p:ph idx="1"/>
          </p:nvPr>
        </p:nvSpPr>
        <p:spPr/>
        <p:txBody>
          <a:bodyPr/>
          <a:lstStyle/>
          <a:p>
            <a:r>
              <a:rPr lang="en-US" dirty="0"/>
              <a:t>The Google drive where the input and output data is stored looks like this</a:t>
            </a:r>
          </a:p>
        </p:txBody>
      </p:sp>
      <p:pic>
        <p:nvPicPr>
          <p:cNvPr id="5" name="Picture 4">
            <a:extLst>
              <a:ext uri="{FF2B5EF4-FFF2-40B4-BE49-F238E27FC236}">
                <a16:creationId xmlns:a16="http://schemas.microsoft.com/office/drawing/2014/main" id="{32FF5926-2E33-FEBA-76A5-7ACDEC3332B7}"/>
              </a:ext>
            </a:extLst>
          </p:cNvPr>
          <p:cNvPicPr>
            <a:picLocks noChangeAspect="1"/>
          </p:cNvPicPr>
          <p:nvPr/>
        </p:nvPicPr>
        <p:blipFill>
          <a:blip r:embed="rId2"/>
          <a:stretch>
            <a:fillRect/>
          </a:stretch>
        </p:blipFill>
        <p:spPr>
          <a:xfrm>
            <a:off x="612056" y="4307666"/>
            <a:ext cx="11400508" cy="2004234"/>
          </a:xfrm>
          <a:prstGeom prst="rect">
            <a:avLst/>
          </a:prstGeom>
        </p:spPr>
      </p:pic>
      <p:sp>
        <p:nvSpPr>
          <p:cNvPr id="6" name="TextBox 5">
            <a:extLst>
              <a:ext uri="{FF2B5EF4-FFF2-40B4-BE49-F238E27FC236}">
                <a16:creationId xmlns:a16="http://schemas.microsoft.com/office/drawing/2014/main" id="{C4618004-7A8A-A980-A87D-C68A30F3A4F7}"/>
              </a:ext>
            </a:extLst>
          </p:cNvPr>
          <p:cNvSpPr txBox="1"/>
          <p:nvPr/>
        </p:nvSpPr>
        <p:spPr>
          <a:xfrm>
            <a:off x="838200" y="2881980"/>
            <a:ext cx="5741059" cy="369332"/>
          </a:xfrm>
          <a:prstGeom prst="rect">
            <a:avLst/>
          </a:prstGeom>
          <a:noFill/>
        </p:spPr>
        <p:txBody>
          <a:bodyPr wrap="none" rtlCol="0">
            <a:spAutoFit/>
          </a:bodyPr>
          <a:lstStyle/>
          <a:p>
            <a:r>
              <a:rPr lang="en-US" dirty="0"/>
              <a:t>Contains a total of 5552 images used for fine tuning </a:t>
            </a:r>
            <a:r>
              <a:rPr lang="en-US" dirty="0" err="1"/>
              <a:t>ResNet</a:t>
            </a:r>
            <a:endParaRPr lang="en-US" dirty="0"/>
          </a:p>
        </p:txBody>
      </p:sp>
      <p:sp>
        <p:nvSpPr>
          <p:cNvPr id="7" name="TextBox 6">
            <a:extLst>
              <a:ext uri="{FF2B5EF4-FFF2-40B4-BE49-F238E27FC236}">
                <a16:creationId xmlns:a16="http://schemas.microsoft.com/office/drawing/2014/main" id="{3518930C-003E-0890-95A1-703E04160C3A}"/>
              </a:ext>
            </a:extLst>
          </p:cNvPr>
          <p:cNvSpPr txBox="1"/>
          <p:nvPr/>
        </p:nvSpPr>
        <p:spPr>
          <a:xfrm>
            <a:off x="1617353" y="3803397"/>
            <a:ext cx="10497041" cy="369332"/>
          </a:xfrm>
          <a:prstGeom prst="rect">
            <a:avLst/>
          </a:prstGeom>
          <a:noFill/>
        </p:spPr>
        <p:txBody>
          <a:bodyPr wrap="none" rtlCol="0">
            <a:spAutoFit/>
          </a:bodyPr>
          <a:lstStyle/>
          <a:p>
            <a:r>
              <a:rPr lang="en-US" dirty="0"/>
              <a:t>Contains all images that has Cardiomegaly and a </a:t>
            </a:r>
            <a:r>
              <a:rPr lang="en-US" dirty="0" err="1"/>
              <a:t>json</a:t>
            </a:r>
            <a:r>
              <a:rPr lang="en-US" dirty="0"/>
              <a:t> and BB.csv file that is used for generating bounding boxes</a:t>
            </a:r>
          </a:p>
        </p:txBody>
      </p:sp>
      <p:cxnSp>
        <p:nvCxnSpPr>
          <p:cNvPr id="9" name="Straight Arrow Connector 8">
            <a:extLst>
              <a:ext uri="{FF2B5EF4-FFF2-40B4-BE49-F238E27FC236}">
                <a16:creationId xmlns:a16="http://schemas.microsoft.com/office/drawing/2014/main" id="{E0BD2F2F-BC94-F261-4AB2-2CAA6C62359A}"/>
              </a:ext>
            </a:extLst>
          </p:cNvPr>
          <p:cNvCxnSpPr/>
          <p:nvPr/>
        </p:nvCxnSpPr>
        <p:spPr>
          <a:xfrm>
            <a:off x="1155560" y="3251312"/>
            <a:ext cx="0" cy="126039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D68D6AD-3CDB-7386-DEC6-7B9285B52CC4}"/>
              </a:ext>
            </a:extLst>
          </p:cNvPr>
          <p:cNvCxnSpPr>
            <a:cxnSpLocks/>
          </p:cNvCxnSpPr>
          <p:nvPr/>
        </p:nvCxnSpPr>
        <p:spPr>
          <a:xfrm flipH="1">
            <a:off x="1617353" y="4049385"/>
            <a:ext cx="909807" cy="189913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627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1276-148C-0330-4853-ECD7C82C0E9A}"/>
              </a:ext>
            </a:extLst>
          </p:cNvPr>
          <p:cNvSpPr>
            <a:spLocks noGrp="1"/>
          </p:cNvSpPr>
          <p:nvPr>
            <p:ph type="title"/>
          </p:nvPr>
        </p:nvSpPr>
        <p:spPr/>
        <p:txBody>
          <a:bodyPr/>
          <a:lstStyle/>
          <a:p>
            <a:r>
              <a:rPr lang="en-US" dirty="0"/>
              <a:t>Data Storage</a:t>
            </a:r>
          </a:p>
        </p:txBody>
      </p:sp>
      <p:sp>
        <p:nvSpPr>
          <p:cNvPr id="3" name="Content Placeholder 2">
            <a:extLst>
              <a:ext uri="{FF2B5EF4-FFF2-40B4-BE49-F238E27FC236}">
                <a16:creationId xmlns:a16="http://schemas.microsoft.com/office/drawing/2014/main" id="{88D0C9AF-8312-B1A0-1F6C-5072515E7C4C}"/>
              </a:ext>
            </a:extLst>
          </p:cNvPr>
          <p:cNvSpPr>
            <a:spLocks noGrp="1"/>
          </p:cNvSpPr>
          <p:nvPr>
            <p:ph idx="1"/>
          </p:nvPr>
        </p:nvSpPr>
        <p:spPr>
          <a:xfrm>
            <a:off x="838200" y="1690688"/>
            <a:ext cx="10515600" cy="4351338"/>
          </a:xfrm>
        </p:spPr>
        <p:txBody>
          <a:bodyPr/>
          <a:lstStyle/>
          <a:p>
            <a:r>
              <a:rPr lang="en-US" dirty="0"/>
              <a:t>When you open </a:t>
            </a:r>
            <a:r>
              <a:rPr lang="en-US" dirty="0" err="1"/>
              <a:t>GradCam</a:t>
            </a:r>
            <a:r>
              <a:rPr lang="en-US" dirty="0"/>
              <a:t> folder, it looks like this</a:t>
            </a:r>
          </a:p>
          <a:p>
            <a:r>
              <a:rPr lang="en-US" dirty="0"/>
              <a:t>BB folder contains all </a:t>
            </a:r>
            <a:r>
              <a:rPr lang="en-US" dirty="0" err="1"/>
              <a:t>Cardiomelagy</a:t>
            </a:r>
            <a:r>
              <a:rPr lang="en-US" dirty="0"/>
              <a:t> images (ground truth images)</a:t>
            </a:r>
          </a:p>
          <a:p>
            <a:r>
              <a:rPr lang="en-US" dirty="0"/>
              <a:t>All generated files will be stored in output folder</a:t>
            </a:r>
          </a:p>
          <a:p>
            <a:endParaRPr lang="en-US" dirty="0"/>
          </a:p>
          <a:p>
            <a:pPr marL="0" indent="0">
              <a:buNone/>
            </a:pPr>
            <a:endParaRPr lang="en-US" dirty="0"/>
          </a:p>
        </p:txBody>
      </p:sp>
      <p:pic>
        <p:nvPicPr>
          <p:cNvPr id="5" name="Picture 4">
            <a:extLst>
              <a:ext uri="{FF2B5EF4-FFF2-40B4-BE49-F238E27FC236}">
                <a16:creationId xmlns:a16="http://schemas.microsoft.com/office/drawing/2014/main" id="{18867D7E-0DD7-E8FA-1844-CF3AB5044C00}"/>
              </a:ext>
            </a:extLst>
          </p:cNvPr>
          <p:cNvPicPr>
            <a:picLocks noChangeAspect="1"/>
          </p:cNvPicPr>
          <p:nvPr/>
        </p:nvPicPr>
        <p:blipFill>
          <a:blip r:embed="rId3"/>
          <a:stretch>
            <a:fillRect/>
          </a:stretch>
        </p:blipFill>
        <p:spPr>
          <a:xfrm>
            <a:off x="334780" y="3278906"/>
            <a:ext cx="11522439" cy="3505504"/>
          </a:xfrm>
          <a:prstGeom prst="rect">
            <a:avLst/>
          </a:prstGeom>
        </p:spPr>
      </p:pic>
    </p:spTree>
    <p:extLst>
      <p:ext uri="{BB962C8B-B14F-4D97-AF65-F5344CB8AC3E}">
        <p14:creationId xmlns:p14="http://schemas.microsoft.com/office/powerpoint/2010/main" val="4283864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F054A-F6FA-505F-6BA3-F6713C19DC77}"/>
              </a:ext>
            </a:extLst>
          </p:cNvPr>
          <p:cNvSpPr>
            <a:spLocks noGrp="1"/>
          </p:cNvSpPr>
          <p:nvPr>
            <p:ph type="title"/>
          </p:nvPr>
        </p:nvSpPr>
        <p:spPr/>
        <p:txBody>
          <a:bodyPr/>
          <a:lstStyle/>
          <a:p>
            <a:r>
              <a:rPr lang="en-US" dirty="0"/>
              <a:t>Model file</a:t>
            </a:r>
          </a:p>
        </p:txBody>
      </p:sp>
      <p:sp>
        <p:nvSpPr>
          <p:cNvPr id="3" name="Content Placeholder 2">
            <a:extLst>
              <a:ext uri="{FF2B5EF4-FFF2-40B4-BE49-F238E27FC236}">
                <a16:creationId xmlns:a16="http://schemas.microsoft.com/office/drawing/2014/main" id="{B087C728-0CAC-60D9-19F6-548268432E9F}"/>
              </a:ext>
            </a:extLst>
          </p:cNvPr>
          <p:cNvSpPr>
            <a:spLocks noGrp="1"/>
          </p:cNvSpPr>
          <p:nvPr>
            <p:ph idx="1"/>
          </p:nvPr>
        </p:nvSpPr>
        <p:spPr/>
        <p:txBody>
          <a:bodyPr/>
          <a:lstStyle/>
          <a:p>
            <a:r>
              <a:rPr lang="en-US" dirty="0"/>
              <a:t>Once finetuning is completed, a new model file named </a:t>
            </a:r>
            <a:r>
              <a:rPr lang="en-US" dirty="0" err="1"/>
              <a:t>output.pth</a:t>
            </a:r>
            <a:r>
              <a:rPr lang="en-US" dirty="0"/>
              <a:t> will be generated.</a:t>
            </a:r>
          </a:p>
          <a:p>
            <a:r>
              <a:rPr lang="en-US" dirty="0"/>
              <a:t>Since this is obtained on just 1 epoch, the performance is not accurate. Hence use the </a:t>
            </a:r>
            <a:r>
              <a:rPr lang="en-US" dirty="0" err="1"/>
              <a:t>ResNet</a:t>
            </a:r>
            <a:r>
              <a:rPr lang="en-US" dirty="0"/>
              <a:t> model trained on 10 epochs named “Chest_cardi_001.pth” for </a:t>
            </a:r>
            <a:r>
              <a:rPr lang="en-US" dirty="0" err="1"/>
              <a:t>GradCam</a:t>
            </a:r>
            <a:r>
              <a:rPr lang="en-US" dirty="0"/>
              <a:t> which has a higher accuracy as it is trained on a larger number of epochs.</a:t>
            </a:r>
          </a:p>
          <a:p>
            <a:r>
              <a:rPr lang="en-US" dirty="0"/>
              <a:t>bb_results.csv is a generated file that stores all the results such as location in the image which the model thinks is good for classification.</a:t>
            </a:r>
          </a:p>
          <a:p>
            <a:pPr marL="0" indent="0">
              <a:buNone/>
            </a:pPr>
            <a:endParaRPr lang="en-US" dirty="0"/>
          </a:p>
        </p:txBody>
      </p:sp>
    </p:spTree>
    <p:extLst>
      <p:ext uri="{BB962C8B-B14F-4D97-AF65-F5344CB8AC3E}">
        <p14:creationId xmlns:p14="http://schemas.microsoft.com/office/powerpoint/2010/main" val="3694268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1551E-4BC7-E8CA-069E-F126DC937F3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D1B3E01-9781-E20B-670C-5D3BFD66606B}"/>
              </a:ext>
            </a:extLst>
          </p:cNvPr>
          <p:cNvSpPr>
            <a:spLocks noGrp="1"/>
          </p:cNvSpPr>
          <p:nvPr>
            <p:ph idx="1"/>
          </p:nvPr>
        </p:nvSpPr>
        <p:spPr>
          <a:xfrm>
            <a:off x="589919" y="1583400"/>
            <a:ext cx="10515600" cy="4351338"/>
          </a:xfrm>
        </p:spPr>
        <p:txBody>
          <a:bodyPr>
            <a:normAutofit/>
          </a:bodyPr>
          <a:lstStyle/>
          <a:p>
            <a:r>
              <a:rPr lang="en-US" dirty="0"/>
              <a:t>In this tutorial, we will use </a:t>
            </a:r>
            <a:r>
              <a:rPr lang="en-US" dirty="0" err="1"/>
              <a:t>ResNet</a:t>
            </a:r>
            <a:r>
              <a:rPr lang="en-US" dirty="0"/>
              <a:t> to predict the disease label for Chest X-Ray images from NIH ChestX-Ray14 dataset and use </a:t>
            </a:r>
            <a:r>
              <a:rPr lang="en-US" dirty="0" err="1"/>
              <a:t>GradCam</a:t>
            </a:r>
            <a:r>
              <a:rPr lang="en-US" dirty="0"/>
              <a:t> to draw bounding boxes. </a:t>
            </a:r>
          </a:p>
          <a:p>
            <a:r>
              <a:rPr lang="en-US" dirty="0"/>
              <a:t>The tutorial is divided into 3 parts.</a:t>
            </a:r>
          </a:p>
          <a:p>
            <a:pPr lvl="1"/>
            <a:r>
              <a:rPr lang="en-US" dirty="0"/>
              <a:t>Use an existing model (in this tutorial we use </a:t>
            </a:r>
            <a:r>
              <a:rPr lang="en-US" dirty="0" err="1"/>
              <a:t>ResNet</a:t>
            </a:r>
            <a:r>
              <a:rPr lang="en-US" dirty="0"/>
              <a:t>)</a:t>
            </a:r>
          </a:p>
          <a:p>
            <a:pPr lvl="1"/>
            <a:r>
              <a:rPr lang="en-US" dirty="0"/>
              <a:t>Finetune the model for a specific task (Binary classification: </a:t>
            </a:r>
            <a:r>
              <a:rPr lang="en-US" b="0" i="0" dirty="0">
                <a:solidFill>
                  <a:srgbClr val="080808"/>
                </a:solidFill>
                <a:effectLst/>
                <a:latin typeface="mayo-sans"/>
              </a:rPr>
              <a:t>cardiomegaly</a:t>
            </a:r>
            <a:r>
              <a:rPr lang="en-US" dirty="0"/>
              <a:t>)</a:t>
            </a:r>
          </a:p>
          <a:p>
            <a:pPr lvl="1"/>
            <a:r>
              <a:rPr lang="en-US" dirty="0"/>
              <a:t>Use </a:t>
            </a:r>
            <a:r>
              <a:rPr lang="en-US" dirty="0" err="1"/>
              <a:t>GradCam</a:t>
            </a:r>
            <a:r>
              <a:rPr lang="en-US" dirty="0"/>
              <a:t> for bounding box generation</a:t>
            </a:r>
          </a:p>
        </p:txBody>
      </p:sp>
    </p:spTree>
    <p:extLst>
      <p:ext uri="{BB962C8B-B14F-4D97-AF65-F5344CB8AC3E}">
        <p14:creationId xmlns:p14="http://schemas.microsoft.com/office/powerpoint/2010/main" val="1518531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EAE5627-10E7-7438-776E-A0360EAD0761}"/>
              </a:ext>
            </a:extLst>
          </p:cNvPr>
          <p:cNvSpPr>
            <a:spLocks noGrp="1"/>
          </p:cNvSpPr>
          <p:nvPr>
            <p:ph type="title"/>
          </p:nvPr>
        </p:nvSpPr>
        <p:spPr>
          <a:xfrm>
            <a:off x="1137034" y="609597"/>
            <a:ext cx="9392421" cy="1330841"/>
          </a:xfrm>
        </p:spPr>
        <p:txBody>
          <a:bodyPr>
            <a:normAutofit/>
          </a:bodyPr>
          <a:lstStyle/>
          <a:p>
            <a:r>
              <a:rPr lang="en-US" altLang="zh-CN">
                <a:latin typeface="Arial" panose="020B0604020202020204" pitchFamily="34" charset="0"/>
                <a:cs typeface="Arial" panose="020B0604020202020204" pitchFamily="34" charset="0"/>
              </a:rPr>
              <a:t>Data</a:t>
            </a:r>
            <a:endParaRPr lang="zh-CN" altLang="en-US">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ED6D722-EA2E-23FC-79C7-8135A37C3389}"/>
              </a:ext>
            </a:extLst>
          </p:cNvPr>
          <p:cNvSpPr>
            <a:spLocks noGrp="1"/>
          </p:cNvSpPr>
          <p:nvPr>
            <p:ph idx="1"/>
          </p:nvPr>
        </p:nvSpPr>
        <p:spPr>
          <a:xfrm>
            <a:off x="1137034" y="2198362"/>
            <a:ext cx="4958966" cy="3917773"/>
          </a:xfrm>
        </p:spPr>
        <p:txBody>
          <a:bodyPr>
            <a:normAutofit/>
          </a:bodyPr>
          <a:lstStyle/>
          <a:p>
            <a:r>
              <a:rPr lang="en-US" altLang="zh-CN" sz="1900">
                <a:latin typeface="Arial" panose="020B0604020202020204" pitchFamily="34" charset="0"/>
                <a:cs typeface="Arial" panose="020B0604020202020204" pitchFamily="34" charset="0"/>
              </a:rPr>
              <a:t>NIH ChestX-ray14 dataset </a:t>
            </a:r>
          </a:p>
          <a:p>
            <a:pPr lvl="1"/>
            <a:r>
              <a:rPr lang="en-US" altLang="zh-CN" sz="1900">
                <a:latin typeface="Arial" panose="020B0604020202020204" pitchFamily="34" charset="0"/>
                <a:cs typeface="Arial" panose="020B0604020202020204" pitchFamily="34" charset="0"/>
              </a:rPr>
              <a:t>https://www.kaggle.com/datasets/nih-chest-xrays/data</a:t>
            </a:r>
          </a:p>
          <a:p>
            <a:pPr lvl="1"/>
            <a:r>
              <a:rPr lang="en-US" altLang="zh-CN" sz="1900">
                <a:latin typeface="Arial" panose="020B0604020202020204" pitchFamily="34" charset="0"/>
                <a:cs typeface="Arial" panose="020B0604020202020204" pitchFamily="34" charset="0"/>
              </a:rPr>
              <a:t>112,120 frontal-view X-ray images of 30,805 unique patients</a:t>
            </a:r>
          </a:p>
          <a:p>
            <a:pPr lvl="1"/>
            <a:r>
              <a:rPr lang="en-US" altLang="zh-CN" sz="1900">
                <a:latin typeface="Arial" panose="020B0604020202020204" pitchFamily="34" charset="0"/>
                <a:cs typeface="Arial" panose="020B0604020202020204" pitchFamily="34" charset="0"/>
              </a:rPr>
              <a:t>14 thorax diseases</a:t>
            </a:r>
          </a:p>
          <a:p>
            <a:endParaRPr lang="en-US" altLang="zh-CN" sz="1900">
              <a:latin typeface="Arial" panose="020B0604020202020204" pitchFamily="34" charset="0"/>
              <a:cs typeface="Arial" panose="020B0604020202020204" pitchFamily="34" charset="0"/>
            </a:endParaRPr>
          </a:p>
          <a:p>
            <a:r>
              <a:rPr lang="en-US" altLang="zh-CN" sz="1900">
                <a:latin typeface="Arial" panose="020B0604020202020204" pitchFamily="34" charset="0"/>
                <a:cs typeface="Arial" panose="020B0604020202020204" pitchFamily="34" charset="0"/>
              </a:rPr>
              <a:t>Cardiomegaly and normal images is used for training and test</a:t>
            </a:r>
          </a:p>
          <a:p>
            <a:r>
              <a:rPr lang="en-US" altLang="zh-CN" sz="1900">
                <a:latin typeface="Arial" panose="020B0604020202020204" pitchFamily="34" charset="0"/>
                <a:cs typeface="Arial" panose="020B0604020202020204" pitchFamily="34" charset="0"/>
              </a:rPr>
              <a:t>2,776 Cardiomegaly images in total</a:t>
            </a:r>
          </a:p>
          <a:p>
            <a:r>
              <a:rPr lang="en-US" altLang="zh-CN" sz="1900">
                <a:latin typeface="Arial" panose="020B0604020202020204" pitchFamily="34" charset="0"/>
                <a:cs typeface="Arial" panose="020B0604020202020204" pitchFamily="34" charset="0"/>
              </a:rPr>
              <a:t>2,776 of 60,361 normal images is selected for data balance</a:t>
            </a:r>
          </a:p>
        </p:txBody>
      </p:sp>
      <p:pic>
        <p:nvPicPr>
          <p:cNvPr id="6" name="Picture 5" descr="A comparison of x-ray images&#10;&#10;Description automatically generated">
            <a:extLst>
              <a:ext uri="{FF2B5EF4-FFF2-40B4-BE49-F238E27FC236}">
                <a16:creationId xmlns:a16="http://schemas.microsoft.com/office/drawing/2014/main" id="{9E1B52C3-7116-839A-E54D-5FF62DEB42E7}"/>
              </a:ext>
            </a:extLst>
          </p:cNvPr>
          <p:cNvPicPr>
            <a:picLocks noChangeAspect="1"/>
          </p:cNvPicPr>
          <p:nvPr/>
        </p:nvPicPr>
        <p:blipFill>
          <a:blip r:embed="rId3"/>
          <a:stretch>
            <a:fillRect/>
          </a:stretch>
        </p:blipFill>
        <p:spPr>
          <a:xfrm>
            <a:off x="6719367" y="2787932"/>
            <a:ext cx="4788505" cy="2549879"/>
          </a:xfrm>
          <a:prstGeom prst="rect">
            <a:avLst/>
          </a:prstGeom>
        </p:spPr>
      </p:pic>
      <p:sp>
        <p:nvSpPr>
          <p:cNvPr id="15" name="Freeform: Shape 1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136B5CFB-9E75-D934-B59E-B7F3C7D5046F}"/>
              </a:ext>
            </a:extLst>
          </p:cNvPr>
          <p:cNvPicPr>
            <a:picLocks noChangeAspect="1"/>
          </p:cNvPicPr>
          <p:nvPr/>
        </p:nvPicPr>
        <p:blipFill>
          <a:blip r:embed="rId4"/>
          <a:stretch>
            <a:fillRect/>
          </a:stretch>
        </p:blipFill>
        <p:spPr>
          <a:xfrm>
            <a:off x="8483937" y="484228"/>
            <a:ext cx="2746192" cy="1819833"/>
          </a:xfrm>
          <a:prstGeom prst="rect">
            <a:avLst/>
          </a:prstGeom>
        </p:spPr>
      </p:pic>
    </p:spTree>
    <p:extLst>
      <p:ext uri="{BB962C8B-B14F-4D97-AF65-F5344CB8AC3E}">
        <p14:creationId xmlns:p14="http://schemas.microsoft.com/office/powerpoint/2010/main" val="144680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25C7D-FF68-51B4-2F46-DF0152139F59}"/>
              </a:ext>
            </a:extLst>
          </p:cNvPr>
          <p:cNvSpPr>
            <a:spLocks noGrp="1"/>
          </p:cNvSpPr>
          <p:nvPr>
            <p:ph type="title"/>
          </p:nvPr>
        </p:nvSpPr>
        <p:spPr/>
        <p:txBody>
          <a:bodyPr/>
          <a:lstStyle/>
          <a:p>
            <a:r>
              <a:rPr lang="en-US" dirty="0"/>
              <a:t>Chest X-ray14</a:t>
            </a:r>
          </a:p>
        </p:txBody>
      </p:sp>
      <p:pic>
        <p:nvPicPr>
          <p:cNvPr id="5" name="Content Placeholder 4">
            <a:extLst>
              <a:ext uri="{FF2B5EF4-FFF2-40B4-BE49-F238E27FC236}">
                <a16:creationId xmlns:a16="http://schemas.microsoft.com/office/drawing/2014/main" id="{497ED7AE-3D92-54CC-73AC-CBC0F463A0EB}"/>
              </a:ext>
            </a:extLst>
          </p:cNvPr>
          <p:cNvPicPr>
            <a:picLocks noGrp="1" noChangeAspect="1"/>
          </p:cNvPicPr>
          <p:nvPr>
            <p:ph idx="1"/>
          </p:nvPr>
        </p:nvPicPr>
        <p:blipFill>
          <a:blip r:embed="rId2"/>
          <a:stretch>
            <a:fillRect/>
          </a:stretch>
        </p:blipFill>
        <p:spPr>
          <a:xfrm>
            <a:off x="1971170" y="1690688"/>
            <a:ext cx="7159648" cy="4351338"/>
          </a:xfrm>
        </p:spPr>
      </p:pic>
      <p:sp>
        <p:nvSpPr>
          <p:cNvPr id="7" name="TextBox 6">
            <a:extLst>
              <a:ext uri="{FF2B5EF4-FFF2-40B4-BE49-F238E27FC236}">
                <a16:creationId xmlns:a16="http://schemas.microsoft.com/office/drawing/2014/main" id="{C61025E9-BBCC-C9DB-81E4-E9570905BF38}"/>
              </a:ext>
            </a:extLst>
          </p:cNvPr>
          <p:cNvSpPr txBox="1"/>
          <p:nvPr/>
        </p:nvSpPr>
        <p:spPr>
          <a:xfrm>
            <a:off x="2363209" y="6182828"/>
            <a:ext cx="6094990"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https://paperswithcode.com/dataset/chestx-ray14</a:t>
            </a:r>
            <a:endParaRPr lang="zh-CN"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5691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E6A8F5-3A86-B3A8-F14E-1166AAEE2623}"/>
              </a:ext>
            </a:extLst>
          </p:cNvPr>
          <p:cNvSpPr>
            <a:spLocks noGrp="1"/>
          </p:cNvSpPr>
          <p:nvPr>
            <p:ph type="title"/>
          </p:nvPr>
        </p:nvSpPr>
        <p:spPr>
          <a:xfrm>
            <a:off x="640080" y="329184"/>
            <a:ext cx="6894576" cy="1783080"/>
          </a:xfrm>
        </p:spPr>
        <p:txBody>
          <a:bodyPr anchor="b">
            <a:normAutofit/>
          </a:bodyPr>
          <a:lstStyle/>
          <a:p>
            <a:r>
              <a:rPr lang="en-US" sz="5400"/>
              <a:t>Step1: Using an existing model (ResNet)</a:t>
            </a:r>
          </a:p>
        </p:txBody>
      </p:sp>
      <p:sp>
        <p:nvSpPr>
          <p:cNvPr id="104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F9C503-3BF9-F8A4-455A-5A35F808F74D}"/>
              </a:ext>
            </a:extLst>
          </p:cNvPr>
          <p:cNvSpPr>
            <a:spLocks noGrp="1"/>
          </p:cNvSpPr>
          <p:nvPr>
            <p:ph idx="1"/>
          </p:nvPr>
        </p:nvSpPr>
        <p:spPr>
          <a:xfrm>
            <a:off x="640080" y="2706624"/>
            <a:ext cx="7066310" cy="2633957"/>
          </a:xfrm>
        </p:spPr>
        <p:txBody>
          <a:bodyPr>
            <a:normAutofit/>
          </a:bodyPr>
          <a:lstStyle/>
          <a:p>
            <a:r>
              <a:rPr lang="en-US" sz="2200" dirty="0" err="1"/>
              <a:t>ResNet</a:t>
            </a:r>
            <a:r>
              <a:rPr lang="en-US" sz="2200" dirty="0"/>
              <a:t>, or Residual Networks, is a deep neural network architecture that was introduced to address the vanishing gradient problem observed in training of very deep convolutional neural networks.</a:t>
            </a:r>
          </a:p>
          <a:p>
            <a:r>
              <a:rPr lang="en-US" sz="2200" dirty="0" err="1"/>
              <a:t>ResNet</a:t>
            </a:r>
            <a:r>
              <a:rPr lang="en-US" sz="2200" dirty="0"/>
              <a:t> introduces skip connections, also known as residual connections (hence the name), that allow the output from one layer to bypass several intermediate layers and be added directly to the output of a later layer.</a:t>
            </a:r>
          </a:p>
        </p:txBody>
      </p:sp>
      <p:pic>
        <p:nvPicPr>
          <p:cNvPr id="1028" name="Picture 4" descr="A Deep Dive Into Residual Neural Networks | by Aurélien Peden | Better  Programming">
            <a:extLst>
              <a:ext uri="{FF2B5EF4-FFF2-40B4-BE49-F238E27FC236}">
                <a16:creationId xmlns:a16="http://schemas.microsoft.com/office/drawing/2014/main" id="{885C723B-6AC6-67F7-AAAB-D62623ABFD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3886"/>
          <a:stretch/>
        </p:blipFill>
        <p:spPr bwMode="auto">
          <a:xfrm>
            <a:off x="1683784" y="5472715"/>
            <a:ext cx="9811201" cy="9915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91B009D-52EA-D210-A7E2-CA3B98261B01}"/>
              </a:ext>
            </a:extLst>
          </p:cNvPr>
          <p:cNvSpPr txBox="1"/>
          <p:nvPr/>
        </p:nvSpPr>
        <p:spPr>
          <a:xfrm>
            <a:off x="5955997" y="6596390"/>
            <a:ext cx="6236003" cy="261610"/>
          </a:xfrm>
          <a:prstGeom prst="rect">
            <a:avLst/>
          </a:prstGeom>
          <a:noFill/>
        </p:spPr>
        <p:txBody>
          <a:bodyPr wrap="none" rtlCol="0">
            <a:spAutoFit/>
          </a:bodyPr>
          <a:lstStyle/>
          <a:p>
            <a:r>
              <a:rPr lang="en-US" sz="1100" dirty="0"/>
              <a:t>Image Source: https://betterprogramming.pub/a-deep-dive-into-residual-neural-networks-5d5b3ef60d21</a:t>
            </a:r>
          </a:p>
        </p:txBody>
      </p:sp>
      <p:pic>
        <p:nvPicPr>
          <p:cNvPr id="7" name="Picture 6">
            <a:extLst>
              <a:ext uri="{FF2B5EF4-FFF2-40B4-BE49-F238E27FC236}">
                <a16:creationId xmlns:a16="http://schemas.microsoft.com/office/drawing/2014/main" id="{E03A1B2E-0CE4-0228-224B-EAA4D3D37138}"/>
              </a:ext>
            </a:extLst>
          </p:cNvPr>
          <p:cNvPicPr>
            <a:picLocks noChangeAspect="1"/>
          </p:cNvPicPr>
          <p:nvPr/>
        </p:nvPicPr>
        <p:blipFill>
          <a:blip r:embed="rId3"/>
          <a:stretch>
            <a:fillRect/>
          </a:stretch>
        </p:blipFill>
        <p:spPr>
          <a:xfrm>
            <a:off x="7951659" y="1005321"/>
            <a:ext cx="3543326" cy="2567378"/>
          </a:xfrm>
          <a:prstGeom prst="rect">
            <a:avLst/>
          </a:prstGeom>
        </p:spPr>
      </p:pic>
      <p:sp>
        <p:nvSpPr>
          <p:cNvPr id="9" name="TextBox 8">
            <a:extLst>
              <a:ext uri="{FF2B5EF4-FFF2-40B4-BE49-F238E27FC236}">
                <a16:creationId xmlns:a16="http://schemas.microsoft.com/office/drawing/2014/main" id="{E6C2EC08-FDC3-2CDC-91E2-3DD74015EEDB}"/>
              </a:ext>
            </a:extLst>
          </p:cNvPr>
          <p:cNvSpPr txBox="1"/>
          <p:nvPr/>
        </p:nvSpPr>
        <p:spPr>
          <a:xfrm>
            <a:off x="7709438" y="3670824"/>
            <a:ext cx="4231370" cy="307777"/>
          </a:xfrm>
          <a:prstGeom prst="rect">
            <a:avLst/>
          </a:prstGeom>
          <a:noFill/>
        </p:spPr>
        <p:txBody>
          <a:bodyPr wrap="square">
            <a:spAutoFit/>
          </a:bodyPr>
          <a:lstStyle/>
          <a:p>
            <a:r>
              <a:rPr lang="en-US" sz="1400" dirty="0"/>
              <a:t>https://paperswithcode.com/method/residual-block</a:t>
            </a:r>
          </a:p>
        </p:txBody>
      </p:sp>
    </p:spTree>
    <p:extLst>
      <p:ext uri="{BB962C8B-B14F-4D97-AF65-F5344CB8AC3E}">
        <p14:creationId xmlns:p14="http://schemas.microsoft.com/office/powerpoint/2010/main" val="1378383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24" name="Rectangle 412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B5E0E2-1246-3A5D-BD2C-F6938EE33A98}"/>
              </a:ext>
            </a:extLst>
          </p:cNvPr>
          <p:cNvSpPr>
            <a:spLocks noGrp="1"/>
          </p:cNvSpPr>
          <p:nvPr>
            <p:ph type="title"/>
          </p:nvPr>
        </p:nvSpPr>
        <p:spPr>
          <a:xfrm>
            <a:off x="630936" y="640080"/>
            <a:ext cx="4818888" cy="1481328"/>
          </a:xfrm>
        </p:spPr>
        <p:txBody>
          <a:bodyPr anchor="b">
            <a:normAutofit/>
          </a:bodyPr>
          <a:lstStyle/>
          <a:p>
            <a:r>
              <a:rPr lang="en-US" sz="5000"/>
              <a:t>ResNet Components</a:t>
            </a:r>
          </a:p>
        </p:txBody>
      </p:sp>
      <p:sp>
        <p:nvSpPr>
          <p:cNvPr id="412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358B9F-B318-D63D-6B4A-1F6A680A74F2}"/>
              </a:ext>
            </a:extLst>
          </p:cNvPr>
          <p:cNvSpPr>
            <a:spLocks noGrp="1"/>
          </p:cNvSpPr>
          <p:nvPr>
            <p:ph idx="1"/>
          </p:nvPr>
        </p:nvSpPr>
        <p:spPr>
          <a:xfrm>
            <a:off x="630936" y="2660904"/>
            <a:ext cx="6743258" cy="3939294"/>
          </a:xfrm>
        </p:spPr>
        <p:txBody>
          <a:bodyPr anchor="t">
            <a:normAutofit fontScale="77500" lnSpcReduction="20000"/>
          </a:bodyPr>
          <a:lstStyle/>
          <a:p>
            <a:pPr marL="514350" indent="-514350">
              <a:buAutoNum type="arabicPeriod"/>
            </a:pPr>
            <a:r>
              <a:rPr lang="en-US" sz="2600" b="1" i="0" dirty="0">
                <a:effectLst/>
                <a:latin typeface="-apple-system"/>
              </a:rPr>
              <a:t>Convolutional Layers (in red)</a:t>
            </a:r>
          </a:p>
          <a:p>
            <a:pPr marL="457200" lvl="1" indent="0">
              <a:buNone/>
            </a:pPr>
            <a:r>
              <a:rPr lang="en-US" sz="2600" b="0" i="0" dirty="0">
                <a:effectLst/>
                <a:latin typeface="-apple-system"/>
              </a:rPr>
              <a:t>The first layer of the network is a convolutional layer that performs convolution on the input image. This is followed by batch normalization and a max-pooling layer that down samples the output of the convolutional layer.</a:t>
            </a:r>
            <a:r>
              <a:rPr lang="en-US" sz="2600" dirty="0">
                <a:latin typeface="-apple-system"/>
              </a:rPr>
              <a:t> </a:t>
            </a:r>
            <a:endParaRPr lang="en-US" sz="2600" b="1" i="0" dirty="0">
              <a:effectLst/>
              <a:latin typeface="-apple-system"/>
            </a:endParaRPr>
          </a:p>
          <a:p>
            <a:pPr marL="514350" indent="-514350">
              <a:buFont typeface="Arial" panose="020B0604020202020204" pitchFamily="34" charset="0"/>
              <a:buAutoNum type="arabicPeriod"/>
            </a:pPr>
            <a:r>
              <a:rPr lang="en-US" sz="2600" b="1" i="0" dirty="0">
                <a:effectLst/>
                <a:latin typeface="-apple-system"/>
              </a:rPr>
              <a:t>Residual Blocks (in orange)</a:t>
            </a:r>
          </a:p>
          <a:p>
            <a:pPr marL="457200" lvl="1" indent="0">
              <a:buNone/>
            </a:pPr>
            <a:r>
              <a:rPr lang="en-US" sz="2600" b="0" i="0" dirty="0">
                <a:effectLst/>
                <a:latin typeface="-apple-system"/>
              </a:rPr>
              <a:t>Each residual block consists of two convolutional layers, each followed by a batch normalization layer and a rectified linear unit (</a:t>
            </a:r>
            <a:r>
              <a:rPr lang="en-US" sz="2600" b="0" i="0" dirty="0" err="1">
                <a:effectLst/>
                <a:latin typeface="-apple-system"/>
              </a:rPr>
              <a:t>ReLU</a:t>
            </a:r>
            <a:r>
              <a:rPr lang="en-US" sz="2600" b="0" i="0" dirty="0">
                <a:effectLst/>
                <a:latin typeface="-apple-system"/>
              </a:rPr>
              <a:t>) activation function.</a:t>
            </a:r>
            <a:endParaRPr lang="en-US" sz="2600" b="1" i="0" dirty="0">
              <a:effectLst/>
              <a:latin typeface="-apple-system"/>
            </a:endParaRPr>
          </a:p>
          <a:p>
            <a:pPr marL="514350" indent="-514350">
              <a:buFont typeface="Arial" panose="020B0604020202020204" pitchFamily="34" charset="0"/>
              <a:buAutoNum type="arabicPeriod"/>
            </a:pPr>
            <a:r>
              <a:rPr lang="en-US" sz="2600" b="1" i="0" dirty="0">
                <a:effectLst/>
                <a:latin typeface="-apple-system"/>
              </a:rPr>
              <a:t>Fully Connected Layer (in green)</a:t>
            </a:r>
          </a:p>
          <a:p>
            <a:pPr marL="457200" lvl="1" indent="0">
              <a:buNone/>
            </a:pPr>
            <a:r>
              <a:rPr lang="en-US" sz="2600" b="0" i="0" dirty="0">
                <a:effectLst/>
                <a:latin typeface="-apple-system"/>
              </a:rPr>
              <a:t>The final layer of the network is a fully connected layer that takes the output of the last residual block and maps it to the output classes. The number of neurons in the fully connected layer is equal to the number of output classes.</a:t>
            </a:r>
            <a:endParaRPr lang="en-US" sz="2600" b="1" i="0" dirty="0">
              <a:effectLst/>
              <a:latin typeface="-apple-system"/>
            </a:endParaRPr>
          </a:p>
          <a:p>
            <a:pPr marL="0" indent="0">
              <a:buNone/>
            </a:pPr>
            <a:endParaRPr lang="en-US" sz="1400" b="1" i="0" dirty="0">
              <a:effectLst/>
              <a:latin typeface="-apple-system"/>
            </a:endParaRPr>
          </a:p>
        </p:txBody>
      </p:sp>
      <p:pic>
        <p:nvPicPr>
          <p:cNvPr id="9" name="Picture 8">
            <a:extLst>
              <a:ext uri="{FF2B5EF4-FFF2-40B4-BE49-F238E27FC236}">
                <a16:creationId xmlns:a16="http://schemas.microsoft.com/office/drawing/2014/main" id="{D0A0E223-AF43-3C74-A762-9B73E746F2BE}"/>
              </a:ext>
            </a:extLst>
          </p:cNvPr>
          <p:cNvPicPr>
            <a:picLocks noChangeAspect="1"/>
          </p:cNvPicPr>
          <p:nvPr/>
        </p:nvPicPr>
        <p:blipFill>
          <a:blip r:embed="rId2"/>
          <a:stretch>
            <a:fillRect/>
          </a:stretch>
        </p:blipFill>
        <p:spPr>
          <a:xfrm>
            <a:off x="8824382" y="640080"/>
            <a:ext cx="1561795" cy="5577840"/>
          </a:xfrm>
          <a:prstGeom prst="rect">
            <a:avLst/>
          </a:prstGeom>
        </p:spPr>
      </p:pic>
      <p:sp>
        <p:nvSpPr>
          <p:cNvPr id="10" name="TextBox 9">
            <a:extLst>
              <a:ext uri="{FF2B5EF4-FFF2-40B4-BE49-F238E27FC236}">
                <a16:creationId xmlns:a16="http://schemas.microsoft.com/office/drawing/2014/main" id="{FCE47A30-0713-A91D-4034-C25FF2563E9A}"/>
              </a:ext>
            </a:extLst>
          </p:cNvPr>
          <p:cNvSpPr txBox="1"/>
          <p:nvPr/>
        </p:nvSpPr>
        <p:spPr>
          <a:xfrm>
            <a:off x="6932227" y="6411002"/>
            <a:ext cx="5259773" cy="253916"/>
          </a:xfrm>
          <a:prstGeom prst="rect">
            <a:avLst/>
          </a:prstGeom>
          <a:noFill/>
        </p:spPr>
        <p:txBody>
          <a:bodyPr wrap="none" rtlCol="0">
            <a:spAutoFit/>
          </a:bodyPr>
          <a:lstStyle/>
          <a:p>
            <a:r>
              <a:rPr lang="en-US" sz="1050" dirty="0"/>
              <a:t>Image source: https://classic.d2l.ai/chapter_convolutional-modern/resnet.html#fig-resnet18</a:t>
            </a:r>
          </a:p>
        </p:txBody>
      </p:sp>
      <p:sp>
        <p:nvSpPr>
          <p:cNvPr id="4" name="Rectangle 3">
            <a:extLst>
              <a:ext uri="{FF2B5EF4-FFF2-40B4-BE49-F238E27FC236}">
                <a16:creationId xmlns:a16="http://schemas.microsoft.com/office/drawing/2014/main" id="{F5DB0963-0F50-9CD1-0BE0-F97ECA8B6ADA}"/>
              </a:ext>
            </a:extLst>
          </p:cNvPr>
          <p:cNvSpPr/>
          <p:nvPr/>
        </p:nvSpPr>
        <p:spPr>
          <a:xfrm>
            <a:off x="8485239" y="5211097"/>
            <a:ext cx="2251586" cy="111104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1755608-72F0-3CFD-E3C7-9DFCFF55D2D2}"/>
              </a:ext>
            </a:extLst>
          </p:cNvPr>
          <p:cNvSpPr/>
          <p:nvPr/>
        </p:nvSpPr>
        <p:spPr>
          <a:xfrm>
            <a:off x="8485239" y="383458"/>
            <a:ext cx="2251586" cy="1111045"/>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C315107-4D1E-2128-4468-CE1F2ED18811}"/>
              </a:ext>
            </a:extLst>
          </p:cNvPr>
          <p:cNvSpPr/>
          <p:nvPr/>
        </p:nvSpPr>
        <p:spPr>
          <a:xfrm>
            <a:off x="8485238" y="1565885"/>
            <a:ext cx="2251587" cy="3522702"/>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069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19A7DC-7B83-78A3-EA96-8445E059BCE2}"/>
              </a:ext>
            </a:extLst>
          </p:cNvPr>
          <p:cNvSpPr>
            <a:spLocks noGrp="1"/>
          </p:cNvSpPr>
          <p:nvPr>
            <p:ph type="title"/>
          </p:nvPr>
        </p:nvSpPr>
        <p:spPr>
          <a:xfrm>
            <a:off x="630935" y="640080"/>
            <a:ext cx="6635819" cy="1481328"/>
          </a:xfrm>
        </p:spPr>
        <p:txBody>
          <a:bodyPr anchor="b">
            <a:normAutofit/>
          </a:bodyPr>
          <a:lstStyle/>
          <a:p>
            <a:r>
              <a:rPr lang="en-US" sz="3600" b="1" dirty="0"/>
              <a:t>Step 2: Fine tuning ResNet50 for disease classification</a:t>
            </a:r>
          </a:p>
        </p:txBody>
      </p:sp>
      <p:sp>
        <p:nvSpPr>
          <p:cNvPr id="205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68F2627D-0B2A-5313-F41E-0AC89C788328}"/>
              </a:ext>
            </a:extLst>
          </p:cNvPr>
          <p:cNvPicPr>
            <a:picLocks noGrp="1" noChangeAspect="1"/>
          </p:cNvPicPr>
          <p:nvPr>
            <p:ph idx="1"/>
          </p:nvPr>
        </p:nvPicPr>
        <p:blipFill>
          <a:blip r:embed="rId2"/>
          <a:stretch>
            <a:fillRect/>
          </a:stretch>
        </p:blipFill>
        <p:spPr>
          <a:xfrm>
            <a:off x="1251098" y="2642616"/>
            <a:ext cx="8191560" cy="2705120"/>
          </a:xfrm>
        </p:spPr>
      </p:pic>
      <p:sp>
        <p:nvSpPr>
          <p:cNvPr id="10" name="TextBox 9">
            <a:extLst>
              <a:ext uri="{FF2B5EF4-FFF2-40B4-BE49-F238E27FC236}">
                <a16:creationId xmlns:a16="http://schemas.microsoft.com/office/drawing/2014/main" id="{078163BD-3FE1-28E6-72D3-BFF0D0B7AD1F}"/>
              </a:ext>
            </a:extLst>
          </p:cNvPr>
          <p:cNvSpPr txBox="1"/>
          <p:nvPr/>
        </p:nvSpPr>
        <p:spPr>
          <a:xfrm>
            <a:off x="2127040" y="5733536"/>
            <a:ext cx="6094990" cy="369332"/>
          </a:xfrm>
          <a:prstGeom prst="rect">
            <a:avLst/>
          </a:prstGeom>
          <a:noFill/>
        </p:spPr>
        <p:txBody>
          <a:bodyPr wrap="square">
            <a:spAutoFit/>
          </a:bodyPr>
          <a:lstStyle/>
          <a:p>
            <a:r>
              <a:rPr lang="en-US" dirty="0"/>
              <a:t>https://www.nature.com/articles/s41598-019-42294-8</a:t>
            </a:r>
          </a:p>
        </p:txBody>
      </p:sp>
    </p:spTree>
    <p:extLst>
      <p:ext uri="{BB962C8B-B14F-4D97-AF65-F5344CB8AC3E}">
        <p14:creationId xmlns:p14="http://schemas.microsoft.com/office/powerpoint/2010/main" val="3084787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5" name="Rectangle 3094">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08372B-BEB7-EEC0-0047-57D35342B192}"/>
              </a:ext>
            </a:extLst>
          </p:cNvPr>
          <p:cNvSpPr>
            <a:spLocks noGrp="1"/>
          </p:cNvSpPr>
          <p:nvPr>
            <p:ph type="title"/>
          </p:nvPr>
        </p:nvSpPr>
        <p:spPr>
          <a:xfrm>
            <a:off x="612648" y="365125"/>
            <a:ext cx="6986015" cy="1776484"/>
          </a:xfrm>
        </p:spPr>
        <p:txBody>
          <a:bodyPr anchor="b">
            <a:normAutofit fontScale="90000"/>
          </a:bodyPr>
          <a:lstStyle/>
          <a:p>
            <a:r>
              <a:rPr lang="en-US" sz="5400" dirty="0"/>
              <a:t>Step 3: </a:t>
            </a:r>
            <a:r>
              <a:rPr lang="en-US" sz="5400" dirty="0" err="1"/>
              <a:t>GradCam</a:t>
            </a:r>
            <a:r>
              <a:rPr lang="en-US" sz="5400" dirty="0"/>
              <a:t> for bounding box generation</a:t>
            </a:r>
          </a:p>
        </p:txBody>
      </p:sp>
      <p:pic>
        <p:nvPicPr>
          <p:cNvPr id="3076" name="Picture 4">
            <a:extLst>
              <a:ext uri="{FF2B5EF4-FFF2-40B4-BE49-F238E27FC236}">
                <a16:creationId xmlns:a16="http://schemas.microsoft.com/office/drawing/2014/main" id="{65B85C04-75A3-C5FC-32E8-8F40D58C4EC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106475" y="2364194"/>
            <a:ext cx="1919986" cy="1890220"/>
          </a:xfrm>
          <a:prstGeom prst="rect">
            <a:avLst/>
          </a:prstGeom>
          <a:noFill/>
          <a:extLst>
            <a:ext uri="{909E8E84-426E-40DD-AFC4-6F175D3DCCD1}">
              <a14:hiddenFill xmlns:a14="http://schemas.microsoft.com/office/drawing/2010/main">
                <a:solidFill>
                  <a:srgbClr val="FFFFFF"/>
                </a:solidFill>
              </a14:hiddenFill>
            </a:ext>
          </a:extLst>
        </p:spPr>
      </p:pic>
      <p:sp>
        <p:nvSpPr>
          <p:cNvPr id="3096"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1FD812-4446-A5EA-06C1-9D26C7D08E47}"/>
              </a:ext>
            </a:extLst>
          </p:cNvPr>
          <p:cNvSpPr>
            <a:spLocks noGrp="1"/>
          </p:cNvSpPr>
          <p:nvPr>
            <p:ph idx="1"/>
          </p:nvPr>
        </p:nvSpPr>
        <p:spPr>
          <a:xfrm>
            <a:off x="612648" y="2504819"/>
            <a:ext cx="6986016" cy="3672144"/>
          </a:xfrm>
        </p:spPr>
        <p:txBody>
          <a:bodyPr>
            <a:normAutofit/>
          </a:bodyPr>
          <a:lstStyle/>
          <a:p>
            <a:r>
              <a:rPr lang="en-US" sz="2000" b="0" i="0" dirty="0" err="1">
                <a:effectLst/>
                <a:latin typeface="source-serif-pro"/>
              </a:rPr>
              <a:t>GradCam</a:t>
            </a:r>
            <a:r>
              <a:rPr lang="en-US" sz="2000" b="0" i="0" dirty="0">
                <a:effectLst/>
                <a:latin typeface="source-serif-pro"/>
              </a:rPr>
              <a:t> provides us with a way to investigate what parts of the image influenced the whole model’s decision.</a:t>
            </a:r>
          </a:p>
          <a:p>
            <a:r>
              <a:rPr lang="en-US" sz="2000" b="0" i="0" dirty="0">
                <a:effectLst/>
                <a:latin typeface="source-serif-pro"/>
              </a:rPr>
              <a:t>The intuition behind the algorithm is based upon the fact that the model must have seen some pixels (or regions of the image) and decided on what object is present in the image.</a:t>
            </a:r>
            <a:endParaRPr lang="en-US" sz="2000" dirty="0">
              <a:latin typeface="source-serif-pro"/>
            </a:endParaRPr>
          </a:p>
          <a:p>
            <a:r>
              <a:rPr lang="en-US" sz="2000" dirty="0"/>
              <a:t>By using the gradients from the last convolutional layer (as shown in second figure), Grad-CAM can highlight the regions of the image that most influenced the network's prediction.</a:t>
            </a:r>
          </a:p>
        </p:txBody>
      </p:sp>
      <p:pic>
        <p:nvPicPr>
          <p:cNvPr id="3074" name="Picture 2">
            <a:extLst>
              <a:ext uri="{FF2B5EF4-FFF2-40B4-BE49-F238E27FC236}">
                <a16:creationId xmlns:a16="http://schemas.microsoft.com/office/drawing/2014/main" id="{727D21AD-CFF6-0539-21F6-7826694821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399" b="9951"/>
          <a:stretch/>
        </p:blipFill>
        <p:spPr bwMode="auto">
          <a:xfrm>
            <a:off x="9106475" y="473974"/>
            <a:ext cx="1818502" cy="189022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54BD690D-F5D4-10EC-274E-4F3A6D206BE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300526" y="4340891"/>
            <a:ext cx="1531884" cy="18902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64D3BC2-22BB-18A7-EFEB-2F56DECB8B5C}"/>
              </a:ext>
            </a:extLst>
          </p:cNvPr>
          <p:cNvSpPr txBox="1"/>
          <p:nvPr/>
        </p:nvSpPr>
        <p:spPr>
          <a:xfrm>
            <a:off x="5504493" y="6480108"/>
            <a:ext cx="6684459" cy="276999"/>
          </a:xfrm>
          <a:prstGeom prst="rect">
            <a:avLst/>
          </a:prstGeom>
          <a:noFill/>
        </p:spPr>
        <p:txBody>
          <a:bodyPr wrap="none" rtlCol="0">
            <a:spAutoFit/>
          </a:bodyPr>
          <a:lstStyle/>
          <a:p>
            <a:r>
              <a:rPr lang="en-US" sz="1200" dirty="0"/>
              <a:t>Image source: https://medium.com/@stepanulyanin/implementing-grad-cam-in-pytorch-ea0937c31e82</a:t>
            </a:r>
          </a:p>
        </p:txBody>
      </p:sp>
    </p:spTree>
    <p:extLst>
      <p:ext uri="{BB962C8B-B14F-4D97-AF65-F5344CB8AC3E}">
        <p14:creationId xmlns:p14="http://schemas.microsoft.com/office/powerpoint/2010/main" val="3590760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A40A-303D-7C4B-64A8-0B07B5919CCF}"/>
              </a:ext>
            </a:extLst>
          </p:cNvPr>
          <p:cNvSpPr>
            <a:spLocks noGrp="1"/>
          </p:cNvSpPr>
          <p:nvPr>
            <p:ph type="title"/>
          </p:nvPr>
        </p:nvSpPr>
        <p:spPr/>
        <p:txBody>
          <a:bodyPr/>
          <a:lstStyle/>
          <a:p>
            <a:r>
              <a:rPr lang="en-US" dirty="0"/>
              <a:t>Evaluation metrics</a:t>
            </a:r>
          </a:p>
        </p:txBody>
      </p:sp>
      <p:sp>
        <p:nvSpPr>
          <p:cNvPr id="3" name="Content Placeholder 2">
            <a:extLst>
              <a:ext uri="{FF2B5EF4-FFF2-40B4-BE49-F238E27FC236}">
                <a16:creationId xmlns:a16="http://schemas.microsoft.com/office/drawing/2014/main" id="{B812D9C0-368A-6009-93DF-F0ECB4D86D02}"/>
              </a:ext>
            </a:extLst>
          </p:cNvPr>
          <p:cNvSpPr>
            <a:spLocks noGrp="1"/>
          </p:cNvSpPr>
          <p:nvPr>
            <p:ph idx="1"/>
          </p:nvPr>
        </p:nvSpPr>
        <p:spPr>
          <a:xfrm>
            <a:off x="838200" y="1435510"/>
            <a:ext cx="10515600" cy="5260257"/>
          </a:xfrm>
        </p:spPr>
        <p:txBody>
          <a:bodyPr>
            <a:normAutofit/>
          </a:bodyPr>
          <a:lstStyle/>
          <a:p>
            <a:r>
              <a:rPr lang="en-US" dirty="0"/>
              <a:t>Since the model was trained on just one epoch, the overall accuracy of the model is not good.</a:t>
            </a:r>
          </a:p>
          <a:p>
            <a:r>
              <a:rPr lang="en-US" dirty="0"/>
              <a:t>Training on higher epochs will result in better accuracy</a:t>
            </a:r>
          </a:p>
          <a:p>
            <a:endParaRPr lang="en-US" dirty="0"/>
          </a:p>
          <a:p>
            <a:pPr marL="0" indent="0">
              <a:buNone/>
            </a:pPr>
            <a:endParaRPr lang="en-US" dirty="0"/>
          </a:p>
          <a:p>
            <a:pPr marL="0" indent="0">
              <a:buNone/>
            </a:pPr>
            <a:endParaRPr lang="en-US" dirty="0"/>
          </a:p>
          <a:p>
            <a:pPr marL="0" indent="0">
              <a:buNone/>
            </a:pPr>
            <a:endParaRPr lang="en-US" dirty="0"/>
          </a:p>
          <a:p>
            <a:r>
              <a:rPr lang="en-US" dirty="0"/>
              <a:t>Here the training loss is 1.33 and training accuracy is 50.5%</a:t>
            </a:r>
          </a:p>
          <a:p>
            <a:r>
              <a:rPr lang="en-US" dirty="0"/>
              <a:t>The evaluation loss is 31.661 and validation accuracy is 49.5%</a:t>
            </a:r>
          </a:p>
        </p:txBody>
      </p:sp>
      <p:pic>
        <p:nvPicPr>
          <p:cNvPr id="5" name="Picture 4">
            <a:extLst>
              <a:ext uri="{FF2B5EF4-FFF2-40B4-BE49-F238E27FC236}">
                <a16:creationId xmlns:a16="http://schemas.microsoft.com/office/drawing/2014/main" id="{A449334C-ADEE-9EFE-E87A-FEDE585ADE92}"/>
              </a:ext>
            </a:extLst>
          </p:cNvPr>
          <p:cNvPicPr>
            <a:picLocks noChangeAspect="1"/>
          </p:cNvPicPr>
          <p:nvPr/>
        </p:nvPicPr>
        <p:blipFill>
          <a:blip r:embed="rId2"/>
          <a:stretch>
            <a:fillRect/>
          </a:stretch>
        </p:blipFill>
        <p:spPr>
          <a:xfrm>
            <a:off x="1702905" y="2921968"/>
            <a:ext cx="8093080" cy="1468133"/>
          </a:xfrm>
          <a:prstGeom prst="rect">
            <a:avLst/>
          </a:prstGeom>
        </p:spPr>
      </p:pic>
    </p:spTree>
    <p:extLst>
      <p:ext uri="{BB962C8B-B14F-4D97-AF65-F5344CB8AC3E}">
        <p14:creationId xmlns:p14="http://schemas.microsoft.com/office/powerpoint/2010/main" val="3234252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1597</TotalTime>
  <Words>1039</Words>
  <Application>Microsoft Office PowerPoint</Application>
  <PresentationFormat>Widescreen</PresentationFormat>
  <Paragraphs>81</Paragraphs>
  <Slides>15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mayo-sans</vt:lpstr>
      <vt:lpstr>source-serif-pro</vt:lpstr>
      <vt:lpstr>Arial</vt:lpstr>
      <vt:lpstr>Calibri</vt:lpstr>
      <vt:lpstr>Calibri Light</vt:lpstr>
      <vt:lpstr>Times New Roman</vt:lpstr>
      <vt:lpstr>Office Theme</vt:lpstr>
      <vt:lpstr>Tutorial on Chest X-Ray Imaging Diagnosis</vt:lpstr>
      <vt:lpstr>Introduction</vt:lpstr>
      <vt:lpstr>Data</vt:lpstr>
      <vt:lpstr>Chest X-ray14</vt:lpstr>
      <vt:lpstr>Step1: Using an existing model (ResNet)</vt:lpstr>
      <vt:lpstr>ResNet Components</vt:lpstr>
      <vt:lpstr>Step 2: Fine tuning ResNet50 for disease classification</vt:lpstr>
      <vt:lpstr>Step 3: GradCam for bounding box generation</vt:lpstr>
      <vt:lpstr>Evaluation metrics</vt:lpstr>
      <vt:lpstr>Evaluation Metrics</vt:lpstr>
      <vt:lpstr>Generated output of GradCam</vt:lpstr>
      <vt:lpstr>Generated output</vt:lpstr>
      <vt:lpstr>Data storage</vt:lpstr>
      <vt:lpstr>Data Storage</vt:lpstr>
      <vt:lpstr>Model 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on Resnet and GradCam</dc:title>
  <dc:creator>Vinit Waingankar</dc:creator>
  <cp:lastModifiedBy>Ding, Ying</cp:lastModifiedBy>
  <cp:revision>15</cp:revision>
  <dcterms:created xsi:type="dcterms:W3CDTF">2023-11-06T00:11:37Z</dcterms:created>
  <dcterms:modified xsi:type="dcterms:W3CDTF">2023-11-10T01:58:14Z</dcterms:modified>
</cp:coreProperties>
</file>