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2" r:id="rId2"/>
    <p:sldId id="323" r:id="rId3"/>
    <p:sldId id="326" r:id="rId4"/>
    <p:sldId id="325" r:id="rId5"/>
    <p:sldId id="312" r:id="rId6"/>
    <p:sldId id="313" r:id="rId7"/>
    <p:sldId id="258" r:id="rId8"/>
    <p:sldId id="315" r:id="rId9"/>
    <p:sldId id="257" r:id="rId10"/>
    <p:sldId id="261" r:id="rId11"/>
    <p:sldId id="316" r:id="rId12"/>
    <p:sldId id="344" r:id="rId13"/>
    <p:sldId id="293" r:id="rId14"/>
    <p:sldId id="329" r:id="rId15"/>
    <p:sldId id="314" r:id="rId16"/>
    <p:sldId id="332" r:id="rId17"/>
    <p:sldId id="333" r:id="rId18"/>
    <p:sldId id="334" r:id="rId19"/>
    <p:sldId id="335" r:id="rId20"/>
    <p:sldId id="336" r:id="rId21"/>
    <p:sldId id="338" r:id="rId22"/>
    <p:sldId id="339" r:id="rId23"/>
    <p:sldId id="340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96" autoAdjust="0"/>
  </p:normalViewPr>
  <p:slideViewPr>
    <p:cSldViewPr snapToGrid="0">
      <p:cViewPr varScale="1">
        <p:scale>
          <a:sx n="63" d="100"/>
          <a:sy n="63" d="100"/>
        </p:scale>
        <p:origin x="75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8A9A2-7664-4697-ABD3-67A974B2387E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FE627-99A6-44B0-AC51-2807AE053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9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At the end of 2018 researchers at Google AI Language open-sourced a new technique for Natural Language Processing (NLP) called </a:t>
            </a:r>
            <a:r>
              <a:rPr lang="en-US" altLang="zh-CN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BERT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(Bidirectional Encoder Representations from Transformers) —  a major breakthrough which took the Deep Learning community by storm because of its incredible performance.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FE627-99A6-44B0-AC51-2807AE0537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98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829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e11244807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e11244807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are the references: I mainly read the original paper of BERT, </a:t>
            </a:r>
            <a:r>
              <a:rPr lang="en-US" dirty="0" err="1"/>
              <a:t>BioBERT</a:t>
            </a:r>
            <a:r>
              <a:rPr lang="en-US" dirty="0"/>
              <a:t>, Transformer, a blog explaining Bert’s embedding, and a 1 hour long video about latest NLP models.  Thank you for watching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e11244807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e11244807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11244807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11244807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has two phases: pre-training and fine-tuning.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516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11244807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11244807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has two phases: pre-training and fine-tuning.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2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11244807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11244807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pre-training, there are two tasks for BERT. The first one masked language model to train model, inspired by the cloze task. It masks 15% words randomly to let the model to predict the masked words. In this way, they force the model to memory the context. 80% of masked words are replaced with “[mask]”, 10% use original word and 10% use random word. The second task is to pre-train the model to predict whether the two sentences input are continuous or not. For example, “To be or not to be, that is the question” is a classic saying from Hamlet. Then the first pre-training task will randomly mask some words in the sentence, just like “to be or [mask] to be, that is the question”. The second task will extract continuous sentence from documents, and also generate same negative samples: discontinuous sentences like “To be or not to be, or to take arms against a sea of troubles”.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9124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e655705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e655705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78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e1124480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e1124480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text corpora used for pre-training of BioBERT are listed in Table 1, and the tested combinations of text corpora are listed in Table 2.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232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e1124480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e1124480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846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478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17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68575-4D45-5C96-1208-C93772DA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C1E701-5106-7921-BCF4-4AB64367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74FC6-714E-9312-32B1-50CF35C8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1EFA1-36A5-A2CD-E59A-537AEDD3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B75F2-1429-1B16-EF9D-D5AC3950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EE3F-455F-C050-C5E6-325AF0EB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629B4-A1C7-6A54-4B86-ED90D94D9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57786-728D-CD2A-23AB-CDDAE687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46BD0-A756-4347-29CA-F62C5832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7B694-FA08-7DEB-FA41-1D041626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1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72697-8141-196B-C8AB-F34D38290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AE4545-EA96-BE85-3AB0-F3F16193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761DC-7803-ECFE-C9BA-673EDAD7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C920A-6C2E-8851-1254-582C241D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64C8F-B8C2-C7CE-E46B-902715E0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81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10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915C6-8E0B-0CE4-F438-50D00C70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AB43C-A3D5-8454-3D09-FA8E9375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BE986-AC0A-2EA4-57FB-01365F2E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4ACB2-0566-6665-63E0-1C35B9B8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1624D-E8BD-B8CA-06C5-27CECF75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3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B1E66-473A-075F-DB58-DCA7A276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4C86D-DFAB-565A-F57C-0A06B276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EAC5D-8E56-D198-3C9E-3B8CDDC6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D7D2E-0797-820F-6C87-30B0793F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94876-F0EE-6F4F-7FF2-F8533A88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3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7D546-506C-0BD4-72FE-9429D97A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770B0-7145-CF9B-16A6-F2FCF0399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42E548-F53D-B58F-164A-FBE80DE7D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3003F-6C3F-9D1F-4055-540ED737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3C2B0-67C4-CE4D-4644-DD215DED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10858-C2CE-EAB9-2008-49ABA621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38885-A9ED-6D88-C715-11B09AAB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28FC0-C74C-3F5B-803B-92A33314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A34C58-1599-658E-8C10-AFA8CA782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95FB9F-2398-A8BC-4C39-291774088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617003-7C35-4D9D-431B-AE6DFE231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772192-954E-A372-8DD9-40DD7DA1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7EFE3F-72C2-6EFF-1EF5-1105D599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64A48-E5BB-C9BF-F23E-9238BF18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13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82933-3EF2-8544-FF31-F23CE71D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ADC64-4B9C-E7E2-154F-BA15BD99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FBEF81-6BEF-8022-21F7-8327CC39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44192E-E133-686F-D0B0-591F920A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6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93BCCB-45B4-E163-CEBC-F26C0CC9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1254FE-EF08-823B-E186-CAEF944E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8F38A-81E1-FC57-81A0-05C2D96F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0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FE317-E426-0BEE-5A2B-4CA0F094F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1C22F-ADD7-07E3-305B-AFAA8DC6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50867-FA80-2068-2360-667A72A3F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A6C5A-2CBF-08C7-2B76-0CDE6D48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30E79-EECE-D4D7-1E84-148A2E1C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92037-0901-0829-8A78-C0002E0D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AC71A-A5AD-C898-2A2B-2D36371C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A2618B-E70B-DA09-ED65-D23B87BCF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BCEF1-5D9D-3231-B05E-3B6F3AFAC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7C97D-F027-CF7C-785D-56416808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00883-EB28-C2A9-422D-B2A21EF6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EB00E-1F58-E697-CB94-FB81C572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4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DF50DB-D082-397A-F21D-56C32FD1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D28DA-5A0D-C217-2C5E-764C617A8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454D7-CFD3-AB4B-6C84-8CA0EAA74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21978-D669-4400-87E0-99FEF4A4F51D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2C554-DC49-0A14-CB8A-363B00BB4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04E7E-3E87-4163-EC78-E9DC93B1F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7AF50-2AFE-44E4-97D0-91A3EC58F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lab.research.google.com/drive/19loLGUDjxGKy4ulZJ1m3hALq2ozNyEGe#scrollTo=_dpKLii1vB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893C-3E5B-42FE-7278-43A6795CD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99" y="1041400"/>
            <a:ext cx="11938001" cy="2387600"/>
          </a:xfrm>
        </p:spPr>
        <p:txBody>
          <a:bodyPr>
            <a:normAutofit fontScale="90000"/>
          </a:bodyPr>
          <a:lstStyle/>
          <a:p>
            <a:br>
              <a:rPr lang="en-US" altLang="zh-CN" sz="8800" b="1" dirty="0">
                <a:solidFill>
                  <a:srgbClr val="6600CC"/>
                </a:solidFill>
              </a:rPr>
            </a:br>
            <a:r>
              <a:rPr lang="en-US" altLang="zh-CN" sz="8800" b="1" dirty="0"/>
              <a:t>BERT and </a:t>
            </a:r>
            <a:r>
              <a:rPr lang="en-US" altLang="zh-CN" sz="8800" b="1" dirty="0" err="1"/>
              <a:t>ClinicalBERT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5724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15600" y="27332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6000" b="1" i="1" dirty="0" err="1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ClinicalBERT</a:t>
            </a:r>
            <a:r>
              <a:rPr lang="en-US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 finetuning</a:t>
            </a:r>
            <a:endParaRPr sz="6000" b="1" i="1" dirty="0">
              <a:solidFill>
                <a:srgbClr val="333333"/>
              </a:solidFill>
              <a:latin typeface="inherit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E5CD01-5035-0B9D-44B3-E7B993B0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0967"/>
            <a:ext cx="12192000" cy="45776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ECAB4F-9805-4CD9-8F49-08AF304E4EAE}"/>
              </a:ext>
            </a:extLst>
          </p:cNvPr>
          <p:cNvSpPr/>
          <p:nvPr/>
        </p:nvSpPr>
        <p:spPr>
          <a:xfrm>
            <a:off x="3915430" y="6124040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https://arxiv.org/pdf/1904.05342.pdf</a:t>
            </a:r>
          </a:p>
        </p:txBody>
      </p:sp>
    </p:spTree>
    <p:extLst>
      <p:ext uri="{BB962C8B-B14F-4D97-AF65-F5344CB8AC3E}">
        <p14:creationId xmlns:p14="http://schemas.microsoft.com/office/powerpoint/2010/main" val="225774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37223" y="136470"/>
            <a:ext cx="11360800" cy="15943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Finetuning task: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Readmission prediction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0ACE0-72E4-6DE0-21A6-9F23BEBD9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2" y="1653557"/>
            <a:ext cx="12192000" cy="42932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76AF88-F099-4965-BCA5-7FD1B56BFCFA}"/>
              </a:ext>
            </a:extLst>
          </p:cNvPr>
          <p:cNvSpPr/>
          <p:nvPr/>
        </p:nvSpPr>
        <p:spPr>
          <a:xfrm>
            <a:off x="3928492" y="6024122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https://arxiv.org/pdf/1904.05342.pdf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C55E9-A012-003B-FEF6-7B4CFC30CC9E}"/>
              </a:ext>
            </a:extLst>
          </p:cNvPr>
          <p:cNvSpPr txBox="1"/>
          <p:nvPr/>
        </p:nvSpPr>
        <p:spPr>
          <a:xfrm>
            <a:off x="10051961" y="3934496"/>
            <a:ext cx="2092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RP80: Recall at Precision 80%, which is used to control false positive.</a:t>
            </a:r>
          </a:p>
        </p:txBody>
      </p:sp>
    </p:spTree>
    <p:extLst>
      <p:ext uri="{BB962C8B-B14F-4D97-AF65-F5344CB8AC3E}">
        <p14:creationId xmlns:p14="http://schemas.microsoft.com/office/powerpoint/2010/main" val="106114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0282-60FF-4343-9785-82B2537C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solidFill>
                  <a:srgbClr val="333333"/>
                </a:solidFill>
                <a:latin typeface="inherit"/>
                <a:sym typeface="Old Standard TT"/>
              </a:rPr>
              <a:t>Clinical</a:t>
            </a:r>
            <a:r>
              <a:rPr lang="en" altLang="zh-CN" b="1" i="1" dirty="0">
                <a:solidFill>
                  <a:srgbClr val="333333"/>
                </a:solidFill>
                <a:latin typeface="inherit"/>
                <a:sym typeface="Old Standard TT"/>
              </a:rPr>
              <a:t>Ber</a:t>
            </a:r>
            <a:r>
              <a:rPr lang="en-US" altLang="zh-CN" b="1" i="1" dirty="0">
                <a:solidFill>
                  <a:srgbClr val="333333"/>
                </a:solidFill>
                <a:latin typeface="inherit"/>
                <a:sym typeface="Old Standard TT"/>
              </a:rPr>
              <a:t>t 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F878-C89B-4934-9850-407F5E2F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17" y="1550782"/>
            <a:ext cx="10515600" cy="4351338"/>
          </a:xfrm>
        </p:spPr>
        <p:txBody>
          <a:bodyPr/>
          <a:lstStyle/>
          <a:p>
            <a:r>
              <a:rPr lang="en-US" dirty="0"/>
              <a:t>Modified from Chris McCormick and Nick Ryan's </a:t>
            </a:r>
            <a:r>
              <a:rPr lang="en-US" dirty="0" err="1">
                <a:hlinkClick r:id="rId2"/>
              </a:rPr>
              <a:t>SciBERT</a:t>
            </a:r>
            <a:r>
              <a:rPr lang="en-US" dirty="0">
                <a:hlinkClick r:id="rId2"/>
              </a:rPr>
              <a:t> Tutorial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B9F73-B3C9-454D-AD69-6264A7E5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9" y="2423160"/>
            <a:ext cx="9644743" cy="3478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C6DB71-1C87-4FAE-BB4B-D8A68AACF9A3}"/>
              </a:ext>
            </a:extLst>
          </p:cNvPr>
          <p:cNvSpPr/>
          <p:nvPr/>
        </p:nvSpPr>
        <p:spPr>
          <a:xfrm>
            <a:off x="547552" y="6308209"/>
            <a:ext cx="1109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https://colab.research.google.com/drive/19loLGUDjxGKy4ulZJ1m3hALq2ozNyEGe#scrollTo=uXKyKe3NZONV</a:t>
            </a:r>
          </a:p>
        </p:txBody>
      </p:sp>
    </p:spTree>
    <p:extLst>
      <p:ext uri="{BB962C8B-B14F-4D97-AF65-F5344CB8AC3E}">
        <p14:creationId xmlns:p14="http://schemas.microsoft.com/office/powerpoint/2010/main" val="233388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01DBCF-47BE-4D04-9CAF-F5E4A86A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643" y="1565193"/>
            <a:ext cx="11360800" cy="3875488"/>
          </a:xfrm>
        </p:spPr>
        <p:txBody>
          <a:bodyPr/>
          <a:lstStyle/>
          <a:p>
            <a:r>
              <a:rPr lang="en-US" altLang="zh-CN" sz="2400" dirty="0" err="1">
                <a:solidFill>
                  <a:srgbClr val="1F497D"/>
                </a:solidFill>
                <a:latin typeface="Calibri,sans-serif"/>
              </a:rPr>
              <a:t>BERT_base</a:t>
            </a:r>
            <a:r>
              <a:rPr lang="en-US" altLang="zh-CN" sz="2400" dirty="0">
                <a:solidFill>
                  <a:srgbClr val="1F497D"/>
                </a:solidFill>
                <a:latin typeface="Calibri,sans-serif"/>
              </a:rPr>
              <a:t> has </a:t>
            </a:r>
            <a:r>
              <a:rPr lang="en-US" altLang="zh-CN" sz="2400" b="1" dirty="0">
                <a:solidFill>
                  <a:schemeClr val="tx2"/>
                </a:solidFill>
                <a:latin typeface="Calibri,sans-serif"/>
              </a:rPr>
              <a:t>13</a:t>
            </a:r>
            <a:r>
              <a:rPr lang="en-US" altLang="zh-CN" sz="2400" dirty="0">
                <a:solidFill>
                  <a:srgbClr val="1F497D"/>
                </a:solidFill>
                <a:latin typeface="Calibri,sans-serif"/>
              </a:rPr>
              <a:t> hidden layers: </a:t>
            </a: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b="1" dirty="0">
                <a:solidFill>
                  <a:schemeClr val="tx2"/>
                </a:solidFill>
                <a:latin typeface="Calibri,sans-serif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Calibri,sans-serif"/>
              </a:rPr>
              <a:t>the first layer </a:t>
            </a:r>
            <a:r>
              <a:rPr lang="en-US" altLang="zh-CN" sz="2400" dirty="0">
                <a:solidFill>
                  <a:srgbClr val="1F497D"/>
                </a:solidFill>
                <a:latin typeface="Calibri,sans-serif"/>
              </a:rPr>
              <a:t>= sub-word embedding layer = “</a:t>
            </a:r>
            <a:r>
              <a:rPr lang="en-US" altLang="zh-CN" sz="2400" dirty="0">
                <a:solidFill>
                  <a:schemeClr val="tx2"/>
                </a:solidFill>
                <a:latin typeface="Calibri,sans-serif"/>
              </a:rPr>
              <a:t>input embeddings</a:t>
            </a:r>
            <a:r>
              <a:rPr lang="en-US" altLang="zh-CN" sz="2400" dirty="0">
                <a:solidFill>
                  <a:srgbClr val="1F497D"/>
                </a:solidFill>
                <a:latin typeface="Calibri,sans-serif"/>
              </a:rPr>
              <a:t>”= </a:t>
            </a:r>
            <a:r>
              <a:rPr lang="en-US" altLang="zh-CN" sz="2400" dirty="0">
                <a:solidFill>
                  <a:schemeClr val="tx2"/>
                </a:solidFill>
                <a:latin typeface="Calibri,sans-serif"/>
              </a:rPr>
              <a:t>Token embeddings+ Segment </a:t>
            </a:r>
            <a:r>
              <a:rPr lang="en-US" altLang="zh-CN" sz="2400" dirty="0" err="1">
                <a:solidFill>
                  <a:schemeClr val="tx2"/>
                </a:solidFill>
                <a:latin typeface="Calibri,sans-serif"/>
              </a:rPr>
              <a:t>Emb</a:t>
            </a:r>
            <a:r>
              <a:rPr lang="en-US" altLang="zh-CN" sz="2400" dirty="0">
                <a:solidFill>
                  <a:schemeClr val="tx2"/>
                </a:solidFill>
                <a:latin typeface="Calibri,sans-serif"/>
              </a:rPr>
              <a:t>+ Position </a:t>
            </a:r>
            <a:r>
              <a:rPr lang="en-US" altLang="zh-CN" sz="2400" dirty="0" err="1">
                <a:solidFill>
                  <a:schemeClr val="tx2"/>
                </a:solidFill>
                <a:latin typeface="Calibri,sans-serif"/>
              </a:rPr>
              <a:t>Emb</a:t>
            </a:r>
            <a:r>
              <a:rPr lang="en-US" altLang="zh-CN" sz="2400" dirty="0">
                <a:solidFill>
                  <a:srgbClr val="1F497D"/>
                </a:solidFill>
                <a:latin typeface="Calibri,sans-serif"/>
              </a:rPr>
              <a:t>) </a:t>
            </a: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Calibri,sans-serif"/>
              </a:rPr>
              <a:t>The last layer </a:t>
            </a:r>
            <a:r>
              <a:rPr lang="en-US" altLang="zh-CN" sz="2400" dirty="0">
                <a:solidFill>
                  <a:srgbClr val="1F497D"/>
                </a:solidFill>
                <a:latin typeface="Calibri,sans-serif"/>
              </a:rPr>
              <a:t>= </a:t>
            </a:r>
            <a:r>
              <a:rPr lang="en-US" altLang="zh-CN" sz="2400" dirty="0">
                <a:solidFill>
                  <a:schemeClr val="tx2"/>
                </a:solidFill>
                <a:latin typeface="Calibri,sans-serif"/>
              </a:rPr>
              <a:t>Contextual representations</a:t>
            </a:r>
            <a:r>
              <a:rPr lang="en-US" altLang="zh-CN" sz="2400" dirty="0">
                <a:solidFill>
                  <a:srgbClr val="1F497D"/>
                </a:solidFill>
                <a:latin typeface="Calibri,sans-serif"/>
              </a:rPr>
              <a:t> = final output of BERT = we usually use this as embeddings for other tasks</a:t>
            </a: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br>
              <a:rPr lang="en-US" altLang="zh-CN" sz="2400" dirty="0">
                <a:solidFill>
                  <a:srgbClr val="1F497D"/>
                </a:solidFill>
                <a:latin typeface="Calibri,sans-serif"/>
              </a:rPr>
            </a:br>
            <a:r>
              <a:rPr lang="en-US" altLang="zh-CN" sz="2400" dirty="0">
                <a:solidFill>
                  <a:srgbClr val="1F497D"/>
                </a:solidFill>
                <a:latin typeface="Calibri,sans-serif"/>
              </a:rPr>
              <a:t>.</a:t>
            </a:r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5A23B40-0695-4535-A081-EDAA35FA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28" y="3112862"/>
            <a:ext cx="5973001" cy="19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FA46A3-7606-4D3C-B61D-6C94FB70A413}"/>
              </a:ext>
            </a:extLst>
          </p:cNvPr>
          <p:cNvSpPr txBox="1"/>
          <p:nvPr/>
        </p:nvSpPr>
        <p:spPr>
          <a:xfrm>
            <a:off x="521251" y="418475"/>
            <a:ext cx="113607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6000" b="1" i="1" dirty="0">
                <a:solidFill>
                  <a:srgbClr val="333333"/>
                </a:solidFill>
                <a:latin typeface="inherit"/>
                <a:sym typeface="Old Standard TT"/>
              </a:rPr>
              <a:t>Bert/ClinicalBERT Architecture</a:t>
            </a:r>
            <a:endParaRPr lang="zh-CN" altLang="en-US" sz="6000" b="1" i="1" dirty="0">
              <a:solidFill>
                <a:srgbClr val="333333"/>
              </a:solidFill>
              <a:latin typeface="inheri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4FBCED-BB83-4240-B8E8-F1EF776BFE62}"/>
              </a:ext>
            </a:extLst>
          </p:cNvPr>
          <p:cNvSpPr/>
          <p:nvPr/>
        </p:nvSpPr>
        <p:spPr>
          <a:xfrm>
            <a:off x="3731052" y="6081583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https://arxiv.org/abs/1810.04805</a:t>
            </a:r>
          </a:p>
        </p:txBody>
      </p:sp>
    </p:spTree>
    <p:extLst>
      <p:ext uri="{BB962C8B-B14F-4D97-AF65-F5344CB8AC3E}">
        <p14:creationId xmlns:p14="http://schemas.microsoft.com/office/powerpoint/2010/main" val="417899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1A2CE-4040-4460-90DB-B0F9CAAA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0"/>
            <a:ext cx="12614600" cy="817600"/>
          </a:xfrm>
        </p:spPr>
        <p:txBody>
          <a:bodyPr/>
          <a:lstStyle/>
          <a:p>
            <a:r>
              <a:rPr lang="en-US" altLang="zh-C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BERT (clinical </a:t>
            </a:r>
            <a:r>
              <a:rPr lang="en-US" altLang="zh-CN" sz="6000" b="1" i="1" dirty="0" err="1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bert</a:t>
            </a:r>
            <a:r>
              <a:rPr lang="en-US" altLang="zh-C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)</a:t>
            </a:r>
            <a:r>
              <a:rPr lang="zh-CN" altLang="en-US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’</a:t>
            </a:r>
            <a:r>
              <a:rPr lang="en-US" altLang="zh-C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s first layer: </a:t>
            </a:r>
            <a:br>
              <a:rPr lang="en-US" altLang="zh-C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</a:br>
            <a:r>
              <a:rPr lang="en-US" altLang="zh-C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Input embeddings</a:t>
            </a:r>
            <a:endParaRPr lang="zh-CN" altLang="en-US" sz="6000" b="1" i="1" dirty="0">
              <a:solidFill>
                <a:srgbClr val="333333"/>
              </a:solidFill>
              <a:latin typeface="inherit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B6E131-B26D-403C-9B42-7493F3C0D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94" y="3865218"/>
            <a:ext cx="6368040" cy="20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AE72AA0-5312-43B1-9100-6E626937B4E7}"/>
              </a:ext>
            </a:extLst>
          </p:cNvPr>
          <p:cNvSpPr txBox="1"/>
          <p:nvPr/>
        </p:nvSpPr>
        <p:spPr>
          <a:xfrm>
            <a:off x="415600" y="1700877"/>
            <a:ext cx="10963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altLang="zh-CN" sz="2000" b="1" i="0" dirty="0">
                <a:solidFill>
                  <a:srgbClr val="444444"/>
                </a:solidFill>
                <a:effectLst/>
                <a:latin typeface="inherit"/>
              </a:rPr>
              <a:t>Token embeddings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inherit"/>
              </a:rPr>
              <a:t>: A [CLS] token is added to the input word tokens at the beginning of the first sentence and a [SEP] token is inserted at the end of each sentence.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rgbClr val="444444"/>
                </a:solidFill>
                <a:effectLst/>
                <a:latin typeface="inherit"/>
              </a:rPr>
              <a:t>Segment embeddings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inherit"/>
              </a:rPr>
              <a:t>: A marker indicating Sentence A or Sentence B is added to each token. This allows the encoder to distinguish between sentences.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rgbClr val="444444"/>
                </a:solidFill>
                <a:effectLst/>
                <a:latin typeface="inherit"/>
              </a:rPr>
              <a:t>Positional embeddings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inherit"/>
              </a:rPr>
              <a:t>: A positional embedding is added to each token to indicate its position in the sentence.</a:t>
            </a:r>
          </a:p>
        </p:txBody>
      </p:sp>
    </p:spTree>
    <p:extLst>
      <p:ext uri="{BB962C8B-B14F-4D97-AF65-F5344CB8AC3E}">
        <p14:creationId xmlns:p14="http://schemas.microsoft.com/office/powerpoint/2010/main" val="402123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1A2CE-4040-4460-90DB-B0F9CAAA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37" y="299453"/>
            <a:ext cx="12200943" cy="817600"/>
          </a:xfrm>
        </p:spPr>
        <p:txBody>
          <a:bodyPr/>
          <a:lstStyle/>
          <a:p>
            <a:r>
              <a:rPr lang="en-US" altLang="zh-C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Tokenizer</a:t>
            </a:r>
            <a:endParaRPr lang="zh-CN" altLang="en-US" sz="6000" b="1" i="1" dirty="0">
              <a:solidFill>
                <a:srgbClr val="333333"/>
              </a:solidFill>
              <a:latin typeface="inherit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025290-C7C0-40CB-B190-535FF8EBEC81}"/>
              </a:ext>
            </a:extLst>
          </p:cNvPr>
          <p:cNvSpPr txBox="1"/>
          <p:nvPr/>
        </p:nvSpPr>
        <p:spPr>
          <a:xfrm>
            <a:off x="292137" y="1410968"/>
            <a:ext cx="10963599" cy="2389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133" dirty="0">
                <a:solidFill>
                  <a:srgbClr val="000000"/>
                </a:solidFill>
                <a:latin typeface="Arial" panose="020B0604020202020204" pitchFamily="34" charset="0"/>
              </a:rPr>
              <a:t>The token embeddings are obtained from </a:t>
            </a:r>
            <a:r>
              <a:rPr lang="en-US" altLang="zh-CN" sz="2133" dirty="0" err="1">
                <a:solidFill>
                  <a:srgbClr val="000000"/>
                </a:solidFill>
                <a:latin typeface="Arial" panose="020B0604020202020204" pitchFamily="34" charset="0"/>
              </a:rPr>
              <a:t>WordPiece</a:t>
            </a:r>
            <a:r>
              <a:rPr lang="en-US" altLang="zh-CN" sz="2133" dirty="0">
                <a:latin typeface="Arial" panose="020B0604020202020204" pitchFamily="34" charset="0"/>
              </a:rPr>
              <a:t>. </a:t>
            </a:r>
            <a:r>
              <a:rPr lang="en-US" altLang="zh-CN" sz="2133" dirty="0">
                <a:solidFill>
                  <a:srgbClr val="000000"/>
                </a:solidFill>
                <a:latin typeface="Arial" panose="020B0604020202020204" pitchFamily="34" charset="0"/>
              </a:rPr>
              <a:t>An example of the tokenized word is “coronaviruses” =&gt; “Co##</a:t>
            </a:r>
            <a:r>
              <a:rPr lang="en-US" altLang="zh-CN" sz="2133" dirty="0" err="1">
                <a:solidFill>
                  <a:srgbClr val="000000"/>
                </a:solidFill>
                <a:latin typeface="Arial" panose="020B0604020202020204" pitchFamily="34" charset="0"/>
              </a:rPr>
              <a:t>rona</a:t>
            </a:r>
            <a:r>
              <a:rPr lang="en-US" altLang="zh-CN" sz="2133" dirty="0">
                <a:solidFill>
                  <a:srgbClr val="000000"/>
                </a:solidFill>
                <a:latin typeface="Arial" panose="020B0604020202020204" pitchFamily="34" charset="0"/>
              </a:rPr>
              <a:t>##virus##es”. </a:t>
            </a:r>
          </a:p>
          <a:p>
            <a:pPr algn="just"/>
            <a:endParaRPr lang="en-US" altLang="zh-CN" sz="2133" dirty="0">
              <a:latin typeface="Arial" panose="020B0604020202020204" pitchFamily="34" charset="0"/>
            </a:endParaRPr>
          </a:p>
          <a:p>
            <a:pPr algn="just"/>
            <a:r>
              <a:rPr lang="en-US" altLang="zh-CN" sz="2133" dirty="0">
                <a:solidFill>
                  <a:srgbClr val="000000"/>
                </a:solidFill>
                <a:latin typeface="Arial" panose="020B0604020202020204" pitchFamily="34" charset="0"/>
              </a:rPr>
              <a:t>For the named entity recognition task, [CLS] is added at the beginning of each sentence and [SEP] is added at the end of each sentence. </a:t>
            </a:r>
            <a:endParaRPr lang="en-US" altLang="zh-CN" sz="2133" dirty="0"/>
          </a:p>
          <a:p>
            <a:br>
              <a:rPr lang="en-US" altLang="zh-CN" sz="2133" dirty="0"/>
            </a:br>
            <a:endParaRPr lang="zh-CN" altLang="en-US" sz="2133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13215BA-CD62-432A-AB46-3731063AB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573" b="66101"/>
          <a:stretch/>
        </p:blipFill>
        <p:spPr bwMode="auto">
          <a:xfrm>
            <a:off x="3297103" y="3370866"/>
            <a:ext cx="927903" cy="202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1620DBF-02FB-4D77-AA56-6027C115C1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0375" r="1628"/>
          <a:stretch/>
        </p:blipFill>
        <p:spPr bwMode="auto">
          <a:xfrm>
            <a:off x="3297102" y="5344559"/>
            <a:ext cx="927903" cy="57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35F63F-5F93-7B04-6EEE-D9F6C01DFE1B}"/>
              </a:ext>
            </a:extLst>
          </p:cNvPr>
          <p:cNvSpPr txBox="1"/>
          <p:nvPr/>
        </p:nvSpPr>
        <p:spPr>
          <a:xfrm>
            <a:off x="6690575" y="5734173"/>
            <a:ext cx="628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https://arxiv.org/pdf/1609.08144v2.pdf</a:t>
            </a:r>
          </a:p>
        </p:txBody>
      </p:sp>
    </p:spTree>
    <p:extLst>
      <p:ext uri="{BB962C8B-B14F-4D97-AF65-F5344CB8AC3E}">
        <p14:creationId xmlns:p14="http://schemas.microsoft.com/office/powerpoint/2010/main" val="75955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7D4FF24-B372-CFFF-F3D9-E12E9FEB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6" y="4690827"/>
            <a:ext cx="7922856" cy="817600"/>
          </a:xfrm>
        </p:spPr>
        <p:txBody>
          <a:bodyPr/>
          <a:lstStyle/>
          <a:p>
            <a:r>
              <a:rPr lang="en-US" altLang="zh-C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Compare all BERT and its variant Tokenizer</a:t>
            </a:r>
            <a:endParaRPr lang="zh-CN" altLang="en-US" sz="6000" b="1" i="1" dirty="0">
              <a:solidFill>
                <a:srgbClr val="333333"/>
              </a:solidFill>
              <a:latin typeface="inheri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52CE8-0A6B-AF84-DC60-1319B00D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1" y="179787"/>
            <a:ext cx="7462114" cy="4511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4D47C7-80FC-E2BD-D3A2-67F9D9343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546" y="234930"/>
            <a:ext cx="4005788" cy="586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1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5BF443-0E9F-B23B-45DB-F2415F7F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23" y="0"/>
            <a:ext cx="7916312" cy="669990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355085-6A89-A3FB-D23D-093ADDB2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3356"/>
            <a:ext cx="4069313" cy="817600"/>
          </a:xfrm>
        </p:spPr>
        <p:txBody>
          <a:bodyPr/>
          <a:lstStyle/>
          <a:p>
            <a:r>
              <a:rPr lang="en-US" altLang="zh-C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Get word embedding and sentence embedding</a:t>
            </a:r>
            <a:endParaRPr lang="zh-CN" altLang="en-US" sz="6000" b="1" i="1" dirty="0">
              <a:solidFill>
                <a:srgbClr val="333333"/>
              </a:solidFill>
              <a:latin typeface="inheri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3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E15D91-8447-6C18-8A49-3A9B484C9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739" y="366712"/>
            <a:ext cx="8134350" cy="5819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920953-800B-B84E-ABD7-2745B1DD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3356"/>
            <a:ext cx="4069313" cy="817600"/>
          </a:xfrm>
        </p:spPr>
        <p:txBody>
          <a:bodyPr/>
          <a:lstStyle/>
          <a:p>
            <a:r>
              <a:rPr lang="en-US" altLang="zh-C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Get word embedding and sentence embedding</a:t>
            </a:r>
            <a:endParaRPr lang="zh-CN" altLang="en-US" sz="6000" b="1" i="1" dirty="0">
              <a:solidFill>
                <a:srgbClr val="333333"/>
              </a:solidFill>
              <a:latin typeface="inheri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60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E61579-C331-7D0B-24C8-20C66740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96" y="0"/>
            <a:ext cx="6785236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3CA026-F51A-54D2-FB79-3CEF6AB4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3356"/>
            <a:ext cx="4069313" cy="817600"/>
          </a:xfrm>
        </p:spPr>
        <p:txBody>
          <a:bodyPr/>
          <a:lstStyle/>
          <a:p>
            <a:r>
              <a:rPr lang="en-US" altLang="zh-C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Get word embedding and sentence embedding</a:t>
            </a:r>
            <a:endParaRPr lang="zh-CN" altLang="en-US" sz="6000" b="1" i="1" dirty="0">
              <a:solidFill>
                <a:srgbClr val="333333"/>
              </a:solidFill>
              <a:latin typeface="inheri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1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4DC72BC-9768-25E1-181D-6D0F8885A7AF}"/>
              </a:ext>
            </a:extLst>
          </p:cNvPr>
          <p:cNvCxnSpPr/>
          <p:nvPr/>
        </p:nvCxnSpPr>
        <p:spPr>
          <a:xfrm>
            <a:off x="742601" y="3190206"/>
            <a:ext cx="10193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0B975A3-BFDD-2182-E482-836CFD13FCC0}"/>
              </a:ext>
            </a:extLst>
          </p:cNvPr>
          <p:cNvSpPr txBox="1"/>
          <p:nvPr/>
        </p:nvSpPr>
        <p:spPr>
          <a:xfrm>
            <a:off x="1823418" y="3241502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BERT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7B4E17-250B-84FE-E66E-74CBAC43F51F}"/>
              </a:ext>
            </a:extLst>
          </p:cNvPr>
          <p:cNvSpPr txBox="1"/>
          <p:nvPr/>
        </p:nvSpPr>
        <p:spPr>
          <a:xfrm>
            <a:off x="1464346" y="2550685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2018 Oct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055A19-08D1-BD0F-0E46-F18E4E8E40E8}"/>
              </a:ext>
            </a:extLst>
          </p:cNvPr>
          <p:cNvSpPr txBox="1"/>
          <p:nvPr/>
        </p:nvSpPr>
        <p:spPr>
          <a:xfrm>
            <a:off x="3965234" y="3241502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BioBERT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B8B4BA-1949-65D4-6936-2EC15CCDDCD5}"/>
              </a:ext>
            </a:extLst>
          </p:cNvPr>
          <p:cNvSpPr txBox="1"/>
          <p:nvPr/>
        </p:nvSpPr>
        <p:spPr>
          <a:xfrm>
            <a:off x="6091402" y="324150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SciBERT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EC7400-4287-D4D0-DCF7-4504D6BFA409}"/>
              </a:ext>
            </a:extLst>
          </p:cNvPr>
          <p:cNvSpPr txBox="1"/>
          <p:nvPr/>
        </p:nvSpPr>
        <p:spPr>
          <a:xfrm>
            <a:off x="8150243" y="3241502"/>
            <a:ext cx="295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ClinicalBERT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89E872-642C-2C0B-C6C5-F8D318300056}"/>
              </a:ext>
            </a:extLst>
          </p:cNvPr>
          <p:cNvSpPr txBox="1"/>
          <p:nvPr/>
        </p:nvSpPr>
        <p:spPr>
          <a:xfrm>
            <a:off x="3912336" y="2550685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2019 Jan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FEB48C-ACA7-B252-87DC-90110225E1CF}"/>
              </a:ext>
            </a:extLst>
          </p:cNvPr>
          <p:cNvSpPr txBox="1"/>
          <p:nvPr/>
        </p:nvSpPr>
        <p:spPr>
          <a:xfrm>
            <a:off x="5979926" y="2554128"/>
            <a:ext cx="1863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2019 Mar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0B924C-A20D-DDFE-60C7-E021B5A745A7}"/>
              </a:ext>
            </a:extLst>
          </p:cNvPr>
          <p:cNvSpPr txBox="1"/>
          <p:nvPr/>
        </p:nvSpPr>
        <p:spPr>
          <a:xfrm>
            <a:off x="8177360" y="2550685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2019 April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6908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EAF34-6A32-61EF-5698-11977FCA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" y="1300379"/>
            <a:ext cx="11801856" cy="4964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FAE747-5720-114E-BFD7-D2B028BB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88" y="337335"/>
            <a:ext cx="11360800" cy="817600"/>
          </a:xfrm>
        </p:spPr>
        <p:txBody>
          <a:bodyPr/>
          <a:lstStyle/>
          <a:p>
            <a:r>
              <a:rPr lang="en-US" dirty="0"/>
              <a:t>Embeddings of Clinical Bert</a:t>
            </a:r>
          </a:p>
        </p:txBody>
      </p:sp>
    </p:spTree>
    <p:extLst>
      <p:ext uri="{BB962C8B-B14F-4D97-AF65-F5344CB8AC3E}">
        <p14:creationId xmlns:p14="http://schemas.microsoft.com/office/powerpoint/2010/main" val="351851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DA-B812-5720-8CE0-F1EB9BB7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of Bio Bert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1EC30-F24B-3C82-09C6-20D60A56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1594345"/>
            <a:ext cx="11533632" cy="51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2891-FF80-D8CD-56C0-3BB36E7C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of Blue Bert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5B5E6-6545-E50F-B3C0-A244D7A4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98" y="1696013"/>
            <a:ext cx="11451902" cy="479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C7D1-156D-1381-4285-1581FF21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of Sci Bert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2C0CA-C9E8-F71B-8F33-49A45103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3" y="1616737"/>
            <a:ext cx="11485007" cy="49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3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 sz="2400"/>
              <a:t>References: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1. Bert: https://github.com/google-research/bert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Devlin, J., Chang, M. W., Lee, K., &amp; Toutanova, K. (2018). Bert: Pre-training of deep bidirectional transformers for language understanding. arXiv preprint arXiv:1810.04805.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2. BioBert: https://github.com/dmis-lab/biobert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" dirty="0"/>
              <a:t> Lee, J., Yoon, W., Kim, S., Kim, D., Kim, S., So, C. H., &amp; Kang, J. (2019). BioBERT: pre-trained biomedical language representation model for biomedical text mining. arXiv preprint arXiv:1901.08746.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None/>
            </a:pPr>
            <a:r>
              <a:rPr lang="en-US" altLang="zh-CN" dirty="0"/>
              <a:t>1. https://towardsml.wordpress.com/2019/09/17/bert-explained-a-complete-guide-with-theory-and-tutorial/</a:t>
            </a:r>
          </a:p>
          <a:p>
            <a:pPr marL="152396" indent="0">
              <a:buNone/>
            </a:pPr>
            <a:r>
              <a:rPr lang="en-US" altLang="zh-CN" dirty="0"/>
              <a:t>2. Transformer: </a:t>
            </a:r>
          </a:p>
          <a:p>
            <a:pPr marL="152396" indent="0">
              <a:buNone/>
            </a:pPr>
            <a:r>
              <a:rPr lang="en-US" altLang="zh-CN" dirty="0"/>
              <a:t>Vaswani, A., </a:t>
            </a:r>
            <a:r>
              <a:rPr lang="en-US" altLang="zh-CN" dirty="0" err="1"/>
              <a:t>Shazeer</a:t>
            </a:r>
            <a:r>
              <a:rPr lang="en-US" altLang="zh-CN" dirty="0"/>
              <a:t>, N., Parmar, N., </a:t>
            </a:r>
            <a:r>
              <a:rPr lang="en-US" altLang="zh-CN" dirty="0" err="1"/>
              <a:t>Uszkoreit</a:t>
            </a:r>
            <a:r>
              <a:rPr lang="en-US" altLang="zh-CN" dirty="0"/>
              <a:t>, J., Jones, L., Gomez, A. N., ... &amp; </a:t>
            </a:r>
            <a:r>
              <a:rPr lang="en-US" altLang="zh-CN" dirty="0" err="1"/>
              <a:t>Polosukhin</a:t>
            </a:r>
            <a:r>
              <a:rPr lang="en-US" altLang="zh-CN" dirty="0"/>
              <a:t>, I. (2017). Attention is all you need. In Advances in neural information processing systems (pp. 5998-6008).</a:t>
            </a:r>
          </a:p>
          <a:p>
            <a:pPr marL="152396" indent="0">
              <a:buNone/>
            </a:pPr>
            <a:r>
              <a:rPr lang="en-US" altLang="zh-CN" dirty="0"/>
              <a:t>3. https://www.youtube.com/watch?v=Po38Dl-XDd4</a:t>
            </a:r>
          </a:p>
          <a:p>
            <a:pPr marL="152396" indent="0">
              <a:buNone/>
            </a:pPr>
            <a:r>
              <a:rPr lang="en-US" altLang="zh-CN" dirty="0"/>
              <a:t>4. https://medium.com/@_init_/why-bert-has-3-embedding-layers-and-their-implementation-details-9c261108e28a</a:t>
            </a:r>
          </a:p>
          <a:p>
            <a:pPr marL="152396" indent="0">
              <a:buNone/>
            </a:pP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7E8B24-D2BB-7751-8C3A-154C8BA74C7C}"/>
              </a:ext>
            </a:extLst>
          </p:cNvPr>
          <p:cNvSpPr txBox="1"/>
          <p:nvPr/>
        </p:nvSpPr>
        <p:spPr>
          <a:xfrm>
            <a:off x="558799" y="192103"/>
            <a:ext cx="10278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Notes: this tutorial is built based on these reference: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4DC72BC-9768-25E1-181D-6D0F8885A7AF}"/>
              </a:ext>
            </a:extLst>
          </p:cNvPr>
          <p:cNvCxnSpPr/>
          <p:nvPr/>
        </p:nvCxnSpPr>
        <p:spPr>
          <a:xfrm>
            <a:off x="742601" y="3190206"/>
            <a:ext cx="10193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0B975A3-BFDD-2182-E482-836CFD13FCC0}"/>
              </a:ext>
            </a:extLst>
          </p:cNvPr>
          <p:cNvSpPr txBox="1"/>
          <p:nvPr/>
        </p:nvSpPr>
        <p:spPr>
          <a:xfrm>
            <a:off x="1823418" y="3241502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BERT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7B4E17-250B-84FE-E66E-74CBAC43F51F}"/>
              </a:ext>
            </a:extLst>
          </p:cNvPr>
          <p:cNvSpPr txBox="1"/>
          <p:nvPr/>
        </p:nvSpPr>
        <p:spPr>
          <a:xfrm>
            <a:off x="1464346" y="2550685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2018 Oct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055A19-08D1-BD0F-0E46-F18E4E8E40E8}"/>
              </a:ext>
            </a:extLst>
          </p:cNvPr>
          <p:cNvSpPr txBox="1"/>
          <p:nvPr/>
        </p:nvSpPr>
        <p:spPr>
          <a:xfrm>
            <a:off x="3965234" y="3241502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BioBERT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B8B4BA-1949-65D4-6936-2EC15CCDDCD5}"/>
              </a:ext>
            </a:extLst>
          </p:cNvPr>
          <p:cNvSpPr txBox="1"/>
          <p:nvPr/>
        </p:nvSpPr>
        <p:spPr>
          <a:xfrm>
            <a:off x="6091402" y="324150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SciBERT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EC7400-4287-D4D0-DCF7-4504D6BFA409}"/>
              </a:ext>
            </a:extLst>
          </p:cNvPr>
          <p:cNvSpPr txBox="1"/>
          <p:nvPr/>
        </p:nvSpPr>
        <p:spPr>
          <a:xfrm>
            <a:off x="8150243" y="3241502"/>
            <a:ext cx="295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ClinicalBERT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89E872-642C-2C0B-C6C5-F8D318300056}"/>
              </a:ext>
            </a:extLst>
          </p:cNvPr>
          <p:cNvSpPr txBox="1"/>
          <p:nvPr/>
        </p:nvSpPr>
        <p:spPr>
          <a:xfrm>
            <a:off x="3912336" y="2550685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2019 Jan</a:t>
            </a:r>
            <a:endParaRPr lang="zh-CN" altLang="en-US" sz="3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FEB48C-ACA7-B252-87DC-90110225E1CF}"/>
              </a:ext>
            </a:extLst>
          </p:cNvPr>
          <p:cNvSpPr txBox="1"/>
          <p:nvPr/>
        </p:nvSpPr>
        <p:spPr>
          <a:xfrm>
            <a:off x="5979926" y="2554128"/>
            <a:ext cx="1863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2019 Mar</a:t>
            </a:r>
            <a:endParaRPr lang="zh-CN" altLang="en-US" sz="3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0B924C-A20D-DDFE-60C7-E021B5A745A7}"/>
              </a:ext>
            </a:extLst>
          </p:cNvPr>
          <p:cNvSpPr txBox="1"/>
          <p:nvPr/>
        </p:nvSpPr>
        <p:spPr>
          <a:xfrm>
            <a:off x="8177360" y="2550685"/>
            <a:ext cx="1981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2019 April</a:t>
            </a:r>
            <a:endParaRPr lang="zh-CN" altLang="en-US" sz="3200" dirty="0"/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275F120D-7537-E1EE-D873-32F53D45C100}"/>
              </a:ext>
            </a:extLst>
          </p:cNvPr>
          <p:cNvSpPr txBox="1">
            <a:spLocks/>
          </p:cNvSpPr>
          <p:nvPr/>
        </p:nvSpPr>
        <p:spPr>
          <a:xfrm>
            <a:off x="619787" y="3429000"/>
            <a:ext cx="11360800" cy="1034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152396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BERT</a:t>
            </a:r>
            <a:r>
              <a:rPr lang="en-US" altLang="zh-CN" b="1" dirty="0"/>
              <a:t> = 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idirectional </a:t>
            </a:r>
            <a:r>
              <a:rPr lang="en-US" altLang="zh-CN" b="1" dirty="0">
                <a:solidFill>
                  <a:srgbClr val="FF0000"/>
                </a:solidFill>
              </a:rPr>
              <a:t>E</a:t>
            </a:r>
            <a:r>
              <a:rPr lang="en-US" altLang="zh-CN" b="1" dirty="0"/>
              <a:t>ncoder 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b="1" dirty="0"/>
              <a:t>epresentation from 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b="1" dirty="0"/>
              <a:t>ransformers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C0C83E-E55B-5799-6F73-A0722558CDB5}"/>
              </a:ext>
            </a:extLst>
          </p:cNvPr>
          <p:cNvSpPr txBox="1"/>
          <p:nvPr/>
        </p:nvSpPr>
        <p:spPr>
          <a:xfrm>
            <a:off x="622621" y="4687407"/>
            <a:ext cx="10638046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lnSpc>
                <a:spcPct val="115000"/>
              </a:lnSpc>
              <a:spcBef>
                <a:spcPts val="2267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 is published by Google in 2018. It obtained the best accuracy in 11 different NLP tasks. </a:t>
            </a:r>
          </a:p>
        </p:txBody>
      </p:sp>
    </p:spTree>
    <p:extLst>
      <p:ext uri="{BB962C8B-B14F-4D97-AF65-F5344CB8AC3E}">
        <p14:creationId xmlns:p14="http://schemas.microsoft.com/office/powerpoint/2010/main" val="357200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55AB40-3CA3-4989-50B4-DCC7C354E75B}"/>
              </a:ext>
            </a:extLst>
          </p:cNvPr>
          <p:cNvSpPr txBox="1"/>
          <p:nvPr/>
        </p:nvSpPr>
        <p:spPr>
          <a:xfrm>
            <a:off x="846666" y="518068"/>
            <a:ext cx="95165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6000" b="1" i="1" dirty="0">
                <a:solidFill>
                  <a:srgbClr val="333333"/>
                </a:solidFill>
                <a:effectLst/>
                <a:latin typeface="inherit"/>
              </a:rPr>
              <a:t>Why was BERT needed?</a:t>
            </a:r>
            <a:endParaRPr lang="en-US" altLang="zh-CN" sz="6000" b="1" i="0" dirty="0">
              <a:solidFill>
                <a:srgbClr val="333333"/>
              </a:solidFill>
              <a:effectLst/>
              <a:latin typeface="Roboto Slab" panose="020B0604020202020204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EA18F5-9961-E5D6-14CF-419EA556BEF6}"/>
              </a:ext>
            </a:extLst>
          </p:cNvPr>
          <p:cNvSpPr txBox="1"/>
          <p:nvPr/>
        </p:nvSpPr>
        <p:spPr>
          <a:xfrm>
            <a:off x="3979335" y="6462470"/>
            <a:ext cx="822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Read more: </a:t>
            </a:r>
            <a:r>
              <a:rPr lang="zh-CN" altLang="en-US" sz="1200" dirty="0"/>
              <a:t>https://towardsml.wordpress.com/2019/09/17/bert-explained-a-complete-guide-with-theory-and-tutorial/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FD2601-97CE-731A-C4AD-6C4BAC095E62}"/>
              </a:ext>
            </a:extLst>
          </p:cNvPr>
          <p:cNvSpPr txBox="1"/>
          <p:nvPr/>
        </p:nvSpPr>
        <p:spPr>
          <a:xfrm>
            <a:off x="1667316" y="2464813"/>
            <a:ext cx="86130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lack of training data was a big challenge in NLP, as deep learning models require large amounts of annotated data to perform well. 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address this, researchers have developed pre-training techniques such as BERT to utilize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unannotated</a:t>
            </a: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text data.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kind of pre-trained models (e.g., BERT) can be fine-tuned on smaller task-specific datasets (e.g., MIMIC notes) to get fine-tuned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models (e.g.,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BioBERT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SciBERT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ClinicalBERT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to achieve better</a:t>
            </a:r>
            <a:r>
              <a:rPr lang="en-US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accuracy in specific domain. 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4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93679" y="496487"/>
            <a:ext cx="9883254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zh-CN" b="1" i="1" dirty="0">
                <a:solidFill>
                  <a:srgbClr val="333333"/>
                </a:solidFill>
                <a:effectLst/>
                <a:latin typeface="inherit"/>
              </a:rPr>
              <a:t>What is the core idea behind BERT?</a:t>
            </a:r>
            <a:br>
              <a:rPr lang="en-US" altLang="zh-CN" b="1" i="0" dirty="0">
                <a:solidFill>
                  <a:srgbClr val="333333"/>
                </a:solidFill>
                <a:effectLst/>
                <a:latin typeface="Roboto Slab" pitchFamily="2" charset="0"/>
              </a:rPr>
            </a:br>
            <a:endParaRPr dirty="0">
              <a:solidFill>
                <a:schemeClr val="tx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5964" y="1120231"/>
            <a:ext cx="11612349" cy="428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15000"/>
              </a:lnSpc>
              <a:spcBef>
                <a:spcPts val="2267"/>
              </a:spcBef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BERT takes advantages of multiple models</a:t>
            </a:r>
          </a:p>
          <a:p>
            <a:pPr lvl="4">
              <a:lnSpc>
                <a:spcPct val="115000"/>
              </a:lnSpc>
              <a:spcBef>
                <a:spcPts val="2267"/>
              </a:spcBef>
            </a:pPr>
            <a:r>
              <a:rPr lang="en-US" sz="2133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(1) BERT predicts word from given context - Word2Vec CBOW </a:t>
            </a:r>
          </a:p>
          <a:p>
            <a:pPr lvl="4">
              <a:lnSpc>
                <a:spcPct val="115000"/>
              </a:lnSpc>
              <a:spcBef>
                <a:spcPts val="2267"/>
              </a:spcBef>
            </a:pPr>
            <a:r>
              <a:rPr lang="en-US" sz="2133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(2) 2-layer </a:t>
            </a:r>
            <a:r>
              <a:rPr lang="en-US" sz="2133" dirty="0">
                <a:solidFill>
                  <a:schemeClr val="tx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bidirectional</a:t>
            </a:r>
            <a:r>
              <a:rPr lang="en-US" sz="2133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model –ELMO (a word embedding method for representing a sequence of words as a corresponding sequence of vectors)</a:t>
            </a:r>
          </a:p>
          <a:p>
            <a:pPr lvl="4">
              <a:lnSpc>
                <a:spcPct val="115000"/>
              </a:lnSpc>
              <a:spcBef>
                <a:spcPts val="2267"/>
              </a:spcBef>
            </a:pPr>
            <a:r>
              <a:rPr lang="en-US" sz="2133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(3)</a:t>
            </a:r>
            <a:r>
              <a:rPr lang="en-US" sz="2133" dirty="0">
                <a:solidFill>
                  <a:schemeClr val="tx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Transformer </a:t>
            </a:r>
            <a:r>
              <a:rPr lang="en-US" sz="2133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instead of RNN –GPT (Generative Pre-training)</a:t>
            </a:r>
            <a:r>
              <a:rPr lang="en-US" altLang="zh-CN" sz="2133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</a:p>
          <a:p>
            <a:pPr lvl="4">
              <a:lnSpc>
                <a:spcPct val="115000"/>
              </a:lnSpc>
              <a:spcBef>
                <a:spcPts val="2267"/>
              </a:spcBef>
            </a:pPr>
            <a:r>
              <a:rPr lang="en-US" altLang="zh-CN" sz="2133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 Transformer proposed in </a:t>
            </a:r>
            <a:r>
              <a:rPr lang="en-US" altLang="zh-CN" sz="2133" i="1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Attention is All you need  </a:t>
            </a:r>
            <a:r>
              <a:rPr lang="en-US" altLang="zh-CN" sz="2133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2017 to replace RNN</a:t>
            </a:r>
          </a:p>
          <a:p>
            <a:pPr>
              <a:lnSpc>
                <a:spcPct val="115000"/>
              </a:lnSpc>
              <a:spcBef>
                <a:spcPts val="2267"/>
              </a:spcBef>
            </a:pPr>
            <a:endParaRPr lang="en-US" sz="2133" dirty="0"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0748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99697" y="127243"/>
            <a:ext cx="9654287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i="1" dirty="0">
                <a:solidFill>
                  <a:srgbClr val="333333"/>
                </a:solidFill>
                <a:latin typeface="inherit"/>
              </a:rPr>
              <a:t>Bert</a:t>
            </a:r>
            <a:r>
              <a:rPr lang="zh-CN" altLang="en-US" b="1" i="1" dirty="0">
                <a:solidFill>
                  <a:srgbClr val="333333"/>
                </a:solidFill>
                <a:latin typeface="inherit"/>
              </a:rPr>
              <a:t>：</a:t>
            </a:r>
            <a:r>
              <a:rPr lang="en-US" altLang="zh-CN" b="1" i="1" dirty="0">
                <a:solidFill>
                  <a:srgbClr val="333333"/>
                </a:solidFill>
                <a:latin typeface="inherit"/>
              </a:rPr>
              <a:t>Pretraining and fine-tuning</a:t>
            </a:r>
            <a:r>
              <a:rPr lang="zh-CN" altLang="en-US" b="1" i="1" dirty="0">
                <a:solidFill>
                  <a:srgbClr val="333333"/>
                </a:solidFill>
                <a:latin typeface="inherit"/>
              </a:rPr>
              <a:t> </a:t>
            </a:r>
            <a:endParaRPr b="1" i="1" dirty="0">
              <a:solidFill>
                <a:srgbClr val="333333"/>
              </a:solidFill>
              <a:latin typeface="inheri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110" y="1463156"/>
            <a:ext cx="9076641" cy="489198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4788" y="881743"/>
            <a:ext cx="11933659" cy="76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2267"/>
              </a:spcBef>
            </a:pPr>
            <a:r>
              <a:rPr lang="en-US" sz="2133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corpus BERT uses for pre-training is </a:t>
            </a:r>
            <a:r>
              <a:rPr lang="en-US" sz="2133" dirty="0" err="1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BooksCorpus</a:t>
            </a:r>
            <a:r>
              <a:rPr lang="en-US" sz="2133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and English Wikipedia.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1E021B-1CC9-4A75-8869-41808B767423}"/>
              </a:ext>
            </a:extLst>
          </p:cNvPr>
          <p:cNvSpPr/>
          <p:nvPr/>
        </p:nvSpPr>
        <p:spPr>
          <a:xfrm>
            <a:off x="7598866" y="6355144"/>
            <a:ext cx="3943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https://huggingface.co/blog/bert-101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F338C2-D45E-43B3-82C0-4A27708BBF6D}"/>
              </a:ext>
            </a:extLst>
          </p:cNvPr>
          <p:cNvSpPr/>
          <p:nvPr/>
        </p:nvSpPr>
        <p:spPr>
          <a:xfrm>
            <a:off x="2987967" y="6170478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https://arxiv.org/pdf/1810.04805.pdf</a:t>
            </a:r>
          </a:p>
        </p:txBody>
      </p:sp>
    </p:spTree>
    <p:extLst>
      <p:ext uri="{BB962C8B-B14F-4D97-AF65-F5344CB8AC3E}">
        <p14:creationId xmlns:p14="http://schemas.microsoft.com/office/powerpoint/2010/main" val="192951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93680" y="496487"/>
            <a:ext cx="5155907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i="1" dirty="0">
                <a:solidFill>
                  <a:srgbClr val="333333"/>
                </a:solidFill>
                <a:latin typeface="inherit"/>
              </a:rPr>
              <a:t>Bert-Pretraining task</a:t>
            </a:r>
            <a:endParaRPr b="1" i="1" dirty="0">
              <a:solidFill>
                <a:srgbClr val="333333"/>
              </a:solidFill>
              <a:latin typeface="inheri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742415" y="496487"/>
            <a:ext cx="5229447" cy="428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04792" indent="-304792">
              <a:lnSpc>
                <a:spcPct val="115000"/>
              </a:lnSpc>
              <a:spcBef>
                <a:spcPts val="2267"/>
              </a:spcBef>
              <a:buAutoNum type="arabicPeriod"/>
            </a:pPr>
            <a:r>
              <a:rPr lang="en-US" sz="1600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Uses Masked Language Model to train model.</a:t>
            </a:r>
          </a:p>
          <a:p>
            <a:pPr>
              <a:lnSpc>
                <a:spcPct val="115000"/>
              </a:lnSpc>
              <a:spcBef>
                <a:spcPts val="2267"/>
              </a:spcBef>
            </a:pPr>
            <a:r>
              <a:rPr lang="en-US" sz="1600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It masks 15% words of doc:</a:t>
            </a:r>
          </a:p>
          <a:p>
            <a:pPr>
              <a:lnSpc>
                <a:spcPct val="115000"/>
              </a:lnSpc>
              <a:spcBef>
                <a:spcPts val="2267"/>
              </a:spcBef>
            </a:pPr>
            <a:r>
              <a:rPr lang="en-US" sz="1600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80% use “[mask]”</a:t>
            </a:r>
          </a:p>
          <a:p>
            <a:pPr>
              <a:lnSpc>
                <a:spcPct val="115000"/>
              </a:lnSpc>
              <a:spcBef>
                <a:spcPts val="2267"/>
              </a:spcBef>
            </a:pPr>
            <a:r>
              <a:rPr lang="en-US" sz="1600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10% use original word</a:t>
            </a:r>
          </a:p>
          <a:p>
            <a:pPr>
              <a:lnSpc>
                <a:spcPct val="115000"/>
              </a:lnSpc>
              <a:spcBef>
                <a:spcPts val="2267"/>
              </a:spcBef>
            </a:pPr>
            <a:r>
              <a:rPr lang="en-US" sz="1600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10% use a random word</a:t>
            </a:r>
          </a:p>
          <a:p>
            <a:pPr>
              <a:lnSpc>
                <a:spcPct val="115000"/>
              </a:lnSpc>
              <a:spcBef>
                <a:spcPts val="2267"/>
              </a:spcBef>
            </a:pPr>
            <a:r>
              <a:rPr lang="en-US" sz="1600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e.g., To be or [mask] to be, that is the question</a:t>
            </a:r>
          </a:p>
          <a:p>
            <a:pPr>
              <a:lnSpc>
                <a:spcPct val="115000"/>
              </a:lnSpc>
              <a:spcBef>
                <a:spcPts val="2267"/>
              </a:spcBef>
            </a:pPr>
            <a:endParaRPr lang="en-US" sz="1600" dirty="0"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>
              <a:lnSpc>
                <a:spcPct val="115000"/>
              </a:lnSpc>
              <a:spcBef>
                <a:spcPts val="2267"/>
              </a:spcBef>
            </a:pPr>
            <a:r>
              <a:rPr lang="en-US" sz="1600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Continuous sentence or not</a:t>
            </a:r>
          </a:p>
          <a:p>
            <a:pPr>
              <a:lnSpc>
                <a:spcPct val="115000"/>
              </a:lnSpc>
              <a:spcBef>
                <a:spcPts val="2267"/>
              </a:spcBef>
            </a:pPr>
            <a:r>
              <a:rPr lang="en-US" sz="1600" dirty="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 be or not to be, that is the question VS To be or not to be, or to take arms against a sea of troubles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012D88-23FC-4F65-AF45-CF77D814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1" y="1970762"/>
            <a:ext cx="6448735" cy="35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26D85-3CA7-4BFE-A519-4346F01A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solidFill>
                  <a:srgbClr val="333333"/>
                </a:solidFill>
                <a:latin typeface="inherit"/>
              </a:rPr>
              <a:t>Fine tuning tasks</a:t>
            </a:r>
            <a:endParaRPr lang="zh-CN" altLang="en-US" b="1" i="1" dirty="0">
              <a:solidFill>
                <a:srgbClr val="333333"/>
              </a:solidFill>
              <a:latin typeface="inheri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57CA27-97E0-4E00-A9E7-0ABE9D731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34" t="860" r="2962" b="51936"/>
          <a:stretch/>
        </p:blipFill>
        <p:spPr>
          <a:xfrm>
            <a:off x="3383280" y="2133915"/>
            <a:ext cx="2875280" cy="3345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4D93E9-75F2-481F-8EA6-CDB9493CB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3" t="48063" r="2813"/>
          <a:stretch/>
        </p:blipFill>
        <p:spPr>
          <a:xfrm>
            <a:off x="6300082" y="2346960"/>
            <a:ext cx="5610705" cy="32715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5A4AF9-A317-4302-97A3-6443C67B1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5" t="860" r="52980" b="51936"/>
          <a:stretch/>
        </p:blipFill>
        <p:spPr>
          <a:xfrm>
            <a:off x="508000" y="2133915"/>
            <a:ext cx="2875280" cy="3345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FF53E5-5A83-43E2-ACFA-CA3797995FCF}"/>
              </a:ext>
            </a:extLst>
          </p:cNvPr>
          <p:cNvSpPr/>
          <p:nvPr/>
        </p:nvSpPr>
        <p:spPr>
          <a:xfrm>
            <a:off x="2765898" y="5913118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https://arxiv.org/pdf/1810.04805.pdf</a:t>
            </a:r>
          </a:p>
        </p:txBody>
      </p:sp>
    </p:spTree>
    <p:extLst>
      <p:ext uri="{BB962C8B-B14F-4D97-AF65-F5344CB8AC3E}">
        <p14:creationId xmlns:p14="http://schemas.microsoft.com/office/powerpoint/2010/main" val="156966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15600" y="593368"/>
            <a:ext cx="11634160" cy="48727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Why </a:t>
            </a:r>
            <a:r>
              <a:rPr lang="en-US" sz="6000" b="1" i="1" dirty="0" err="1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ClinicalBERT</a:t>
            </a:r>
            <a:r>
              <a:rPr lang="en" sz="6000" b="1" i="1" dirty="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?</a:t>
            </a:r>
            <a:endParaRPr sz="6000" b="1" i="1" dirty="0">
              <a:solidFill>
                <a:srgbClr val="333333"/>
              </a:solidFill>
              <a:latin typeface="inherit"/>
              <a:ea typeface="+mn-ea"/>
              <a:cs typeface="+mn-cs"/>
            </a:endParaRPr>
          </a:p>
        </p:txBody>
      </p:sp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61CD8C19-3A24-4675-877D-1FD6DD9E6DF9}"/>
              </a:ext>
            </a:extLst>
          </p:cNvPr>
          <p:cNvSpPr txBox="1">
            <a:spLocks/>
          </p:cNvSpPr>
          <p:nvPr/>
        </p:nvSpPr>
        <p:spPr>
          <a:xfrm>
            <a:off x="415600" y="1754588"/>
            <a:ext cx="11776400" cy="468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Directly applying BERT to biomedical NLP tasks is not promising because of a 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word distribution shift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from general domain corpus to biomedical domain corpus. </a:t>
            </a:r>
          </a:p>
          <a:p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Thus, other models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e.g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BioBERT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 [2] and 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BlueBERT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[3],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SciBERT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ClinicalBERT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pretrained on biomedical domain corpus are proposed.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95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1445</Words>
  <Application>Microsoft Office PowerPoint</Application>
  <PresentationFormat>Widescreen</PresentationFormat>
  <Paragraphs>100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Calibri,sans-serif</vt:lpstr>
      <vt:lpstr>等线</vt:lpstr>
      <vt:lpstr>等线 Light</vt:lpstr>
      <vt:lpstr>inherit</vt:lpstr>
      <vt:lpstr>Microsoft Yahei</vt:lpstr>
      <vt:lpstr>Old Standard TT</vt:lpstr>
      <vt:lpstr>Arial</vt:lpstr>
      <vt:lpstr>Roboto</vt:lpstr>
      <vt:lpstr>Roboto Slab</vt:lpstr>
      <vt:lpstr>Office 主题​​</vt:lpstr>
      <vt:lpstr> BERT and ClinicalBERT</vt:lpstr>
      <vt:lpstr>PowerPoint Presentation</vt:lpstr>
      <vt:lpstr>PowerPoint Presentation</vt:lpstr>
      <vt:lpstr>PowerPoint Presentation</vt:lpstr>
      <vt:lpstr>What is the core idea behind BERT? </vt:lpstr>
      <vt:lpstr>Bert：Pretraining and fine-tuning </vt:lpstr>
      <vt:lpstr>Bert-Pretraining task</vt:lpstr>
      <vt:lpstr>Fine tuning tasks</vt:lpstr>
      <vt:lpstr>Why ClinicalBERT?</vt:lpstr>
      <vt:lpstr>ClinicalBERT finetuning</vt:lpstr>
      <vt:lpstr>Finetuning task: Readmission prediction</vt:lpstr>
      <vt:lpstr>ClinicalBert Tutorial</vt:lpstr>
      <vt:lpstr>BERT_base has 13 hidden layers:   the first layer = sub-word embedding layer = “input embeddings”= Token embeddings+ Segment Emb+ Position Emb)         The last layer = Contextual representations = final output of BERT = we usually use this as embeddings for other tasks       .</vt:lpstr>
      <vt:lpstr>BERT (clinical bert)’s first layer:  Input embeddings</vt:lpstr>
      <vt:lpstr>Tokenizer</vt:lpstr>
      <vt:lpstr>Compare all BERT and its variant Tokenizer</vt:lpstr>
      <vt:lpstr>Get word embedding and sentence embedding</vt:lpstr>
      <vt:lpstr>Get word embedding and sentence embedding</vt:lpstr>
      <vt:lpstr>Get word embedding and sentence embedding</vt:lpstr>
      <vt:lpstr>Embeddings of Clinical Bert</vt:lpstr>
      <vt:lpstr>Embeddings of Bio Bert</vt:lpstr>
      <vt:lpstr>Embeddings of Blue Bert</vt:lpstr>
      <vt:lpstr>Embeddings of Sci Bert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BERT: Pre-training of Deep Bidirectional Transformers for Language Understanding</dc:title>
  <dc:creator>Chen Chongyan</dc:creator>
  <cp:lastModifiedBy>Ding, Ying</cp:lastModifiedBy>
  <cp:revision>22</cp:revision>
  <dcterms:created xsi:type="dcterms:W3CDTF">2023-02-28T03:08:53Z</dcterms:created>
  <dcterms:modified xsi:type="dcterms:W3CDTF">2023-10-18T04:21:10Z</dcterms:modified>
</cp:coreProperties>
</file>