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9" r:id="rId11"/>
    <p:sldId id="265" r:id="rId12"/>
    <p:sldId id="266" r:id="rId13"/>
    <p:sldId id="267" r:id="rId14"/>
    <p:sldId id="268" r:id="rId15"/>
    <p:sldId id="274" r:id="rId16"/>
    <p:sldId id="276" r:id="rId17"/>
    <p:sldId id="277" r:id="rId18"/>
    <p:sldId id="278" r:id="rId19"/>
    <p:sldId id="271" r:id="rId20"/>
    <p:sldId id="275" r:id="rId21"/>
    <p:sldId id="270"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90" d="100"/>
          <a:sy n="90" d="100"/>
        </p:scale>
        <p:origin x="-501" y="-7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A2849-C2ED-409C-95D0-811354A110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72154B-3FF6-4661-BBB8-C181F4FA0F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274935-A021-43E6-B6E2-9331197A62F6}"/>
              </a:ext>
            </a:extLst>
          </p:cNvPr>
          <p:cNvSpPr>
            <a:spLocks noGrp="1"/>
          </p:cNvSpPr>
          <p:nvPr>
            <p:ph type="dt" sz="half" idx="10"/>
          </p:nvPr>
        </p:nvSpPr>
        <p:spPr/>
        <p:txBody>
          <a:bodyPr/>
          <a:lstStyle/>
          <a:p>
            <a:fld id="{F4A2FB45-12D8-4CAA-BC8F-F0D1B9CA6E57}" type="datetimeFigureOut">
              <a:rPr lang="en-US" smtClean="0"/>
              <a:t>6/4/2023</a:t>
            </a:fld>
            <a:endParaRPr lang="en-US"/>
          </a:p>
        </p:txBody>
      </p:sp>
      <p:sp>
        <p:nvSpPr>
          <p:cNvPr id="5" name="Footer Placeholder 4">
            <a:extLst>
              <a:ext uri="{FF2B5EF4-FFF2-40B4-BE49-F238E27FC236}">
                <a16:creationId xmlns:a16="http://schemas.microsoft.com/office/drawing/2014/main" id="{0B725920-6ECD-4388-95F9-C2DE93CC19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048E98-340C-4029-85AA-C3F9D1B7F223}"/>
              </a:ext>
            </a:extLst>
          </p:cNvPr>
          <p:cNvSpPr>
            <a:spLocks noGrp="1"/>
          </p:cNvSpPr>
          <p:nvPr>
            <p:ph type="sldNum" sz="quarter" idx="12"/>
          </p:nvPr>
        </p:nvSpPr>
        <p:spPr/>
        <p:txBody>
          <a:bodyPr/>
          <a:lstStyle/>
          <a:p>
            <a:fld id="{2AE7D589-2C30-4CF1-87BA-F8622D831135}" type="slidenum">
              <a:rPr lang="en-US" smtClean="0"/>
              <a:t>‹#›</a:t>
            </a:fld>
            <a:endParaRPr lang="en-US"/>
          </a:p>
        </p:txBody>
      </p:sp>
    </p:spTree>
    <p:extLst>
      <p:ext uri="{BB962C8B-B14F-4D97-AF65-F5344CB8AC3E}">
        <p14:creationId xmlns:p14="http://schemas.microsoft.com/office/powerpoint/2010/main" val="1780178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3671C-8F3E-4F96-AA00-BC2F4B9662E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343DAE-BE87-4E90-8050-EE00AB77092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E8D9F-0137-4E2B-B059-7EC990A5413A}"/>
              </a:ext>
            </a:extLst>
          </p:cNvPr>
          <p:cNvSpPr>
            <a:spLocks noGrp="1"/>
          </p:cNvSpPr>
          <p:nvPr>
            <p:ph type="dt" sz="half" idx="10"/>
          </p:nvPr>
        </p:nvSpPr>
        <p:spPr/>
        <p:txBody>
          <a:bodyPr/>
          <a:lstStyle/>
          <a:p>
            <a:fld id="{F4A2FB45-12D8-4CAA-BC8F-F0D1B9CA6E57}" type="datetimeFigureOut">
              <a:rPr lang="en-US" smtClean="0"/>
              <a:t>6/4/2023</a:t>
            </a:fld>
            <a:endParaRPr lang="en-US"/>
          </a:p>
        </p:txBody>
      </p:sp>
      <p:sp>
        <p:nvSpPr>
          <p:cNvPr id="5" name="Footer Placeholder 4">
            <a:extLst>
              <a:ext uri="{FF2B5EF4-FFF2-40B4-BE49-F238E27FC236}">
                <a16:creationId xmlns:a16="http://schemas.microsoft.com/office/drawing/2014/main" id="{343E9F5E-F368-4BF5-8F7B-7F0D713F13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414927-2FE9-4526-9044-166BE4952D45}"/>
              </a:ext>
            </a:extLst>
          </p:cNvPr>
          <p:cNvSpPr>
            <a:spLocks noGrp="1"/>
          </p:cNvSpPr>
          <p:nvPr>
            <p:ph type="sldNum" sz="quarter" idx="12"/>
          </p:nvPr>
        </p:nvSpPr>
        <p:spPr/>
        <p:txBody>
          <a:bodyPr/>
          <a:lstStyle/>
          <a:p>
            <a:fld id="{2AE7D589-2C30-4CF1-87BA-F8622D831135}" type="slidenum">
              <a:rPr lang="en-US" smtClean="0"/>
              <a:t>‹#›</a:t>
            </a:fld>
            <a:endParaRPr lang="en-US"/>
          </a:p>
        </p:txBody>
      </p:sp>
    </p:spTree>
    <p:extLst>
      <p:ext uri="{BB962C8B-B14F-4D97-AF65-F5344CB8AC3E}">
        <p14:creationId xmlns:p14="http://schemas.microsoft.com/office/powerpoint/2010/main" val="833737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57345F1-8AB7-41BA-BF80-38E07D7A12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ADAC87-ACB2-42DC-825A-D1C2FFEBB5C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51B4F1-4600-471B-BBAC-E40B63B453D5}"/>
              </a:ext>
            </a:extLst>
          </p:cNvPr>
          <p:cNvSpPr>
            <a:spLocks noGrp="1"/>
          </p:cNvSpPr>
          <p:nvPr>
            <p:ph type="dt" sz="half" idx="10"/>
          </p:nvPr>
        </p:nvSpPr>
        <p:spPr/>
        <p:txBody>
          <a:bodyPr/>
          <a:lstStyle/>
          <a:p>
            <a:fld id="{F4A2FB45-12D8-4CAA-BC8F-F0D1B9CA6E57}" type="datetimeFigureOut">
              <a:rPr lang="en-US" smtClean="0"/>
              <a:t>6/4/2023</a:t>
            </a:fld>
            <a:endParaRPr lang="en-US"/>
          </a:p>
        </p:txBody>
      </p:sp>
      <p:sp>
        <p:nvSpPr>
          <p:cNvPr id="5" name="Footer Placeholder 4">
            <a:extLst>
              <a:ext uri="{FF2B5EF4-FFF2-40B4-BE49-F238E27FC236}">
                <a16:creationId xmlns:a16="http://schemas.microsoft.com/office/drawing/2014/main" id="{55E533FE-CB51-42C5-A01D-19D87827D9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B0954B-7D4E-48D5-AC21-28ED4335E228}"/>
              </a:ext>
            </a:extLst>
          </p:cNvPr>
          <p:cNvSpPr>
            <a:spLocks noGrp="1"/>
          </p:cNvSpPr>
          <p:nvPr>
            <p:ph type="sldNum" sz="quarter" idx="12"/>
          </p:nvPr>
        </p:nvSpPr>
        <p:spPr/>
        <p:txBody>
          <a:bodyPr/>
          <a:lstStyle/>
          <a:p>
            <a:fld id="{2AE7D589-2C30-4CF1-87BA-F8622D831135}" type="slidenum">
              <a:rPr lang="en-US" smtClean="0"/>
              <a:t>‹#›</a:t>
            </a:fld>
            <a:endParaRPr lang="en-US"/>
          </a:p>
        </p:txBody>
      </p:sp>
    </p:spTree>
    <p:extLst>
      <p:ext uri="{BB962C8B-B14F-4D97-AF65-F5344CB8AC3E}">
        <p14:creationId xmlns:p14="http://schemas.microsoft.com/office/powerpoint/2010/main" val="2532455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DB10-3CF9-4183-85A4-8B4D5109DF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AF33FE-F800-4BB6-8DB1-50920A2D762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E375F2-E98F-44E7-9A27-CEA5FDFD0E8C}"/>
              </a:ext>
            </a:extLst>
          </p:cNvPr>
          <p:cNvSpPr>
            <a:spLocks noGrp="1"/>
          </p:cNvSpPr>
          <p:nvPr>
            <p:ph type="dt" sz="half" idx="10"/>
          </p:nvPr>
        </p:nvSpPr>
        <p:spPr/>
        <p:txBody>
          <a:bodyPr/>
          <a:lstStyle/>
          <a:p>
            <a:fld id="{F4A2FB45-12D8-4CAA-BC8F-F0D1B9CA6E57}" type="datetimeFigureOut">
              <a:rPr lang="en-US" smtClean="0"/>
              <a:t>6/4/2023</a:t>
            </a:fld>
            <a:endParaRPr lang="en-US"/>
          </a:p>
        </p:txBody>
      </p:sp>
      <p:sp>
        <p:nvSpPr>
          <p:cNvPr id="5" name="Footer Placeholder 4">
            <a:extLst>
              <a:ext uri="{FF2B5EF4-FFF2-40B4-BE49-F238E27FC236}">
                <a16:creationId xmlns:a16="http://schemas.microsoft.com/office/drawing/2014/main" id="{036707FA-FD03-4778-A1D7-0AE34F7E2D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C2A680-07B8-461E-81B7-0233AF2F2E57}"/>
              </a:ext>
            </a:extLst>
          </p:cNvPr>
          <p:cNvSpPr>
            <a:spLocks noGrp="1"/>
          </p:cNvSpPr>
          <p:nvPr>
            <p:ph type="sldNum" sz="quarter" idx="12"/>
          </p:nvPr>
        </p:nvSpPr>
        <p:spPr/>
        <p:txBody>
          <a:bodyPr/>
          <a:lstStyle/>
          <a:p>
            <a:fld id="{2AE7D589-2C30-4CF1-87BA-F8622D831135}" type="slidenum">
              <a:rPr lang="en-US" smtClean="0"/>
              <a:t>‹#›</a:t>
            </a:fld>
            <a:endParaRPr lang="en-US"/>
          </a:p>
        </p:txBody>
      </p:sp>
    </p:spTree>
    <p:extLst>
      <p:ext uri="{BB962C8B-B14F-4D97-AF65-F5344CB8AC3E}">
        <p14:creationId xmlns:p14="http://schemas.microsoft.com/office/powerpoint/2010/main" val="1386370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1D1E5-FAC9-4A78-83EC-F5FF12D18D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7368B27-8EB6-4A55-872B-0248427FBA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A07EBC5-669E-483C-BD6C-EA6D8D36C830}"/>
              </a:ext>
            </a:extLst>
          </p:cNvPr>
          <p:cNvSpPr>
            <a:spLocks noGrp="1"/>
          </p:cNvSpPr>
          <p:nvPr>
            <p:ph type="dt" sz="half" idx="10"/>
          </p:nvPr>
        </p:nvSpPr>
        <p:spPr/>
        <p:txBody>
          <a:bodyPr/>
          <a:lstStyle/>
          <a:p>
            <a:fld id="{F4A2FB45-12D8-4CAA-BC8F-F0D1B9CA6E57}" type="datetimeFigureOut">
              <a:rPr lang="en-US" smtClean="0"/>
              <a:t>6/4/2023</a:t>
            </a:fld>
            <a:endParaRPr lang="en-US"/>
          </a:p>
        </p:txBody>
      </p:sp>
      <p:sp>
        <p:nvSpPr>
          <p:cNvPr id="5" name="Footer Placeholder 4">
            <a:extLst>
              <a:ext uri="{FF2B5EF4-FFF2-40B4-BE49-F238E27FC236}">
                <a16:creationId xmlns:a16="http://schemas.microsoft.com/office/drawing/2014/main" id="{94F7EA87-E74C-4982-9BD6-F9DFBDBDC1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3B8237-7344-469A-BD7D-8153A484D11F}"/>
              </a:ext>
            </a:extLst>
          </p:cNvPr>
          <p:cNvSpPr>
            <a:spLocks noGrp="1"/>
          </p:cNvSpPr>
          <p:nvPr>
            <p:ph type="sldNum" sz="quarter" idx="12"/>
          </p:nvPr>
        </p:nvSpPr>
        <p:spPr/>
        <p:txBody>
          <a:bodyPr/>
          <a:lstStyle/>
          <a:p>
            <a:fld id="{2AE7D589-2C30-4CF1-87BA-F8622D831135}" type="slidenum">
              <a:rPr lang="en-US" smtClean="0"/>
              <a:t>‹#›</a:t>
            </a:fld>
            <a:endParaRPr lang="en-US"/>
          </a:p>
        </p:txBody>
      </p:sp>
    </p:spTree>
    <p:extLst>
      <p:ext uri="{BB962C8B-B14F-4D97-AF65-F5344CB8AC3E}">
        <p14:creationId xmlns:p14="http://schemas.microsoft.com/office/powerpoint/2010/main" val="803452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4B7FC-7985-4208-9ED9-5E78BFE437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6E94CF-4751-4927-B032-086BAA994E9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11C771-6AA0-48EB-97AB-7DA7507A7AB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797AE0-F2D2-431D-A26A-A0ACECF7C05F}"/>
              </a:ext>
            </a:extLst>
          </p:cNvPr>
          <p:cNvSpPr>
            <a:spLocks noGrp="1"/>
          </p:cNvSpPr>
          <p:nvPr>
            <p:ph type="dt" sz="half" idx="10"/>
          </p:nvPr>
        </p:nvSpPr>
        <p:spPr/>
        <p:txBody>
          <a:bodyPr/>
          <a:lstStyle/>
          <a:p>
            <a:fld id="{F4A2FB45-12D8-4CAA-BC8F-F0D1B9CA6E57}" type="datetimeFigureOut">
              <a:rPr lang="en-US" smtClean="0"/>
              <a:t>6/4/2023</a:t>
            </a:fld>
            <a:endParaRPr lang="en-US"/>
          </a:p>
        </p:txBody>
      </p:sp>
      <p:sp>
        <p:nvSpPr>
          <p:cNvPr id="6" name="Footer Placeholder 5">
            <a:extLst>
              <a:ext uri="{FF2B5EF4-FFF2-40B4-BE49-F238E27FC236}">
                <a16:creationId xmlns:a16="http://schemas.microsoft.com/office/drawing/2014/main" id="{20E19C27-6910-48FF-93A3-BF9AF3489C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CADAC8-A2C2-4B9A-B806-EEF24B90A02F}"/>
              </a:ext>
            </a:extLst>
          </p:cNvPr>
          <p:cNvSpPr>
            <a:spLocks noGrp="1"/>
          </p:cNvSpPr>
          <p:nvPr>
            <p:ph type="sldNum" sz="quarter" idx="12"/>
          </p:nvPr>
        </p:nvSpPr>
        <p:spPr/>
        <p:txBody>
          <a:bodyPr/>
          <a:lstStyle/>
          <a:p>
            <a:fld id="{2AE7D589-2C30-4CF1-87BA-F8622D831135}" type="slidenum">
              <a:rPr lang="en-US" smtClean="0"/>
              <a:t>‹#›</a:t>
            </a:fld>
            <a:endParaRPr lang="en-US"/>
          </a:p>
        </p:txBody>
      </p:sp>
    </p:spTree>
    <p:extLst>
      <p:ext uri="{BB962C8B-B14F-4D97-AF65-F5344CB8AC3E}">
        <p14:creationId xmlns:p14="http://schemas.microsoft.com/office/powerpoint/2010/main" val="2293873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6200F-419C-42F4-A6F8-0F1B8C9D34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BE6694-5EC2-407F-B9C7-43DEC2EF50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7809528-BA43-4387-85F9-F4B232E1937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2824EE-333B-439D-B133-664BEF2A41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7297BCF-78AD-4227-ACB3-52F40884A0A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22B477-78A4-4B8D-AF29-EC6F1E889AC8}"/>
              </a:ext>
            </a:extLst>
          </p:cNvPr>
          <p:cNvSpPr>
            <a:spLocks noGrp="1"/>
          </p:cNvSpPr>
          <p:nvPr>
            <p:ph type="dt" sz="half" idx="10"/>
          </p:nvPr>
        </p:nvSpPr>
        <p:spPr/>
        <p:txBody>
          <a:bodyPr/>
          <a:lstStyle/>
          <a:p>
            <a:fld id="{F4A2FB45-12D8-4CAA-BC8F-F0D1B9CA6E57}" type="datetimeFigureOut">
              <a:rPr lang="en-US" smtClean="0"/>
              <a:t>6/4/2023</a:t>
            </a:fld>
            <a:endParaRPr lang="en-US"/>
          </a:p>
        </p:txBody>
      </p:sp>
      <p:sp>
        <p:nvSpPr>
          <p:cNvPr id="8" name="Footer Placeholder 7">
            <a:extLst>
              <a:ext uri="{FF2B5EF4-FFF2-40B4-BE49-F238E27FC236}">
                <a16:creationId xmlns:a16="http://schemas.microsoft.com/office/drawing/2014/main" id="{6E674F8C-295C-46A6-8428-38D5BC759E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2EB170-91DA-4269-BE23-EAB8C9026CF8}"/>
              </a:ext>
            </a:extLst>
          </p:cNvPr>
          <p:cNvSpPr>
            <a:spLocks noGrp="1"/>
          </p:cNvSpPr>
          <p:nvPr>
            <p:ph type="sldNum" sz="quarter" idx="12"/>
          </p:nvPr>
        </p:nvSpPr>
        <p:spPr/>
        <p:txBody>
          <a:bodyPr/>
          <a:lstStyle/>
          <a:p>
            <a:fld id="{2AE7D589-2C30-4CF1-87BA-F8622D831135}" type="slidenum">
              <a:rPr lang="en-US" smtClean="0"/>
              <a:t>‹#›</a:t>
            </a:fld>
            <a:endParaRPr lang="en-US"/>
          </a:p>
        </p:txBody>
      </p:sp>
    </p:spTree>
    <p:extLst>
      <p:ext uri="{BB962C8B-B14F-4D97-AF65-F5344CB8AC3E}">
        <p14:creationId xmlns:p14="http://schemas.microsoft.com/office/powerpoint/2010/main" val="3163646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32747-0277-4F30-9CE6-A71C64E5BC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79C2CA-1886-44BE-A966-FE108855ADAB}"/>
              </a:ext>
            </a:extLst>
          </p:cNvPr>
          <p:cNvSpPr>
            <a:spLocks noGrp="1"/>
          </p:cNvSpPr>
          <p:nvPr>
            <p:ph type="dt" sz="half" idx="10"/>
          </p:nvPr>
        </p:nvSpPr>
        <p:spPr/>
        <p:txBody>
          <a:bodyPr/>
          <a:lstStyle/>
          <a:p>
            <a:fld id="{F4A2FB45-12D8-4CAA-BC8F-F0D1B9CA6E57}" type="datetimeFigureOut">
              <a:rPr lang="en-US" smtClean="0"/>
              <a:t>6/4/2023</a:t>
            </a:fld>
            <a:endParaRPr lang="en-US"/>
          </a:p>
        </p:txBody>
      </p:sp>
      <p:sp>
        <p:nvSpPr>
          <p:cNvPr id="4" name="Footer Placeholder 3">
            <a:extLst>
              <a:ext uri="{FF2B5EF4-FFF2-40B4-BE49-F238E27FC236}">
                <a16:creationId xmlns:a16="http://schemas.microsoft.com/office/drawing/2014/main" id="{5344E268-855F-43C8-9293-16FFC1FBC9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F73E9B-6F5B-4F6D-B9F6-FA8662B4EDCF}"/>
              </a:ext>
            </a:extLst>
          </p:cNvPr>
          <p:cNvSpPr>
            <a:spLocks noGrp="1"/>
          </p:cNvSpPr>
          <p:nvPr>
            <p:ph type="sldNum" sz="quarter" idx="12"/>
          </p:nvPr>
        </p:nvSpPr>
        <p:spPr/>
        <p:txBody>
          <a:bodyPr/>
          <a:lstStyle/>
          <a:p>
            <a:fld id="{2AE7D589-2C30-4CF1-87BA-F8622D831135}" type="slidenum">
              <a:rPr lang="en-US" smtClean="0"/>
              <a:t>‹#›</a:t>
            </a:fld>
            <a:endParaRPr lang="en-US"/>
          </a:p>
        </p:txBody>
      </p:sp>
    </p:spTree>
    <p:extLst>
      <p:ext uri="{BB962C8B-B14F-4D97-AF65-F5344CB8AC3E}">
        <p14:creationId xmlns:p14="http://schemas.microsoft.com/office/powerpoint/2010/main" val="1977922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9AB174-EB92-476B-9D74-8C76DFC6A360}"/>
              </a:ext>
            </a:extLst>
          </p:cNvPr>
          <p:cNvSpPr>
            <a:spLocks noGrp="1"/>
          </p:cNvSpPr>
          <p:nvPr>
            <p:ph type="dt" sz="half" idx="10"/>
          </p:nvPr>
        </p:nvSpPr>
        <p:spPr/>
        <p:txBody>
          <a:bodyPr/>
          <a:lstStyle/>
          <a:p>
            <a:fld id="{F4A2FB45-12D8-4CAA-BC8F-F0D1B9CA6E57}" type="datetimeFigureOut">
              <a:rPr lang="en-US" smtClean="0"/>
              <a:t>6/4/2023</a:t>
            </a:fld>
            <a:endParaRPr lang="en-US"/>
          </a:p>
        </p:txBody>
      </p:sp>
      <p:sp>
        <p:nvSpPr>
          <p:cNvPr id="3" name="Footer Placeholder 2">
            <a:extLst>
              <a:ext uri="{FF2B5EF4-FFF2-40B4-BE49-F238E27FC236}">
                <a16:creationId xmlns:a16="http://schemas.microsoft.com/office/drawing/2014/main" id="{2B2A67A6-E5D9-4DB3-926C-017182D0B8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7FC285-38CE-442F-B773-FC31F5DE94E6}"/>
              </a:ext>
            </a:extLst>
          </p:cNvPr>
          <p:cNvSpPr>
            <a:spLocks noGrp="1"/>
          </p:cNvSpPr>
          <p:nvPr>
            <p:ph type="sldNum" sz="quarter" idx="12"/>
          </p:nvPr>
        </p:nvSpPr>
        <p:spPr/>
        <p:txBody>
          <a:bodyPr/>
          <a:lstStyle/>
          <a:p>
            <a:fld id="{2AE7D589-2C30-4CF1-87BA-F8622D831135}" type="slidenum">
              <a:rPr lang="en-US" smtClean="0"/>
              <a:t>‹#›</a:t>
            </a:fld>
            <a:endParaRPr lang="en-US"/>
          </a:p>
        </p:txBody>
      </p:sp>
    </p:spTree>
    <p:extLst>
      <p:ext uri="{BB962C8B-B14F-4D97-AF65-F5344CB8AC3E}">
        <p14:creationId xmlns:p14="http://schemas.microsoft.com/office/powerpoint/2010/main" val="1015492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1AFEB-EC21-435F-B3A2-7AF95A7B83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FF32A3-E51C-4887-80C2-752FF82983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44AA49-CD16-4CDB-BC97-69606B9272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3C4ACEC-8EB9-4685-AA92-5D95EBB38898}"/>
              </a:ext>
            </a:extLst>
          </p:cNvPr>
          <p:cNvSpPr>
            <a:spLocks noGrp="1"/>
          </p:cNvSpPr>
          <p:nvPr>
            <p:ph type="dt" sz="half" idx="10"/>
          </p:nvPr>
        </p:nvSpPr>
        <p:spPr/>
        <p:txBody>
          <a:bodyPr/>
          <a:lstStyle/>
          <a:p>
            <a:fld id="{F4A2FB45-12D8-4CAA-BC8F-F0D1B9CA6E57}" type="datetimeFigureOut">
              <a:rPr lang="en-US" smtClean="0"/>
              <a:t>6/4/2023</a:t>
            </a:fld>
            <a:endParaRPr lang="en-US"/>
          </a:p>
        </p:txBody>
      </p:sp>
      <p:sp>
        <p:nvSpPr>
          <p:cNvPr id="6" name="Footer Placeholder 5">
            <a:extLst>
              <a:ext uri="{FF2B5EF4-FFF2-40B4-BE49-F238E27FC236}">
                <a16:creationId xmlns:a16="http://schemas.microsoft.com/office/drawing/2014/main" id="{8BC295AB-149E-4B69-8E21-CE4E11F217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50F422-066A-4784-8617-35947B8836BF}"/>
              </a:ext>
            </a:extLst>
          </p:cNvPr>
          <p:cNvSpPr>
            <a:spLocks noGrp="1"/>
          </p:cNvSpPr>
          <p:nvPr>
            <p:ph type="sldNum" sz="quarter" idx="12"/>
          </p:nvPr>
        </p:nvSpPr>
        <p:spPr/>
        <p:txBody>
          <a:bodyPr/>
          <a:lstStyle/>
          <a:p>
            <a:fld id="{2AE7D589-2C30-4CF1-87BA-F8622D831135}" type="slidenum">
              <a:rPr lang="en-US" smtClean="0"/>
              <a:t>‹#›</a:t>
            </a:fld>
            <a:endParaRPr lang="en-US"/>
          </a:p>
        </p:txBody>
      </p:sp>
    </p:spTree>
    <p:extLst>
      <p:ext uri="{BB962C8B-B14F-4D97-AF65-F5344CB8AC3E}">
        <p14:creationId xmlns:p14="http://schemas.microsoft.com/office/powerpoint/2010/main" val="2054507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A239E-D764-41C3-ABC1-E28DBCBDFF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EBAEA7-7F34-4540-9640-7BFDAEA346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006930-5D86-4D73-ACEE-59E78F10F4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6A4B0C0-0B29-45D4-A8C0-E623CB8303D5}"/>
              </a:ext>
            </a:extLst>
          </p:cNvPr>
          <p:cNvSpPr>
            <a:spLocks noGrp="1"/>
          </p:cNvSpPr>
          <p:nvPr>
            <p:ph type="dt" sz="half" idx="10"/>
          </p:nvPr>
        </p:nvSpPr>
        <p:spPr/>
        <p:txBody>
          <a:bodyPr/>
          <a:lstStyle/>
          <a:p>
            <a:fld id="{F4A2FB45-12D8-4CAA-BC8F-F0D1B9CA6E57}" type="datetimeFigureOut">
              <a:rPr lang="en-US" smtClean="0"/>
              <a:t>6/4/2023</a:t>
            </a:fld>
            <a:endParaRPr lang="en-US"/>
          </a:p>
        </p:txBody>
      </p:sp>
      <p:sp>
        <p:nvSpPr>
          <p:cNvPr id="6" name="Footer Placeholder 5">
            <a:extLst>
              <a:ext uri="{FF2B5EF4-FFF2-40B4-BE49-F238E27FC236}">
                <a16:creationId xmlns:a16="http://schemas.microsoft.com/office/drawing/2014/main" id="{CD014983-481A-421F-9A4F-1A9F82A405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F80C98-1C83-49FD-82A5-8B34DD2A7561}"/>
              </a:ext>
            </a:extLst>
          </p:cNvPr>
          <p:cNvSpPr>
            <a:spLocks noGrp="1"/>
          </p:cNvSpPr>
          <p:nvPr>
            <p:ph type="sldNum" sz="quarter" idx="12"/>
          </p:nvPr>
        </p:nvSpPr>
        <p:spPr/>
        <p:txBody>
          <a:bodyPr/>
          <a:lstStyle/>
          <a:p>
            <a:fld id="{2AE7D589-2C30-4CF1-87BA-F8622D831135}" type="slidenum">
              <a:rPr lang="en-US" smtClean="0"/>
              <a:t>‹#›</a:t>
            </a:fld>
            <a:endParaRPr lang="en-US"/>
          </a:p>
        </p:txBody>
      </p:sp>
    </p:spTree>
    <p:extLst>
      <p:ext uri="{BB962C8B-B14F-4D97-AF65-F5344CB8AC3E}">
        <p14:creationId xmlns:p14="http://schemas.microsoft.com/office/powerpoint/2010/main" val="4137442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30BC4B-7A9C-4DCB-AC23-6F58A534E7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33CFA3-9032-49B9-A73D-2593C9915A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A8EAD0-F56C-4B0A-9537-9604A858CE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A2FB45-12D8-4CAA-BC8F-F0D1B9CA6E57}" type="datetimeFigureOut">
              <a:rPr lang="en-US" smtClean="0"/>
              <a:t>6/4/2023</a:t>
            </a:fld>
            <a:endParaRPr lang="en-US"/>
          </a:p>
        </p:txBody>
      </p:sp>
      <p:sp>
        <p:nvSpPr>
          <p:cNvPr id="5" name="Footer Placeholder 4">
            <a:extLst>
              <a:ext uri="{FF2B5EF4-FFF2-40B4-BE49-F238E27FC236}">
                <a16:creationId xmlns:a16="http://schemas.microsoft.com/office/drawing/2014/main" id="{1B457BE9-B611-4760-93F1-2549371B65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0A48BE-1E00-4A86-954B-5A5D6FA17C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E7D589-2C30-4CF1-87BA-F8622D831135}" type="slidenum">
              <a:rPr lang="en-US" smtClean="0"/>
              <a:t>‹#›</a:t>
            </a:fld>
            <a:endParaRPr lang="en-US"/>
          </a:p>
        </p:txBody>
      </p:sp>
    </p:spTree>
    <p:extLst>
      <p:ext uri="{BB962C8B-B14F-4D97-AF65-F5344CB8AC3E}">
        <p14:creationId xmlns:p14="http://schemas.microsoft.com/office/powerpoint/2010/main" val="2944084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mit-lcp.github.io/mimic-schema-spy/"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physionet.org/content/mimic-cxr/2.0.0/" TargetMode="External"/><Relationship Id="rId2" Type="http://schemas.openxmlformats.org/officeDocument/2006/relationships/hyperlink" Target="https://physionet.org/conten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physionet.org/content/hirid/1.1.1/" TargetMode="External"/><Relationship Id="rId2" Type="http://schemas.openxmlformats.org/officeDocument/2006/relationships/hyperlink" Target="https://www.nature.com/articles/sdata2018178" TargetMode="External"/><Relationship Id="rId1" Type="http://schemas.openxmlformats.org/officeDocument/2006/relationships/slideLayout" Target="../slideLayouts/slideLayout2.xml"/><Relationship Id="rId4" Type="http://schemas.openxmlformats.org/officeDocument/2006/relationships/hyperlink" Target="http://pic.nbscn.org/"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physionet.org/content/mimiciii-demo/1.4/" TargetMode="External"/><Relationship Id="rId2" Type="http://schemas.openxmlformats.org/officeDocument/2006/relationships/hyperlink" Target="https://mimic.physionet.org/gettingstarted/acces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mimic.physionet.org/" TargetMode="External"/><Relationship Id="rId2" Type="http://schemas.openxmlformats.org/officeDocument/2006/relationships/hyperlink" Target="https://www.nature.com/articles/sdata201635" TargetMode="External"/><Relationship Id="rId1" Type="http://schemas.openxmlformats.org/officeDocument/2006/relationships/slideLayout" Target="../slideLayouts/slideLayout2.xml"/><Relationship Id="rId6" Type="http://schemas.openxmlformats.org/officeDocument/2006/relationships/hyperlink" Target="https://www.nature.com/articles/s41597-022-01899-x" TargetMode="External"/><Relationship Id="rId5" Type="http://schemas.openxmlformats.org/officeDocument/2006/relationships/hyperlink" Target="https://physionet.org/content/mimiciv/2.2/" TargetMode="External"/><Relationship Id="rId4" Type="http://schemas.openxmlformats.org/officeDocument/2006/relationships/hyperlink" Target="https://mimic.mit.edu/docs/iii/tables/"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2FA3C-F745-43E9-8E0B-29D2D75D617A}"/>
              </a:ext>
            </a:extLst>
          </p:cNvPr>
          <p:cNvSpPr>
            <a:spLocks noGrp="1"/>
          </p:cNvSpPr>
          <p:nvPr>
            <p:ph type="ctrTitle"/>
          </p:nvPr>
        </p:nvSpPr>
        <p:spPr/>
        <p:txBody>
          <a:bodyPr/>
          <a:lstStyle/>
          <a:p>
            <a:r>
              <a:rPr lang="en-US" dirty="0"/>
              <a:t>MIMIC III &amp; IV</a:t>
            </a:r>
          </a:p>
        </p:txBody>
      </p:sp>
      <p:sp>
        <p:nvSpPr>
          <p:cNvPr id="3" name="Subtitle 2">
            <a:extLst>
              <a:ext uri="{FF2B5EF4-FFF2-40B4-BE49-F238E27FC236}">
                <a16:creationId xmlns:a16="http://schemas.microsoft.com/office/drawing/2014/main" id="{BDC2B62F-2754-4727-94A4-FF6C591950EE}"/>
              </a:ext>
            </a:extLst>
          </p:cNvPr>
          <p:cNvSpPr>
            <a:spLocks noGrp="1"/>
          </p:cNvSpPr>
          <p:nvPr>
            <p:ph type="subTitle" idx="1"/>
          </p:nvPr>
        </p:nvSpPr>
        <p:spPr/>
        <p:txBody>
          <a:bodyPr>
            <a:normAutofit/>
          </a:bodyPr>
          <a:lstStyle/>
          <a:p>
            <a:r>
              <a:rPr lang="en-US" dirty="0"/>
              <a:t>AI in Health</a:t>
            </a:r>
          </a:p>
          <a:p>
            <a:r>
              <a:rPr lang="en-US" dirty="0"/>
              <a:t>UT Austin</a:t>
            </a:r>
          </a:p>
          <a:p>
            <a:endParaRPr lang="en-US" dirty="0"/>
          </a:p>
          <a:p>
            <a:endParaRPr lang="en-US" dirty="0"/>
          </a:p>
        </p:txBody>
      </p:sp>
    </p:spTree>
    <p:extLst>
      <p:ext uri="{BB962C8B-B14F-4D97-AF65-F5344CB8AC3E}">
        <p14:creationId xmlns:p14="http://schemas.microsoft.com/office/powerpoint/2010/main" val="449688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2DE84-D772-4F88-9731-BCD38B7F0A51}"/>
              </a:ext>
            </a:extLst>
          </p:cNvPr>
          <p:cNvSpPr>
            <a:spLocks noGrp="1"/>
          </p:cNvSpPr>
          <p:nvPr>
            <p:ph type="title"/>
          </p:nvPr>
        </p:nvSpPr>
        <p:spPr/>
        <p:txBody>
          <a:bodyPr/>
          <a:lstStyle/>
          <a:p>
            <a:r>
              <a:rPr lang="en-US" dirty="0"/>
              <a:t>Each table details</a:t>
            </a:r>
          </a:p>
        </p:txBody>
      </p:sp>
      <p:sp>
        <p:nvSpPr>
          <p:cNvPr id="3" name="Content Placeholder 2">
            <a:extLst>
              <a:ext uri="{FF2B5EF4-FFF2-40B4-BE49-F238E27FC236}">
                <a16:creationId xmlns:a16="http://schemas.microsoft.com/office/drawing/2014/main" id="{E687B59E-3B86-4BA1-A443-029CDA5BFB70}"/>
              </a:ext>
            </a:extLst>
          </p:cNvPr>
          <p:cNvSpPr>
            <a:spLocks noGrp="1"/>
          </p:cNvSpPr>
          <p:nvPr>
            <p:ph idx="1"/>
          </p:nvPr>
        </p:nvSpPr>
        <p:spPr>
          <a:xfrm>
            <a:off x="838200" y="1447938"/>
            <a:ext cx="10515600" cy="4351338"/>
          </a:xfrm>
        </p:spPr>
        <p:txBody>
          <a:bodyPr/>
          <a:lstStyle/>
          <a:p>
            <a:r>
              <a:rPr lang="en-US" dirty="0"/>
              <a:t>https://mimic.mit.edu/docs/iii/tables/admissions/</a:t>
            </a:r>
          </a:p>
        </p:txBody>
      </p:sp>
      <p:pic>
        <p:nvPicPr>
          <p:cNvPr id="4" name="Picture 3">
            <a:extLst>
              <a:ext uri="{FF2B5EF4-FFF2-40B4-BE49-F238E27FC236}">
                <a16:creationId xmlns:a16="http://schemas.microsoft.com/office/drawing/2014/main" id="{DB0D97EA-BB81-42D2-99C1-051120AD87C1}"/>
              </a:ext>
            </a:extLst>
          </p:cNvPr>
          <p:cNvPicPr>
            <a:picLocks noChangeAspect="1"/>
          </p:cNvPicPr>
          <p:nvPr/>
        </p:nvPicPr>
        <p:blipFill>
          <a:blip r:embed="rId2"/>
          <a:stretch>
            <a:fillRect/>
          </a:stretch>
        </p:blipFill>
        <p:spPr>
          <a:xfrm>
            <a:off x="712097" y="2126974"/>
            <a:ext cx="4664973" cy="4268442"/>
          </a:xfrm>
          <a:prstGeom prst="rect">
            <a:avLst/>
          </a:prstGeom>
        </p:spPr>
      </p:pic>
      <p:pic>
        <p:nvPicPr>
          <p:cNvPr id="5" name="Picture 4">
            <a:extLst>
              <a:ext uri="{FF2B5EF4-FFF2-40B4-BE49-F238E27FC236}">
                <a16:creationId xmlns:a16="http://schemas.microsoft.com/office/drawing/2014/main" id="{744B1983-C50D-46C6-BF13-299ABAD44CD5}"/>
              </a:ext>
            </a:extLst>
          </p:cNvPr>
          <p:cNvPicPr>
            <a:picLocks noChangeAspect="1"/>
          </p:cNvPicPr>
          <p:nvPr/>
        </p:nvPicPr>
        <p:blipFill>
          <a:blip r:embed="rId3"/>
          <a:stretch>
            <a:fillRect/>
          </a:stretch>
        </p:blipFill>
        <p:spPr>
          <a:xfrm>
            <a:off x="5708580" y="2296872"/>
            <a:ext cx="5254281" cy="3249164"/>
          </a:xfrm>
          <a:prstGeom prst="rect">
            <a:avLst/>
          </a:prstGeom>
        </p:spPr>
      </p:pic>
    </p:spTree>
    <p:extLst>
      <p:ext uri="{BB962C8B-B14F-4D97-AF65-F5344CB8AC3E}">
        <p14:creationId xmlns:p14="http://schemas.microsoft.com/office/powerpoint/2010/main" val="1767801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6D0D1-44EA-4191-8386-6D340B7DF9AE}"/>
              </a:ext>
            </a:extLst>
          </p:cNvPr>
          <p:cNvSpPr>
            <a:spLocks noGrp="1"/>
          </p:cNvSpPr>
          <p:nvPr>
            <p:ph type="title"/>
          </p:nvPr>
        </p:nvSpPr>
        <p:spPr/>
        <p:txBody>
          <a:bodyPr/>
          <a:lstStyle/>
          <a:p>
            <a:r>
              <a:rPr lang="en-US" dirty="0"/>
              <a:t>MIMC III Tables</a:t>
            </a:r>
          </a:p>
        </p:txBody>
      </p:sp>
      <p:pic>
        <p:nvPicPr>
          <p:cNvPr id="8" name="Content Placeholder 7">
            <a:extLst>
              <a:ext uri="{FF2B5EF4-FFF2-40B4-BE49-F238E27FC236}">
                <a16:creationId xmlns:a16="http://schemas.microsoft.com/office/drawing/2014/main" id="{10CF8F2D-B2A0-430C-A881-6FF2A2CF192A}"/>
              </a:ext>
            </a:extLst>
          </p:cNvPr>
          <p:cNvPicPr>
            <a:picLocks noGrp="1" noChangeAspect="1"/>
          </p:cNvPicPr>
          <p:nvPr>
            <p:ph idx="1"/>
          </p:nvPr>
        </p:nvPicPr>
        <p:blipFill>
          <a:blip r:embed="rId2"/>
          <a:stretch>
            <a:fillRect/>
          </a:stretch>
        </p:blipFill>
        <p:spPr>
          <a:xfrm>
            <a:off x="1745746" y="1457877"/>
            <a:ext cx="8223429" cy="4351338"/>
          </a:xfrm>
          <a:prstGeom prst="rect">
            <a:avLst/>
          </a:prstGeom>
        </p:spPr>
      </p:pic>
    </p:spTree>
    <p:extLst>
      <p:ext uri="{BB962C8B-B14F-4D97-AF65-F5344CB8AC3E}">
        <p14:creationId xmlns:p14="http://schemas.microsoft.com/office/powerpoint/2010/main" val="2571198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C9484-E5F2-4809-B981-BE7872355626}"/>
              </a:ext>
            </a:extLst>
          </p:cNvPr>
          <p:cNvSpPr>
            <a:spLocks noGrp="1"/>
          </p:cNvSpPr>
          <p:nvPr>
            <p:ph type="title"/>
          </p:nvPr>
        </p:nvSpPr>
        <p:spPr/>
        <p:txBody>
          <a:bodyPr/>
          <a:lstStyle/>
          <a:p>
            <a:r>
              <a:rPr lang="en-US" dirty="0"/>
              <a:t>MIMC III Tables</a:t>
            </a:r>
          </a:p>
        </p:txBody>
      </p:sp>
      <p:pic>
        <p:nvPicPr>
          <p:cNvPr id="4" name="Content Placeholder 3">
            <a:extLst>
              <a:ext uri="{FF2B5EF4-FFF2-40B4-BE49-F238E27FC236}">
                <a16:creationId xmlns:a16="http://schemas.microsoft.com/office/drawing/2014/main" id="{B6B4B04F-D2B1-45A1-9E56-08413FE634C8}"/>
              </a:ext>
            </a:extLst>
          </p:cNvPr>
          <p:cNvPicPr>
            <a:picLocks noGrp="1" noChangeAspect="1"/>
          </p:cNvPicPr>
          <p:nvPr>
            <p:ph idx="1"/>
          </p:nvPr>
        </p:nvPicPr>
        <p:blipFill>
          <a:blip r:embed="rId2"/>
          <a:stretch>
            <a:fillRect/>
          </a:stretch>
        </p:blipFill>
        <p:spPr>
          <a:xfrm>
            <a:off x="1689324" y="1825625"/>
            <a:ext cx="8813352" cy="4351338"/>
          </a:xfrm>
          <a:prstGeom prst="rect">
            <a:avLst/>
          </a:prstGeom>
        </p:spPr>
      </p:pic>
    </p:spTree>
    <p:extLst>
      <p:ext uri="{BB962C8B-B14F-4D97-AF65-F5344CB8AC3E}">
        <p14:creationId xmlns:p14="http://schemas.microsoft.com/office/powerpoint/2010/main" val="3408575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9B0B2-867B-41E0-AD1E-13C955A76BDD}"/>
              </a:ext>
            </a:extLst>
          </p:cNvPr>
          <p:cNvSpPr>
            <a:spLocks noGrp="1"/>
          </p:cNvSpPr>
          <p:nvPr>
            <p:ph type="title"/>
          </p:nvPr>
        </p:nvSpPr>
        <p:spPr/>
        <p:txBody>
          <a:bodyPr/>
          <a:lstStyle/>
          <a:p>
            <a:r>
              <a:rPr lang="en-US" dirty="0"/>
              <a:t>Common Tables</a:t>
            </a:r>
          </a:p>
        </p:txBody>
      </p:sp>
      <p:sp>
        <p:nvSpPr>
          <p:cNvPr id="3" name="Content Placeholder 2">
            <a:extLst>
              <a:ext uri="{FF2B5EF4-FFF2-40B4-BE49-F238E27FC236}">
                <a16:creationId xmlns:a16="http://schemas.microsoft.com/office/drawing/2014/main" id="{69EE3BD1-C9D5-4CCC-9D9A-55BC4E72947A}"/>
              </a:ext>
            </a:extLst>
          </p:cNvPr>
          <p:cNvSpPr>
            <a:spLocks noGrp="1"/>
          </p:cNvSpPr>
          <p:nvPr>
            <p:ph idx="1"/>
          </p:nvPr>
        </p:nvSpPr>
        <p:spPr/>
        <p:txBody>
          <a:bodyPr/>
          <a:lstStyle/>
          <a:p>
            <a:r>
              <a:rPr lang="en-US" dirty="0"/>
              <a:t>Define and track patient stays: </a:t>
            </a:r>
          </a:p>
          <a:p>
            <a:pPr lvl="1"/>
            <a:r>
              <a:rPr lang="en-US" dirty="0"/>
              <a:t>ADMISSIONS; PATIENTS; ICUSTAYS; SERVICES; and TRANSFERS.</a:t>
            </a:r>
          </a:p>
          <a:p>
            <a:r>
              <a:rPr lang="en-US" dirty="0"/>
              <a:t>Cross-referencing codes against their respective definitions: </a:t>
            </a:r>
          </a:p>
          <a:p>
            <a:pPr lvl="1"/>
            <a:r>
              <a:rPr lang="en-US" dirty="0"/>
              <a:t>D_CPT; D_ICD_DIAGNOSES; D_ICD_PROCEDURES; D_ITEMS; and D_LABITEMS. </a:t>
            </a:r>
          </a:p>
          <a:p>
            <a:r>
              <a:rPr lang="en-US" dirty="0"/>
              <a:t>The remaining tables contain data associated with patient care, such as physiological measurements, caregiver observations, and billing information.</a:t>
            </a:r>
          </a:p>
        </p:txBody>
      </p:sp>
    </p:spTree>
    <p:extLst>
      <p:ext uri="{BB962C8B-B14F-4D97-AF65-F5344CB8AC3E}">
        <p14:creationId xmlns:p14="http://schemas.microsoft.com/office/powerpoint/2010/main" val="4052158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B2C30-21BE-422E-8B0D-BC4291A8A446}"/>
              </a:ext>
            </a:extLst>
          </p:cNvPr>
          <p:cNvSpPr>
            <a:spLocks noGrp="1"/>
          </p:cNvSpPr>
          <p:nvPr>
            <p:ph type="title"/>
          </p:nvPr>
        </p:nvSpPr>
        <p:spPr>
          <a:xfrm>
            <a:off x="907774" y="100963"/>
            <a:ext cx="10515600" cy="1325563"/>
          </a:xfrm>
        </p:spPr>
        <p:txBody>
          <a:bodyPr/>
          <a:lstStyle/>
          <a:p>
            <a:r>
              <a:rPr lang="en-US" dirty="0"/>
              <a:t>MIMIC III Data Schema</a:t>
            </a:r>
          </a:p>
        </p:txBody>
      </p:sp>
      <p:sp>
        <p:nvSpPr>
          <p:cNvPr id="3" name="Content Placeholder 2">
            <a:extLst>
              <a:ext uri="{FF2B5EF4-FFF2-40B4-BE49-F238E27FC236}">
                <a16:creationId xmlns:a16="http://schemas.microsoft.com/office/drawing/2014/main" id="{9BA2D257-13DF-4B55-84C2-FE5B3B60E942}"/>
              </a:ext>
            </a:extLst>
          </p:cNvPr>
          <p:cNvSpPr>
            <a:spLocks noGrp="1"/>
          </p:cNvSpPr>
          <p:nvPr>
            <p:ph idx="1"/>
          </p:nvPr>
        </p:nvSpPr>
        <p:spPr>
          <a:xfrm>
            <a:off x="838200" y="1253331"/>
            <a:ext cx="10515600" cy="4351338"/>
          </a:xfrm>
        </p:spPr>
        <p:txBody>
          <a:bodyPr/>
          <a:lstStyle/>
          <a:p>
            <a:r>
              <a:rPr lang="en-US" dirty="0"/>
              <a:t>Data Schema: </a:t>
            </a:r>
            <a:r>
              <a:rPr lang="en-US" dirty="0">
                <a:hlinkClick r:id="rId2"/>
              </a:rPr>
              <a:t>https://mit-lcp.github.io/mimic-schema-spy/</a:t>
            </a:r>
            <a:endParaRPr lang="en-US" dirty="0"/>
          </a:p>
        </p:txBody>
      </p:sp>
      <p:pic>
        <p:nvPicPr>
          <p:cNvPr id="4" name="Picture 3">
            <a:extLst>
              <a:ext uri="{FF2B5EF4-FFF2-40B4-BE49-F238E27FC236}">
                <a16:creationId xmlns:a16="http://schemas.microsoft.com/office/drawing/2014/main" id="{E3E5BB55-8BEF-425D-B000-436470403DF6}"/>
              </a:ext>
            </a:extLst>
          </p:cNvPr>
          <p:cNvPicPr>
            <a:picLocks noChangeAspect="1"/>
          </p:cNvPicPr>
          <p:nvPr/>
        </p:nvPicPr>
        <p:blipFill>
          <a:blip r:embed="rId3"/>
          <a:stretch>
            <a:fillRect/>
          </a:stretch>
        </p:blipFill>
        <p:spPr>
          <a:xfrm>
            <a:off x="907774" y="1918252"/>
            <a:ext cx="10601739" cy="4482548"/>
          </a:xfrm>
          <a:prstGeom prst="rect">
            <a:avLst/>
          </a:prstGeom>
        </p:spPr>
      </p:pic>
    </p:spTree>
    <p:extLst>
      <p:ext uri="{BB962C8B-B14F-4D97-AF65-F5344CB8AC3E}">
        <p14:creationId xmlns:p14="http://schemas.microsoft.com/office/powerpoint/2010/main" val="1488681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289F0-3920-45C6-B4F0-F27987E2DCFE}"/>
              </a:ext>
            </a:extLst>
          </p:cNvPr>
          <p:cNvSpPr>
            <a:spLocks noGrp="1"/>
          </p:cNvSpPr>
          <p:nvPr>
            <p:ph type="title"/>
          </p:nvPr>
        </p:nvSpPr>
        <p:spPr/>
        <p:txBody>
          <a:bodyPr/>
          <a:lstStyle/>
          <a:p>
            <a:r>
              <a:rPr lang="en-US" dirty="0"/>
              <a:t>MIMIC IV</a:t>
            </a:r>
          </a:p>
        </p:txBody>
      </p:sp>
      <p:pic>
        <p:nvPicPr>
          <p:cNvPr id="4" name="Content Placeholder 3">
            <a:extLst>
              <a:ext uri="{FF2B5EF4-FFF2-40B4-BE49-F238E27FC236}">
                <a16:creationId xmlns:a16="http://schemas.microsoft.com/office/drawing/2014/main" id="{75F10D5E-DC66-4EDC-A874-121AA58B8E86}"/>
              </a:ext>
            </a:extLst>
          </p:cNvPr>
          <p:cNvPicPr>
            <a:picLocks noGrp="1" noChangeAspect="1"/>
          </p:cNvPicPr>
          <p:nvPr>
            <p:ph idx="1"/>
          </p:nvPr>
        </p:nvPicPr>
        <p:blipFill>
          <a:blip r:embed="rId2"/>
          <a:stretch>
            <a:fillRect/>
          </a:stretch>
        </p:blipFill>
        <p:spPr>
          <a:xfrm>
            <a:off x="916207" y="1437997"/>
            <a:ext cx="5916373" cy="4351338"/>
          </a:xfrm>
          <a:prstGeom prst="rect">
            <a:avLst/>
          </a:prstGeom>
        </p:spPr>
      </p:pic>
      <p:sp>
        <p:nvSpPr>
          <p:cNvPr id="5" name="Rectangle 4">
            <a:extLst>
              <a:ext uri="{FF2B5EF4-FFF2-40B4-BE49-F238E27FC236}">
                <a16:creationId xmlns:a16="http://schemas.microsoft.com/office/drawing/2014/main" id="{FF102F6B-AEEA-41BD-9784-C07DBAD44568}"/>
              </a:ext>
            </a:extLst>
          </p:cNvPr>
          <p:cNvSpPr/>
          <p:nvPr/>
        </p:nvSpPr>
        <p:spPr>
          <a:xfrm>
            <a:off x="1006267" y="6123543"/>
            <a:ext cx="5298374" cy="369332"/>
          </a:xfrm>
          <a:prstGeom prst="rect">
            <a:avLst/>
          </a:prstGeom>
        </p:spPr>
        <p:txBody>
          <a:bodyPr wrap="none">
            <a:spAutoFit/>
          </a:bodyPr>
          <a:lstStyle/>
          <a:p>
            <a:r>
              <a:rPr lang="en-US" dirty="0"/>
              <a:t>https://www.nature.com/articles/s41597-022-01899-x</a:t>
            </a:r>
          </a:p>
        </p:txBody>
      </p:sp>
      <p:sp>
        <p:nvSpPr>
          <p:cNvPr id="6" name="Rectangle 5">
            <a:extLst>
              <a:ext uri="{FF2B5EF4-FFF2-40B4-BE49-F238E27FC236}">
                <a16:creationId xmlns:a16="http://schemas.microsoft.com/office/drawing/2014/main" id="{2B715856-50AD-42E4-98F2-1945F8112074}"/>
              </a:ext>
            </a:extLst>
          </p:cNvPr>
          <p:cNvSpPr/>
          <p:nvPr/>
        </p:nvSpPr>
        <p:spPr>
          <a:xfrm>
            <a:off x="6776434" y="693024"/>
            <a:ext cx="5252434" cy="1477328"/>
          </a:xfrm>
          <a:prstGeom prst="rect">
            <a:avLst/>
          </a:prstGeom>
        </p:spPr>
        <p:txBody>
          <a:bodyPr wrap="square">
            <a:spAutoFit/>
          </a:bodyPr>
          <a:lstStyle/>
          <a:p>
            <a:r>
              <a:rPr lang="en-US" dirty="0">
                <a:solidFill>
                  <a:srgbClr val="222222"/>
                </a:solidFill>
                <a:latin typeface="-apple-system"/>
              </a:rPr>
              <a:t>MIMIC-IV </a:t>
            </a:r>
          </a:p>
          <a:p>
            <a:pPr marL="285750" indent="-285750">
              <a:buFontTx/>
              <a:buChar char="-"/>
            </a:pPr>
            <a:r>
              <a:rPr lang="en-US" dirty="0">
                <a:solidFill>
                  <a:srgbClr val="222222"/>
                </a:solidFill>
                <a:latin typeface="-apple-system"/>
              </a:rPr>
              <a:t>2008–2019</a:t>
            </a:r>
          </a:p>
          <a:p>
            <a:pPr marL="285750" indent="-285750">
              <a:buFontTx/>
              <a:buChar char="-"/>
            </a:pPr>
            <a:r>
              <a:rPr lang="en-US" dirty="0"/>
              <a:t>ICD 9 and ICD 10</a:t>
            </a:r>
          </a:p>
          <a:p>
            <a:pPr marL="285750" indent="-285750">
              <a:buFontTx/>
              <a:buChar char="-"/>
            </a:pPr>
            <a:r>
              <a:rPr lang="en-US" dirty="0"/>
              <a:t>three modules: </a:t>
            </a:r>
            <a:r>
              <a:rPr lang="en-US" b="1" dirty="0" err="1"/>
              <a:t>hosp</a:t>
            </a:r>
            <a:r>
              <a:rPr lang="en-US" dirty="0"/>
              <a:t>, </a:t>
            </a:r>
            <a:r>
              <a:rPr lang="en-US" b="1" dirty="0" err="1"/>
              <a:t>icu</a:t>
            </a:r>
            <a:r>
              <a:rPr lang="en-US" dirty="0"/>
              <a:t>, and </a:t>
            </a:r>
            <a:r>
              <a:rPr lang="en-US" b="1" dirty="0"/>
              <a:t>note</a:t>
            </a:r>
            <a:endParaRPr lang="en-US" dirty="0"/>
          </a:p>
          <a:p>
            <a:pPr marL="285750" indent="-285750">
              <a:buFontTx/>
              <a:buChar char="-"/>
            </a:pPr>
            <a:endParaRPr lang="en-US" dirty="0"/>
          </a:p>
        </p:txBody>
      </p:sp>
      <p:pic>
        <p:nvPicPr>
          <p:cNvPr id="7" name="Picture 6">
            <a:extLst>
              <a:ext uri="{FF2B5EF4-FFF2-40B4-BE49-F238E27FC236}">
                <a16:creationId xmlns:a16="http://schemas.microsoft.com/office/drawing/2014/main" id="{469AAA98-C217-4C58-8AB0-61B97900DFF7}"/>
              </a:ext>
            </a:extLst>
          </p:cNvPr>
          <p:cNvPicPr>
            <a:picLocks noChangeAspect="1"/>
          </p:cNvPicPr>
          <p:nvPr/>
        </p:nvPicPr>
        <p:blipFill>
          <a:blip r:embed="rId3"/>
          <a:stretch>
            <a:fillRect/>
          </a:stretch>
        </p:blipFill>
        <p:spPr>
          <a:xfrm>
            <a:off x="7082794" y="2170352"/>
            <a:ext cx="4695859" cy="3618983"/>
          </a:xfrm>
          <a:prstGeom prst="rect">
            <a:avLst/>
          </a:prstGeom>
        </p:spPr>
      </p:pic>
    </p:spTree>
    <p:extLst>
      <p:ext uri="{BB962C8B-B14F-4D97-AF65-F5344CB8AC3E}">
        <p14:creationId xmlns:p14="http://schemas.microsoft.com/office/powerpoint/2010/main" val="29129451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78448-82C8-4871-9720-50C48B0BCECF}"/>
              </a:ext>
            </a:extLst>
          </p:cNvPr>
          <p:cNvSpPr>
            <a:spLocks noGrp="1"/>
          </p:cNvSpPr>
          <p:nvPr>
            <p:ph type="title"/>
          </p:nvPr>
        </p:nvSpPr>
        <p:spPr/>
        <p:txBody>
          <a:bodyPr/>
          <a:lstStyle/>
          <a:p>
            <a:r>
              <a:rPr lang="en-US" dirty="0"/>
              <a:t>MIMIC IV</a:t>
            </a:r>
          </a:p>
        </p:txBody>
      </p:sp>
      <p:pic>
        <p:nvPicPr>
          <p:cNvPr id="4" name="Content Placeholder 3">
            <a:extLst>
              <a:ext uri="{FF2B5EF4-FFF2-40B4-BE49-F238E27FC236}">
                <a16:creationId xmlns:a16="http://schemas.microsoft.com/office/drawing/2014/main" id="{082B046B-D0FA-4D10-9E4E-6E9B96C6EF19}"/>
              </a:ext>
            </a:extLst>
          </p:cNvPr>
          <p:cNvPicPr>
            <a:picLocks noGrp="1" noChangeAspect="1"/>
          </p:cNvPicPr>
          <p:nvPr>
            <p:ph idx="1"/>
          </p:nvPr>
        </p:nvPicPr>
        <p:blipFill>
          <a:blip r:embed="rId2"/>
          <a:stretch>
            <a:fillRect/>
          </a:stretch>
        </p:blipFill>
        <p:spPr>
          <a:xfrm>
            <a:off x="1515181" y="1873918"/>
            <a:ext cx="8582088" cy="4010054"/>
          </a:xfrm>
          <a:prstGeom prst="rect">
            <a:avLst/>
          </a:prstGeom>
        </p:spPr>
      </p:pic>
    </p:spTree>
    <p:extLst>
      <p:ext uri="{BB962C8B-B14F-4D97-AF65-F5344CB8AC3E}">
        <p14:creationId xmlns:p14="http://schemas.microsoft.com/office/powerpoint/2010/main" val="4102723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475E001-6D67-42F2-B078-016744040F09}"/>
              </a:ext>
            </a:extLst>
          </p:cNvPr>
          <p:cNvPicPr>
            <a:picLocks noGrp="1" noChangeAspect="1"/>
          </p:cNvPicPr>
          <p:nvPr>
            <p:ph idx="1"/>
          </p:nvPr>
        </p:nvPicPr>
        <p:blipFill>
          <a:blip r:embed="rId2"/>
          <a:stretch>
            <a:fillRect/>
          </a:stretch>
        </p:blipFill>
        <p:spPr>
          <a:xfrm>
            <a:off x="721217" y="431650"/>
            <a:ext cx="6334642" cy="4539595"/>
          </a:xfrm>
          <a:prstGeom prst="rect">
            <a:avLst/>
          </a:prstGeom>
        </p:spPr>
      </p:pic>
      <p:pic>
        <p:nvPicPr>
          <p:cNvPr id="5" name="Picture 4">
            <a:extLst>
              <a:ext uri="{FF2B5EF4-FFF2-40B4-BE49-F238E27FC236}">
                <a16:creationId xmlns:a16="http://schemas.microsoft.com/office/drawing/2014/main" id="{04F6E40C-3520-4F39-8377-2635339526BE}"/>
              </a:ext>
            </a:extLst>
          </p:cNvPr>
          <p:cNvPicPr>
            <a:picLocks noChangeAspect="1"/>
          </p:cNvPicPr>
          <p:nvPr/>
        </p:nvPicPr>
        <p:blipFill>
          <a:blip r:embed="rId3"/>
          <a:stretch>
            <a:fillRect/>
          </a:stretch>
        </p:blipFill>
        <p:spPr>
          <a:xfrm>
            <a:off x="6997904" y="1251535"/>
            <a:ext cx="5086387" cy="3409975"/>
          </a:xfrm>
          <a:prstGeom prst="rect">
            <a:avLst/>
          </a:prstGeom>
        </p:spPr>
      </p:pic>
      <p:sp>
        <p:nvSpPr>
          <p:cNvPr id="6" name="TextBox 5">
            <a:extLst>
              <a:ext uri="{FF2B5EF4-FFF2-40B4-BE49-F238E27FC236}">
                <a16:creationId xmlns:a16="http://schemas.microsoft.com/office/drawing/2014/main" id="{830E8906-12C2-4546-B92A-B57F77776AF0}"/>
              </a:ext>
            </a:extLst>
          </p:cNvPr>
          <p:cNvSpPr txBox="1"/>
          <p:nvPr/>
        </p:nvSpPr>
        <p:spPr>
          <a:xfrm>
            <a:off x="7701566" y="882203"/>
            <a:ext cx="3451538" cy="369332"/>
          </a:xfrm>
          <a:prstGeom prst="rect">
            <a:avLst/>
          </a:prstGeom>
          <a:noFill/>
        </p:spPr>
        <p:txBody>
          <a:bodyPr wrap="square" rtlCol="0">
            <a:spAutoFit/>
          </a:bodyPr>
          <a:lstStyle/>
          <a:p>
            <a:r>
              <a:rPr lang="en-US" dirty="0"/>
              <a:t>MIMIC IV Examples</a:t>
            </a:r>
          </a:p>
        </p:txBody>
      </p:sp>
      <p:pic>
        <p:nvPicPr>
          <p:cNvPr id="2" name="Picture 1">
            <a:extLst>
              <a:ext uri="{FF2B5EF4-FFF2-40B4-BE49-F238E27FC236}">
                <a16:creationId xmlns:a16="http://schemas.microsoft.com/office/drawing/2014/main" id="{F12E92F8-6795-4B24-A675-8C6970DE7FFC}"/>
              </a:ext>
            </a:extLst>
          </p:cNvPr>
          <p:cNvPicPr>
            <a:picLocks noChangeAspect="1"/>
          </p:cNvPicPr>
          <p:nvPr/>
        </p:nvPicPr>
        <p:blipFill>
          <a:blip r:embed="rId4"/>
          <a:stretch>
            <a:fillRect/>
          </a:stretch>
        </p:blipFill>
        <p:spPr>
          <a:xfrm>
            <a:off x="1032035" y="5047373"/>
            <a:ext cx="5697175" cy="1438286"/>
          </a:xfrm>
          <a:prstGeom prst="rect">
            <a:avLst/>
          </a:prstGeom>
        </p:spPr>
      </p:pic>
      <p:pic>
        <p:nvPicPr>
          <p:cNvPr id="3" name="Picture 2">
            <a:extLst>
              <a:ext uri="{FF2B5EF4-FFF2-40B4-BE49-F238E27FC236}">
                <a16:creationId xmlns:a16="http://schemas.microsoft.com/office/drawing/2014/main" id="{87E1AD48-FBF5-471C-9FAA-C03AC2E4A931}"/>
              </a:ext>
            </a:extLst>
          </p:cNvPr>
          <p:cNvPicPr>
            <a:picLocks noChangeAspect="1"/>
          </p:cNvPicPr>
          <p:nvPr/>
        </p:nvPicPr>
        <p:blipFill>
          <a:blip r:embed="rId5"/>
          <a:stretch>
            <a:fillRect/>
          </a:stretch>
        </p:blipFill>
        <p:spPr>
          <a:xfrm>
            <a:off x="7241195" y="4868272"/>
            <a:ext cx="4657759" cy="1476386"/>
          </a:xfrm>
          <a:prstGeom prst="rect">
            <a:avLst/>
          </a:prstGeom>
        </p:spPr>
      </p:pic>
    </p:spTree>
    <p:extLst>
      <p:ext uri="{BB962C8B-B14F-4D97-AF65-F5344CB8AC3E}">
        <p14:creationId xmlns:p14="http://schemas.microsoft.com/office/powerpoint/2010/main" val="1957080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2B37CC2-FD0B-420D-9BE9-BBE89951D5E6}"/>
              </a:ext>
            </a:extLst>
          </p:cNvPr>
          <p:cNvPicPr>
            <a:picLocks noGrp="1" noChangeAspect="1"/>
          </p:cNvPicPr>
          <p:nvPr>
            <p:ph idx="1"/>
          </p:nvPr>
        </p:nvPicPr>
        <p:blipFill>
          <a:blip r:embed="rId2"/>
          <a:stretch>
            <a:fillRect/>
          </a:stretch>
        </p:blipFill>
        <p:spPr>
          <a:xfrm>
            <a:off x="1009879" y="414872"/>
            <a:ext cx="10771938" cy="5484794"/>
          </a:xfrm>
          <a:prstGeom prst="rect">
            <a:avLst/>
          </a:prstGeom>
        </p:spPr>
      </p:pic>
      <p:sp>
        <p:nvSpPr>
          <p:cNvPr id="2" name="Rectangle 1">
            <a:extLst>
              <a:ext uri="{FF2B5EF4-FFF2-40B4-BE49-F238E27FC236}">
                <a16:creationId xmlns:a16="http://schemas.microsoft.com/office/drawing/2014/main" id="{64A2CD4F-0100-40E4-A4E0-275C9F07F01D}"/>
              </a:ext>
            </a:extLst>
          </p:cNvPr>
          <p:cNvSpPr/>
          <p:nvPr/>
        </p:nvSpPr>
        <p:spPr>
          <a:xfrm>
            <a:off x="8096693" y="5530334"/>
            <a:ext cx="3958366" cy="738664"/>
          </a:xfrm>
          <a:prstGeom prst="rect">
            <a:avLst/>
          </a:prstGeom>
        </p:spPr>
        <p:txBody>
          <a:bodyPr wrap="square">
            <a:spAutoFit/>
          </a:bodyPr>
          <a:lstStyle/>
          <a:p>
            <a:r>
              <a:rPr lang="en-US" sz="1400" b="1" dirty="0">
                <a:solidFill>
                  <a:srgbClr val="222222"/>
                </a:solidFill>
                <a:latin typeface="-apple-system"/>
              </a:rPr>
              <a:t>electronic Medicine Administration Record (</a:t>
            </a:r>
            <a:r>
              <a:rPr lang="en-US" sz="1400" b="1" dirty="0" err="1">
                <a:solidFill>
                  <a:srgbClr val="222222"/>
                </a:solidFill>
                <a:latin typeface="-apple-system"/>
              </a:rPr>
              <a:t>eMAR</a:t>
            </a:r>
            <a:r>
              <a:rPr lang="en-US" sz="1400" b="1" dirty="0">
                <a:solidFill>
                  <a:srgbClr val="222222"/>
                </a:solidFill>
                <a:latin typeface="-apple-system"/>
              </a:rPr>
              <a:t>)</a:t>
            </a:r>
          </a:p>
          <a:p>
            <a:r>
              <a:rPr lang="en-US" sz="1400" b="1" dirty="0"/>
              <a:t>Online Medical Record (OMR)</a:t>
            </a:r>
          </a:p>
          <a:p>
            <a:r>
              <a:rPr lang="en-US" sz="1400" b="1" dirty="0"/>
              <a:t>the provider order entry (POE) system</a:t>
            </a:r>
            <a:endParaRPr lang="en-US" sz="1000" b="1" dirty="0"/>
          </a:p>
        </p:txBody>
      </p:sp>
    </p:spTree>
    <p:extLst>
      <p:ext uri="{BB962C8B-B14F-4D97-AF65-F5344CB8AC3E}">
        <p14:creationId xmlns:p14="http://schemas.microsoft.com/office/powerpoint/2010/main" val="26507750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4C9BE-5F37-47E3-B169-8580C335B841}"/>
              </a:ext>
            </a:extLst>
          </p:cNvPr>
          <p:cNvSpPr>
            <a:spLocks noGrp="1"/>
          </p:cNvSpPr>
          <p:nvPr>
            <p:ph type="title"/>
          </p:nvPr>
        </p:nvSpPr>
        <p:spPr/>
        <p:txBody>
          <a:bodyPr/>
          <a:lstStyle/>
          <a:p>
            <a:r>
              <a:rPr lang="en-US" dirty="0"/>
              <a:t>Other data at MIMIC</a:t>
            </a:r>
          </a:p>
        </p:txBody>
      </p:sp>
      <p:sp>
        <p:nvSpPr>
          <p:cNvPr id="3" name="Content Placeholder 2">
            <a:extLst>
              <a:ext uri="{FF2B5EF4-FFF2-40B4-BE49-F238E27FC236}">
                <a16:creationId xmlns:a16="http://schemas.microsoft.com/office/drawing/2014/main" id="{ABD2D403-1125-4E7A-B760-578805BB7208}"/>
              </a:ext>
            </a:extLst>
          </p:cNvPr>
          <p:cNvSpPr>
            <a:spLocks noGrp="1"/>
          </p:cNvSpPr>
          <p:nvPr>
            <p:ph idx="1"/>
          </p:nvPr>
        </p:nvSpPr>
        <p:spPr/>
        <p:txBody>
          <a:bodyPr>
            <a:normAutofit fontScale="92500"/>
          </a:bodyPr>
          <a:lstStyle/>
          <a:p>
            <a:r>
              <a:rPr lang="en-US" dirty="0">
                <a:hlinkClick r:id="rId2"/>
              </a:rPr>
              <a:t>https://physionet.org/content/</a:t>
            </a:r>
            <a:endParaRPr lang="en-US" dirty="0"/>
          </a:p>
          <a:p>
            <a:endParaRPr lang="en-US" dirty="0"/>
          </a:p>
          <a:p>
            <a:r>
              <a:rPr lang="en-US" dirty="0"/>
              <a:t>For example</a:t>
            </a:r>
          </a:p>
          <a:p>
            <a:pPr lvl="1"/>
            <a:r>
              <a:rPr lang="en-US" dirty="0"/>
              <a:t>Chest X-ray data: </a:t>
            </a:r>
            <a:r>
              <a:rPr lang="en-US" dirty="0">
                <a:hlinkClick r:id="rId3"/>
              </a:rPr>
              <a:t>https://physionet.org/content/mimic-cxr/2.0.0/</a:t>
            </a:r>
            <a:r>
              <a:rPr lang="en-US" dirty="0"/>
              <a:t>: </a:t>
            </a:r>
          </a:p>
          <a:p>
            <a:pPr lvl="1"/>
            <a:r>
              <a:rPr lang="en-US" dirty="0"/>
              <a:t>The MIMIC Chest X-ray (MIMIC-CXR) Database v2.0.0 is a large publicly available dataset of chest radiographs in DICOM format with free-text radiology reports. The dataset contains 377,110 images corresponding to 227,835 radiographic studies performed at the Beth Israel Deaconess Medical Center in Boston, MA. The dataset is de-identified to satisfy the US Health Insurance Portability and Accountability Act of 1996 (HIPAA) Safe Harbor requirements. Protected health information (PHI) has been removed. The dataset is intended to support a wide body of research in medicine including image understanding, natural language processing, and decision support</a:t>
            </a:r>
          </a:p>
        </p:txBody>
      </p:sp>
    </p:spTree>
    <p:extLst>
      <p:ext uri="{BB962C8B-B14F-4D97-AF65-F5344CB8AC3E}">
        <p14:creationId xmlns:p14="http://schemas.microsoft.com/office/powerpoint/2010/main" val="2171160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C319F-BD53-4B92-90E0-56F683E9C636}"/>
              </a:ext>
            </a:extLst>
          </p:cNvPr>
          <p:cNvSpPr>
            <a:spLocks noGrp="1"/>
          </p:cNvSpPr>
          <p:nvPr>
            <p:ph type="title"/>
          </p:nvPr>
        </p:nvSpPr>
        <p:spPr/>
        <p:txBody>
          <a:bodyPr/>
          <a:lstStyle/>
          <a:p>
            <a:r>
              <a:rPr lang="en-US" dirty="0"/>
              <a:t>MIMIC III ICU Data</a:t>
            </a:r>
          </a:p>
        </p:txBody>
      </p:sp>
      <p:sp>
        <p:nvSpPr>
          <p:cNvPr id="3" name="Content Placeholder 2">
            <a:extLst>
              <a:ext uri="{FF2B5EF4-FFF2-40B4-BE49-F238E27FC236}">
                <a16:creationId xmlns:a16="http://schemas.microsoft.com/office/drawing/2014/main" id="{4DF3C993-5D24-428F-A0F5-2576B4603A3A}"/>
              </a:ext>
            </a:extLst>
          </p:cNvPr>
          <p:cNvSpPr>
            <a:spLocks noGrp="1"/>
          </p:cNvSpPr>
          <p:nvPr>
            <p:ph idx="1"/>
          </p:nvPr>
        </p:nvSpPr>
        <p:spPr/>
        <p:txBody>
          <a:bodyPr>
            <a:normAutofit/>
          </a:bodyPr>
          <a:lstStyle/>
          <a:p>
            <a:r>
              <a:rPr lang="en-US" dirty="0"/>
              <a:t>MIMIC (Medical Information Mart for Intensive Care) is an openly available dataset developed by the MIT Lab for Computational Physiology, comprising deidentified health data associated with ~60,000 intensive care unit admissions. It includes demographics, vital signs, laboratory tests, medications, and more.</a:t>
            </a:r>
          </a:p>
          <a:p>
            <a:r>
              <a:rPr lang="en-US" dirty="0"/>
              <a:t>The latest version of MIMIC is MIMIC-III v1.4, which comprises 61,532 intensive care unit stays at Beth Israel Deaconess Medical Center in Boston, Massachusetts: 53,432 stays for adult patients and 8,100 for neonatal patients. The data spans June 2001 - October 2012. </a:t>
            </a:r>
          </a:p>
        </p:txBody>
      </p:sp>
    </p:spTree>
    <p:extLst>
      <p:ext uri="{BB962C8B-B14F-4D97-AF65-F5344CB8AC3E}">
        <p14:creationId xmlns:p14="http://schemas.microsoft.com/office/powerpoint/2010/main" val="2396060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85DEE-9047-4187-AB4C-3ECD10BC79F1}"/>
              </a:ext>
            </a:extLst>
          </p:cNvPr>
          <p:cNvSpPr>
            <a:spLocks noGrp="1"/>
          </p:cNvSpPr>
          <p:nvPr>
            <p:ph type="title"/>
          </p:nvPr>
        </p:nvSpPr>
        <p:spPr/>
        <p:txBody>
          <a:bodyPr/>
          <a:lstStyle/>
          <a:p>
            <a:r>
              <a:rPr lang="en-US" dirty="0"/>
              <a:t>Other Datasets</a:t>
            </a:r>
          </a:p>
        </p:txBody>
      </p:sp>
      <p:sp>
        <p:nvSpPr>
          <p:cNvPr id="3" name="Content Placeholder 2">
            <a:extLst>
              <a:ext uri="{FF2B5EF4-FFF2-40B4-BE49-F238E27FC236}">
                <a16:creationId xmlns:a16="http://schemas.microsoft.com/office/drawing/2014/main" id="{74194CD2-9F44-45A1-AA9F-F54A9429BDCD}"/>
              </a:ext>
            </a:extLst>
          </p:cNvPr>
          <p:cNvSpPr>
            <a:spLocks noGrp="1"/>
          </p:cNvSpPr>
          <p:nvPr>
            <p:ph idx="1"/>
          </p:nvPr>
        </p:nvSpPr>
        <p:spPr/>
        <p:txBody>
          <a:bodyPr>
            <a:normAutofit lnSpcReduction="10000"/>
          </a:bodyPr>
          <a:lstStyle/>
          <a:p>
            <a:r>
              <a:rPr lang="en-US" dirty="0"/>
              <a:t>The </a:t>
            </a:r>
            <a:r>
              <a:rPr lang="en-US" dirty="0" err="1"/>
              <a:t>eICU</a:t>
            </a:r>
            <a:r>
              <a:rPr lang="en-US" dirty="0"/>
              <a:t> Collaborative Research Database (</a:t>
            </a:r>
            <a:r>
              <a:rPr lang="en-US" dirty="0" err="1"/>
              <a:t>eICU</a:t>
            </a:r>
            <a:r>
              <a:rPr lang="en-US" dirty="0"/>
              <a:t>-CRD) v2.0 comprises of 200,859 stays at ICUs and step-down units across 208 hospitals in the continental United States - </a:t>
            </a:r>
            <a:r>
              <a:rPr lang="en-US" dirty="0">
                <a:hlinkClick r:id="rId2"/>
              </a:rPr>
              <a:t>https://www.nature.com/articles/sdata2018178</a:t>
            </a:r>
            <a:endParaRPr lang="en-US" dirty="0"/>
          </a:p>
          <a:p>
            <a:r>
              <a:rPr lang="en-US" dirty="0"/>
              <a:t>The </a:t>
            </a:r>
            <a:r>
              <a:rPr lang="en-US" dirty="0" err="1"/>
              <a:t>HiRID</a:t>
            </a:r>
            <a:r>
              <a:rPr lang="en-US" dirty="0"/>
              <a:t> database contains high-resolution data for almost 34,000 admissions between 2008–2016 at Bern University Hospital in Switzerland - </a:t>
            </a:r>
            <a:r>
              <a:rPr lang="en-US" dirty="0">
                <a:hlinkClick r:id="rId3"/>
              </a:rPr>
              <a:t>https://physionet.org/content/hirid/1.1.1/</a:t>
            </a:r>
            <a:endParaRPr lang="en-US" dirty="0"/>
          </a:p>
          <a:p>
            <a:r>
              <a:rPr lang="en-US" dirty="0"/>
              <a:t>The Pediatric Intensive Care (PIC) database is sourced from The Children’s Hospital at Zhejiang University School of Medicine with 12,881 patients and 13,941 ICU stays admitted from 2010–2018 - </a:t>
            </a:r>
            <a:r>
              <a:rPr lang="en-US" dirty="0">
                <a:hlinkClick r:id="rId4"/>
              </a:rPr>
              <a:t>http://pic.nbscn.org/</a:t>
            </a:r>
            <a:endParaRPr lang="en-US" dirty="0"/>
          </a:p>
          <a:p>
            <a:endParaRPr lang="en-US" dirty="0"/>
          </a:p>
        </p:txBody>
      </p:sp>
    </p:spTree>
    <p:extLst>
      <p:ext uri="{BB962C8B-B14F-4D97-AF65-F5344CB8AC3E}">
        <p14:creationId xmlns:p14="http://schemas.microsoft.com/office/powerpoint/2010/main" val="1998977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FC567-46B1-4931-A7EA-54146362C37C}"/>
              </a:ext>
            </a:extLst>
          </p:cNvPr>
          <p:cNvSpPr>
            <a:spLocks noGrp="1"/>
          </p:cNvSpPr>
          <p:nvPr>
            <p:ph type="title"/>
          </p:nvPr>
        </p:nvSpPr>
        <p:spPr/>
        <p:txBody>
          <a:bodyPr/>
          <a:lstStyle/>
          <a:p>
            <a:r>
              <a:rPr lang="en-US" dirty="0"/>
              <a:t>MIMIC III data access</a:t>
            </a:r>
          </a:p>
        </p:txBody>
      </p:sp>
      <p:sp>
        <p:nvSpPr>
          <p:cNvPr id="3" name="Content Placeholder 2">
            <a:extLst>
              <a:ext uri="{FF2B5EF4-FFF2-40B4-BE49-F238E27FC236}">
                <a16:creationId xmlns:a16="http://schemas.microsoft.com/office/drawing/2014/main" id="{D188AEDA-BF52-43A7-A5B9-BE4ADF2B76F7}"/>
              </a:ext>
            </a:extLst>
          </p:cNvPr>
          <p:cNvSpPr>
            <a:spLocks noGrp="1"/>
          </p:cNvSpPr>
          <p:nvPr>
            <p:ph idx="1"/>
          </p:nvPr>
        </p:nvSpPr>
        <p:spPr/>
        <p:txBody>
          <a:bodyPr/>
          <a:lstStyle/>
          <a:p>
            <a:r>
              <a:rPr lang="en-US" dirty="0">
                <a:hlinkClick r:id="rId2"/>
              </a:rPr>
              <a:t>https://mimic.physionet.org/gettingstarted/access/</a:t>
            </a:r>
            <a:endParaRPr lang="en-US" dirty="0"/>
          </a:p>
          <a:p>
            <a:pPr lvl="1"/>
            <a:r>
              <a:rPr lang="en-US" dirty="0"/>
              <a:t>Start now, it will take 1-2 weeks</a:t>
            </a:r>
          </a:p>
          <a:p>
            <a:pPr lvl="1"/>
            <a:r>
              <a:rPr lang="en-US" dirty="0"/>
              <a:t>When you submit the project description, say you are attending this course and will work on MIMIC on course assignments and group projects</a:t>
            </a:r>
          </a:p>
          <a:p>
            <a:endParaRPr lang="en-US" dirty="0"/>
          </a:p>
          <a:p>
            <a:r>
              <a:rPr lang="en-US" dirty="0"/>
              <a:t>MIMIC Demo Data</a:t>
            </a:r>
          </a:p>
          <a:p>
            <a:pPr lvl="1"/>
            <a:r>
              <a:rPr lang="en-US" dirty="0">
                <a:hlinkClick r:id="rId3"/>
              </a:rPr>
              <a:t>https://physionet.org/content/mimiciii-demo/1.4/</a:t>
            </a:r>
            <a:endParaRPr lang="en-US" dirty="0"/>
          </a:p>
        </p:txBody>
      </p:sp>
    </p:spTree>
    <p:extLst>
      <p:ext uri="{BB962C8B-B14F-4D97-AF65-F5344CB8AC3E}">
        <p14:creationId xmlns:p14="http://schemas.microsoft.com/office/powerpoint/2010/main" val="1213897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168AD-7A87-49A4-AD86-5EFD718978F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95ADA3A-4179-4FB8-99BF-9437678005CC}"/>
              </a:ext>
            </a:extLst>
          </p:cNvPr>
          <p:cNvSpPr>
            <a:spLocks noGrp="1"/>
          </p:cNvSpPr>
          <p:nvPr>
            <p:ph idx="1"/>
          </p:nvPr>
        </p:nvSpPr>
        <p:spPr/>
        <p:txBody>
          <a:bodyPr/>
          <a:lstStyle/>
          <a:p>
            <a:r>
              <a:rPr lang="en-US" dirty="0">
                <a:hlinkClick r:id="rId2"/>
              </a:rPr>
              <a:t>https://www.nature.com/articles/sdata201635</a:t>
            </a:r>
            <a:endParaRPr lang="en-US" dirty="0"/>
          </a:p>
          <a:p>
            <a:r>
              <a:rPr lang="en-US" dirty="0">
                <a:hlinkClick r:id="rId3"/>
              </a:rPr>
              <a:t>https://mimic.physionet.org/</a:t>
            </a:r>
            <a:endParaRPr lang="en-US" dirty="0"/>
          </a:p>
          <a:p>
            <a:r>
              <a:rPr lang="en-US" dirty="0">
                <a:hlinkClick r:id="rId4"/>
              </a:rPr>
              <a:t>https://mimic.mit.edu/docs/iii/tables/</a:t>
            </a:r>
            <a:endParaRPr lang="en-US" dirty="0"/>
          </a:p>
          <a:p>
            <a:r>
              <a:rPr lang="en-US" dirty="0">
                <a:hlinkClick r:id="rId5"/>
              </a:rPr>
              <a:t>https://physionet.org/content/mimiciv/2.2/</a:t>
            </a:r>
            <a:endParaRPr lang="en-US" dirty="0"/>
          </a:p>
          <a:p>
            <a:r>
              <a:rPr lang="en-US" dirty="0">
                <a:hlinkClick r:id="rId6"/>
              </a:rPr>
              <a:t>https://www.nature.com/articles/s41597-022-01899-x</a:t>
            </a:r>
            <a:endParaRPr lang="en-US" dirty="0"/>
          </a:p>
          <a:p>
            <a:endParaRPr lang="en-US" dirty="0"/>
          </a:p>
        </p:txBody>
      </p:sp>
    </p:spTree>
    <p:extLst>
      <p:ext uri="{BB962C8B-B14F-4D97-AF65-F5344CB8AC3E}">
        <p14:creationId xmlns:p14="http://schemas.microsoft.com/office/powerpoint/2010/main" val="264298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EF472-4AE5-468B-99D1-B0F9A852EC6E}"/>
              </a:ext>
            </a:extLst>
          </p:cNvPr>
          <p:cNvSpPr>
            <a:spLocks noGrp="1"/>
          </p:cNvSpPr>
          <p:nvPr>
            <p:ph type="title"/>
          </p:nvPr>
        </p:nvSpPr>
        <p:spPr/>
        <p:txBody>
          <a:bodyPr/>
          <a:lstStyle/>
          <a:p>
            <a:r>
              <a:rPr lang="en-US" dirty="0"/>
              <a:t>Overview of MIMIC III ICU data</a:t>
            </a:r>
          </a:p>
        </p:txBody>
      </p:sp>
      <p:pic>
        <p:nvPicPr>
          <p:cNvPr id="4" name="Content Placeholder 3">
            <a:extLst>
              <a:ext uri="{FF2B5EF4-FFF2-40B4-BE49-F238E27FC236}">
                <a16:creationId xmlns:a16="http://schemas.microsoft.com/office/drawing/2014/main" id="{63FB89C6-405E-4DAF-9B4F-F5522F46ED22}"/>
              </a:ext>
            </a:extLst>
          </p:cNvPr>
          <p:cNvPicPr>
            <a:picLocks noGrp="1" noChangeAspect="1"/>
          </p:cNvPicPr>
          <p:nvPr>
            <p:ph idx="1"/>
          </p:nvPr>
        </p:nvPicPr>
        <p:blipFill>
          <a:blip r:embed="rId2"/>
          <a:stretch>
            <a:fillRect/>
          </a:stretch>
        </p:blipFill>
        <p:spPr>
          <a:xfrm>
            <a:off x="1759227" y="1300281"/>
            <a:ext cx="8766312" cy="5423334"/>
          </a:xfrm>
          <a:prstGeom prst="rect">
            <a:avLst/>
          </a:prstGeom>
        </p:spPr>
      </p:pic>
    </p:spTree>
    <p:extLst>
      <p:ext uri="{BB962C8B-B14F-4D97-AF65-F5344CB8AC3E}">
        <p14:creationId xmlns:p14="http://schemas.microsoft.com/office/powerpoint/2010/main" val="1128985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27786-0FC9-4324-8079-E1F96C29A53E}"/>
              </a:ext>
            </a:extLst>
          </p:cNvPr>
          <p:cNvSpPr>
            <a:spLocks noGrp="1"/>
          </p:cNvSpPr>
          <p:nvPr>
            <p:ph type="title"/>
          </p:nvPr>
        </p:nvSpPr>
        <p:spPr>
          <a:xfrm>
            <a:off x="718930" y="18255"/>
            <a:ext cx="10515600" cy="1325563"/>
          </a:xfrm>
        </p:spPr>
        <p:txBody>
          <a:bodyPr/>
          <a:lstStyle/>
          <a:p>
            <a:r>
              <a:rPr lang="en-US" dirty="0"/>
              <a:t>Data statistics</a:t>
            </a:r>
          </a:p>
        </p:txBody>
      </p:sp>
      <p:pic>
        <p:nvPicPr>
          <p:cNvPr id="4" name="Content Placeholder 3">
            <a:extLst>
              <a:ext uri="{FF2B5EF4-FFF2-40B4-BE49-F238E27FC236}">
                <a16:creationId xmlns:a16="http://schemas.microsoft.com/office/drawing/2014/main" id="{B92CD850-06F3-4C92-AC7C-373EBF5F9957}"/>
              </a:ext>
            </a:extLst>
          </p:cNvPr>
          <p:cNvPicPr>
            <a:picLocks noGrp="1" noChangeAspect="1"/>
          </p:cNvPicPr>
          <p:nvPr>
            <p:ph idx="1"/>
          </p:nvPr>
        </p:nvPicPr>
        <p:blipFill>
          <a:blip r:embed="rId2"/>
          <a:stretch>
            <a:fillRect/>
          </a:stretch>
        </p:blipFill>
        <p:spPr>
          <a:xfrm>
            <a:off x="526775" y="1242391"/>
            <a:ext cx="11102008" cy="4934572"/>
          </a:xfrm>
          <a:prstGeom prst="rect">
            <a:avLst/>
          </a:prstGeom>
        </p:spPr>
      </p:pic>
    </p:spTree>
    <p:extLst>
      <p:ext uri="{BB962C8B-B14F-4D97-AF65-F5344CB8AC3E}">
        <p14:creationId xmlns:p14="http://schemas.microsoft.com/office/powerpoint/2010/main" val="3456365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7B41E-A862-4A8D-982F-0CB0D5593944}"/>
              </a:ext>
            </a:extLst>
          </p:cNvPr>
          <p:cNvSpPr>
            <a:spLocks noGrp="1"/>
          </p:cNvSpPr>
          <p:nvPr>
            <p:ph type="title"/>
          </p:nvPr>
        </p:nvSpPr>
        <p:spPr>
          <a:xfrm>
            <a:off x="838200" y="365125"/>
            <a:ext cx="10515600" cy="598971"/>
          </a:xfrm>
        </p:spPr>
        <p:txBody>
          <a:bodyPr>
            <a:normAutofit fontScale="90000"/>
          </a:bodyPr>
          <a:lstStyle/>
          <a:p>
            <a:r>
              <a:rPr lang="en-US" dirty="0"/>
              <a:t>ICD9 code coverage by patients 16 years older</a:t>
            </a:r>
          </a:p>
        </p:txBody>
      </p:sp>
      <p:pic>
        <p:nvPicPr>
          <p:cNvPr id="4" name="Content Placeholder 3">
            <a:extLst>
              <a:ext uri="{FF2B5EF4-FFF2-40B4-BE49-F238E27FC236}">
                <a16:creationId xmlns:a16="http://schemas.microsoft.com/office/drawing/2014/main" id="{708CF35A-BDC4-4401-B1DA-A59FA189D204}"/>
              </a:ext>
            </a:extLst>
          </p:cNvPr>
          <p:cNvPicPr>
            <a:picLocks noGrp="1" noChangeAspect="1"/>
          </p:cNvPicPr>
          <p:nvPr>
            <p:ph idx="1"/>
          </p:nvPr>
        </p:nvPicPr>
        <p:blipFill>
          <a:blip r:embed="rId2"/>
          <a:stretch>
            <a:fillRect/>
          </a:stretch>
        </p:blipFill>
        <p:spPr>
          <a:xfrm>
            <a:off x="1572702" y="1050373"/>
            <a:ext cx="8430370" cy="4351338"/>
          </a:xfrm>
          <a:prstGeom prst="rect">
            <a:avLst/>
          </a:prstGeom>
        </p:spPr>
      </p:pic>
      <p:pic>
        <p:nvPicPr>
          <p:cNvPr id="5" name="Picture 4">
            <a:extLst>
              <a:ext uri="{FF2B5EF4-FFF2-40B4-BE49-F238E27FC236}">
                <a16:creationId xmlns:a16="http://schemas.microsoft.com/office/drawing/2014/main" id="{27F6B71E-054C-4D40-A8AA-D159374C23AA}"/>
              </a:ext>
            </a:extLst>
          </p:cNvPr>
          <p:cNvPicPr>
            <a:picLocks noChangeAspect="1"/>
          </p:cNvPicPr>
          <p:nvPr/>
        </p:nvPicPr>
        <p:blipFill>
          <a:blip r:embed="rId3"/>
          <a:stretch>
            <a:fillRect/>
          </a:stretch>
        </p:blipFill>
        <p:spPr>
          <a:xfrm>
            <a:off x="1572703" y="5401711"/>
            <a:ext cx="8430370" cy="1299330"/>
          </a:xfrm>
          <a:prstGeom prst="rect">
            <a:avLst/>
          </a:prstGeom>
        </p:spPr>
      </p:pic>
    </p:spTree>
    <p:extLst>
      <p:ext uri="{BB962C8B-B14F-4D97-AF65-F5344CB8AC3E}">
        <p14:creationId xmlns:p14="http://schemas.microsoft.com/office/powerpoint/2010/main" val="2228724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00714-2792-4073-B616-7F04BBEC529C}"/>
              </a:ext>
            </a:extLst>
          </p:cNvPr>
          <p:cNvSpPr>
            <a:spLocks noGrp="1"/>
          </p:cNvSpPr>
          <p:nvPr>
            <p:ph type="title"/>
          </p:nvPr>
        </p:nvSpPr>
        <p:spPr/>
        <p:txBody>
          <a:bodyPr/>
          <a:lstStyle/>
          <a:p>
            <a:r>
              <a:rPr lang="en-US" dirty="0"/>
              <a:t>Kinds of data available at MIMIC III</a:t>
            </a:r>
          </a:p>
        </p:txBody>
      </p:sp>
      <p:pic>
        <p:nvPicPr>
          <p:cNvPr id="4" name="Content Placeholder 3">
            <a:extLst>
              <a:ext uri="{FF2B5EF4-FFF2-40B4-BE49-F238E27FC236}">
                <a16:creationId xmlns:a16="http://schemas.microsoft.com/office/drawing/2014/main" id="{06A49D57-C189-442F-9838-FFDA55C89B4D}"/>
              </a:ext>
            </a:extLst>
          </p:cNvPr>
          <p:cNvPicPr>
            <a:picLocks noGrp="1" noChangeAspect="1"/>
          </p:cNvPicPr>
          <p:nvPr>
            <p:ph idx="1"/>
          </p:nvPr>
        </p:nvPicPr>
        <p:blipFill>
          <a:blip r:embed="rId2"/>
          <a:stretch>
            <a:fillRect/>
          </a:stretch>
        </p:blipFill>
        <p:spPr>
          <a:xfrm>
            <a:off x="838200" y="2024031"/>
            <a:ext cx="10515600" cy="3954525"/>
          </a:xfrm>
          <a:prstGeom prst="rect">
            <a:avLst/>
          </a:prstGeom>
        </p:spPr>
      </p:pic>
    </p:spTree>
    <p:extLst>
      <p:ext uri="{BB962C8B-B14F-4D97-AF65-F5344CB8AC3E}">
        <p14:creationId xmlns:p14="http://schemas.microsoft.com/office/powerpoint/2010/main" val="2628582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BEF90-A616-4F7B-879F-25FA95256260}"/>
              </a:ext>
            </a:extLst>
          </p:cNvPr>
          <p:cNvSpPr>
            <a:spLocks noGrp="1"/>
          </p:cNvSpPr>
          <p:nvPr>
            <p:ph type="title"/>
          </p:nvPr>
        </p:nvSpPr>
        <p:spPr/>
        <p:txBody>
          <a:bodyPr/>
          <a:lstStyle/>
          <a:p>
            <a:r>
              <a:rPr lang="en-US" dirty="0"/>
              <a:t>MIMIC data source</a:t>
            </a:r>
          </a:p>
        </p:txBody>
      </p:sp>
      <p:sp>
        <p:nvSpPr>
          <p:cNvPr id="3" name="Content Placeholder 2">
            <a:extLst>
              <a:ext uri="{FF2B5EF4-FFF2-40B4-BE49-F238E27FC236}">
                <a16:creationId xmlns:a16="http://schemas.microsoft.com/office/drawing/2014/main" id="{60B97122-7184-47C9-B26F-7AAA8C5FB7E7}"/>
              </a:ext>
            </a:extLst>
          </p:cNvPr>
          <p:cNvSpPr>
            <a:spLocks noGrp="1"/>
          </p:cNvSpPr>
          <p:nvPr>
            <p:ph idx="1"/>
          </p:nvPr>
        </p:nvSpPr>
        <p:spPr/>
        <p:txBody>
          <a:bodyPr>
            <a:normAutofit fontScale="85000" lnSpcReduction="20000"/>
          </a:bodyPr>
          <a:lstStyle/>
          <a:p>
            <a:r>
              <a:rPr lang="en-US" dirty="0"/>
              <a:t>Data was downloaded from several sources, including:</a:t>
            </a:r>
          </a:p>
          <a:p>
            <a:pPr lvl="1"/>
            <a:r>
              <a:rPr lang="en-US" dirty="0"/>
              <a:t>archives from critical care information systems.</a:t>
            </a:r>
          </a:p>
          <a:p>
            <a:pPr lvl="2"/>
            <a:r>
              <a:rPr lang="en-US" dirty="0"/>
              <a:t>time-stamped nurse-verified physiological measurements (for example, hourly documentation of heart rate, arterial blood pressure, or respiratory rate);</a:t>
            </a:r>
          </a:p>
          <a:p>
            <a:pPr lvl="2"/>
            <a:r>
              <a:rPr lang="en-US" dirty="0"/>
              <a:t>documented progress notes by care providers;</a:t>
            </a:r>
          </a:p>
          <a:p>
            <a:pPr lvl="2"/>
            <a:r>
              <a:rPr lang="en-US" dirty="0"/>
              <a:t>continuous intravenous drip medications and fluid balances.</a:t>
            </a:r>
          </a:p>
          <a:p>
            <a:pPr lvl="2"/>
            <a:endParaRPr lang="en-US" dirty="0"/>
          </a:p>
          <a:p>
            <a:pPr lvl="1"/>
            <a:r>
              <a:rPr lang="en-US" dirty="0"/>
              <a:t>hospital electronic health record databases.</a:t>
            </a:r>
          </a:p>
          <a:p>
            <a:pPr lvl="2"/>
            <a:r>
              <a:rPr lang="en-US" dirty="0"/>
              <a:t>patient demographics and in-hospital mortality.</a:t>
            </a:r>
          </a:p>
          <a:p>
            <a:pPr lvl="2"/>
            <a:r>
              <a:rPr lang="en-US" dirty="0"/>
              <a:t>laboratory test results (for example, hematology, chemistry, and microbiology results).</a:t>
            </a:r>
          </a:p>
          <a:p>
            <a:pPr lvl="2"/>
            <a:r>
              <a:rPr lang="en-US" dirty="0"/>
              <a:t>discharge summaries and reports of electrocardiogram and imaging studies.</a:t>
            </a:r>
          </a:p>
          <a:p>
            <a:pPr lvl="2"/>
            <a:r>
              <a:rPr lang="en-US" dirty="0"/>
              <a:t>billing-related information such as International Classification of Disease, 9th Edition (ICD-9) codes, Diagnosis Related Group (DRG) codes, and Current Procedural Terminology (CPT) codes.</a:t>
            </a:r>
          </a:p>
          <a:p>
            <a:pPr lvl="2"/>
            <a:endParaRPr lang="en-US" dirty="0"/>
          </a:p>
          <a:p>
            <a:pPr lvl="1"/>
            <a:r>
              <a:rPr lang="en-US" dirty="0"/>
              <a:t>Social Security Administration Death Master File.</a:t>
            </a:r>
          </a:p>
          <a:p>
            <a:pPr lvl="2"/>
            <a:r>
              <a:rPr lang="en-US" dirty="0"/>
              <a:t>Out-of-hospital mortality dates</a:t>
            </a:r>
          </a:p>
          <a:p>
            <a:endParaRPr lang="en-US" dirty="0"/>
          </a:p>
        </p:txBody>
      </p:sp>
    </p:spTree>
    <p:extLst>
      <p:ext uri="{BB962C8B-B14F-4D97-AF65-F5344CB8AC3E}">
        <p14:creationId xmlns:p14="http://schemas.microsoft.com/office/powerpoint/2010/main" val="2685395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FF595-E45B-4F49-B01C-9696D6349507}"/>
              </a:ext>
            </a:extLst>
          </p:cNvPr>
          <p:cNvSpPr>
            <a:spLocks noGrp="1"/>
          </p:cNvSpPr>
          <p:nvPr>
            <p:ph type="title"/>
          </p:nvPr>
        </p:nvSpPr>
        <p:spPr/>
        <p:txBody>
          <a:bodyPr/>
          <a:lstStyle/>
          <a:p>
            <a:r>
              <a:rPr lang="en-US" dirty="0"/>
              <a:t>Related Projects</a:t>
            </a:r>
          </a:p>
        </p:txBody>
      </p:sp>
      <p:sp>
        <p:nvSpPr>
          <p:cNvPr id="3" name="Content Placeholder 2">
            <a:extLst>
              <a:ext uri="{FF2B5EF4-FFF2-40B4-BE49-F238E27FC236}">
                <a16:creationId xmlns:a16="http://schemas.microsoft.com/office/drawing/2014/main" id="{C27104A3-C3D5-4ACB-B40E-FF302FDD1513}"/>
              </a:ext>
            </a:extLst>
          </p:cNvPr>
          <p:cNvSpPr>
            <a:spLocks noGrp="1"/>
          </p:cNvSpPr>
          <p:nvPr>
            <p:ph idx="1"/>
          </p:nvPr>
        </p:nvSpPr>
        <p:spPr/>
        <p:txBody>
          <a:bodyPr/>
          <a:lstStyle/>
          <a:p>
            <a:r>
              <a:rPr lang="en-US" dirty="0"/>
              <a:t>Several projects are ongoing to map concepts within the MIMIC database to standardized dictionaries: </a:t>
            </a:r>
          </a:p>
          <a:p>
            <a:pPr lvl="1"/>
            <a:r>
              <a:rPr lang="en-US" dirty="0"/>
              <a:t>Researchers at the National Library of Medicine National Institutes of Health have mapped laboratory tests and medications in MIMIC-II to LOINC and </a:t>
            </a:r>
            <a:r>
              <a:rPr lang="en-US" dirty="0" err="1"/>
              <a:t>RxNorm</a:t>
            </a:r>
            <a:r>
              <a:rPr lang="en-US" dirty="0"/>
              <a:t>, respectively. </a:t>
            </a:r>
          </a:p>
          <a:p>
            <a:pPr lvl="1"/>
            <a:r>
              <a:rPr lang="en-US" dirty="0"/>
              <a:t>Efforts are also underway to transform MIMIC to common data models, such as the Observational Medical Outcomes Partnership (OMOP) Common Data Model, to support the application of standardized tools and methods. </a:t>
            </a:r>
          </a:p>
        </p:txBody>
      </p:sp>
    </p:spTree>
    <p:extLst>
      <p:ext uri="{BB962C8B-B14F-4D97-AF65-F5344CB8AC3E}">
        <p14:creationId xmlns:p14="http://schemas.microsoft.com/office/powerpoint/2010/main" val="4140702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6238E-586D-4B00-9D14-DCCC9FBF2545}"/>
              </a:ext>
            </a:extLst>
          </p:cNvPr>
          <p:cNvSpPr>
            <a:spLocks noGrp="1"/>
          </p:cNvSpPr>
          <p:nvPr>
            <p:ph type="title"/>
          </p:nvPr>
        </p:nvSpPr>
        <p:spPr/>
        <p:txBody>
          <a:bodyPr/>
          <a:lstStyle/>
          <a:p>
            <a:r>
              <a:rPr lang="en-US" dirty="0"/>
              <a:t>MIMIC Data</a:t>
            </a:r>
          </a:p>
        </p:txBody>
      </p:sp>
      <p:sp>
        <p:nvSpPr>
          <p:cNvPr id="3" name="Content Placeholder 2">
            <a:extLst>
              <a:ext uri="{FF2B5EF4-FFF2-40B4-BE49-F238E27FC236}">
                <a16:creationId xmlns:a16="http://schemas.microsoft.com/office/drawing/2014/main" id="{6E20FFC9-5CFD-45FE-9467-8552AEFC89D8}"/>
              </a:ext>
            </a:extLst>
          </p:cNvPr>
          <p:cNvSpPr>
            <a:spLocks noGrp="1"/>
          </p:cNvSpPr>
          <p:nvPr>
            <p:ph idx="1"/>
          </p:nvPr>
        </p:nvSpPr>
        <p:spPr/>
        <p:txBody>
          <a:bodyPr/>
          <a:lstStyle/>
          <a:p>
            <a:r>
              <a:rPr lang="en-US" dirty="0"/>
              <a:t>MIMIC-III is a relational database consisting of 26 tables. </a:t>
            </a:r>
          </a:p>
          <a:p>
            <a:r>
              <a:rPr lang="en-US" dirty="0"/>
              <a:t>Tables are linked by identifiers which usually have the suffix ‘ID’. For example, SUBJECT_ID refers to a unique patient, HADM_ID refers to a unique admission to the hospital, and ICUSTAY_ID refers to a unique admission to an intensive care unit.</a:t>
            </a:r>
          </a:p>
        </p:txBody>
      </p:sp>
    </p:spTree>
    <p:extLst>
      <p:ext uri="{BB962C8B-B14F-4D97-AF65-F5344CB8AC3E}">
        <p14:creationId xmlns:p14="http://schemas.microsoft.com/office/powerpoint/2010/main" val="1352443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9246</TotalTime>
  <Words>953</Words>
  <Application>Microsoft Office PowerPoint</Application>
  <PresentationFormat>Widescreen</PresentationFormat>
  <Paragraphs>78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-apple-system</vt:lpstr>
      <vt:lpstr>Arial</vt:lpstr>
      <vt:lpstr>Calibri</vt:lpstr>
      <vt:lpstr>Calibri Light</vt:lpstr>
      <vt:lpstr>Office Theme</vt:lpstr>
      <vt:lpstr>MIMIC III &amp; IV</vt:lpstr>
      <vt:lpstr>MIMIC III ICU Data</vt:lpstr>
      <vt:lpstr>Overview of MIMIC III ICU data</vt:lpstr>
      <vt:lpstr>Data statistics</vt:lpstr>
      <vt:lpstr>ICD9 code coverage by patients 16 years older</vt:lpstr>
      <vt:lpstr>Kinds of data available at MIMIC III</vt:lpstr>
      <vt:lpstr>MIMIC data source</vt:lpstr>
      <vt:lpstr>Related Projects</vt:lpstr>
      <vt:lpstr>MIMIC Data</vt:lpstr>
      <vt:lpstr>Each table details</vt:lpstr>
      <vt:lpstr>MIMC III Tables</vt:lpstr>
      <vt:lpstr>MIMC III Tables</vt:lpstr>
      <vt:lpstr>Common Tables</vt:lpstr>
      <vt:lpstr>MIMIC III Data Schema</vt:lpstr>
      <vt:lpstr>MIMIC IV</vt:lpstr>
      <vt:lpstr>MIMIC IV</vt:lpstr>
      <vt:lpstr>PowerPoint Presentation</vt:lpstr>
      <vt:lpstr>PowerPoint Presentation</vt:lpstr>
      <vt:lpstr>Other data at MIMIC</vt:lpstr>
      <vt:lpstr>Other Datasets</vt:lpstr>
      <vt:lpstr>MIMIC III data access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MIMIC III</dc:title>
  <dc:creator>Ding, Ying</dc:creator>
  <cp:lastModifiedBy>Ding, Ying</cp:lastModifiedBy>
  <cp:revision>47</cp:revision>
  <dcterms:created xsi:type="dcterms:W3CDTF">2020-08-14T23:32:33Z</dcterms:created>
  <dcterms:modified xsi:type="dcterms:W3CDTF">2023-06-05T21:58:43Z</dcterms:modified>
</cp:coreProperties>
</file>