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80" r:id="rId10"/>
    <p:sldId id="264" r:id="rId11"/>
    <p:sldId id="270" r:id="rId12"/>
    <p:sldId id="269" r:id="rId13"/>
    <p:sldId id="268" r:id="rId14"/>
    <p:sldId id="272" r:id="rId15"/>
    <p:sldId id="265" r:id="rId16"/>
    <p:sldId id="267" r:id="rId17"/>
    <p:sldId id="282" r:id="rId18"/>
    <p:sldId id="289" r:id="rId19"/>
    <p:sldId id="281" r:id="rId20"/>
    <p:sldId id="283" r:id="rId21"/>
    <p:sldId id="284" r:id="rId22"/>
    <p:sldId id="273" r:id="rId23"/>
    <p:sldId id="290" r:id="rId24"/>
    <p:sldId id="287" r:id="rId25"/>
    <p:sldId id="288" r:id="rId26"/>
    <p:sldId id="286" r:id="rId27"/>
    <p:sldId id="285" r:id="rId28"/>
    <p:sldId id="274" r:id="rId29"/>
    <p:sldId id="275" r:id="rId30"/>
    <p:sldId id="278" r:id="rId31"/>
    <p:sldId id="279" r:id="rId32"/>
    <p:sldId id="291" r:id="rId33"/>
    <p:sldId id="292" r:id="rId34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>
        <p:scale>
          <a:sx n="80" d="100"/>
          <a:sy n="80" d="100"/>
        </p:scale>
        <p:origin x="66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0C93-6796-4581-978E-016EA90F615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1C4A-3979-4501-96F9-29679D76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c.mit.edu/docs/iii/tables" TargetMode="External"/><Relationship Id="rId2" Type="http://schemas.openxmlformats.org/officeDocument/2006/relationships/hyperlink" Target="https://mit-lcp.github.io/mimic-schema-spy/tables/pati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ysionet.org/content/mimiciii/1.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Search</a:t>
            </a:r>
          </a:p>
        </p:txBody>
      </p:sp>
    </p:spTree>
    <p:extLst>
      <p:ext uri="{BB962C8B-B14F-4D97-AF65-F5344CB8AC3E}">
        <p14:creationId xmlns:p14="http://schemas.microsoft.com/office/powerpoint/2010/main" val="405555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SQL Queries: Search patients and admissions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285" y="4889775"/>
            <a:ext cx="528143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admission_type</a:t>
            </a:r>
            <a:r>
              <a:rPr lang="en-US" dirty="0"/>
              <a:t>, count(</a:t>
            </a:r>
            <a:r>
              <a:rPr lang="en-US" dirty="0" err="1"/>
              <a:t>hadm_id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insurance LIKE 'Self Pay'</a:t>
            </a:r>
          </a:p>
          <a:p>
            <a:r>
              <a:rPr lang="en-US" dirty="0"/>
              <a:t>group by </a:t>
            </a:r>
            <a:r>
              <a:rPr lang="en-US" dirty="0" err="1"/>
              <a:t>admission_type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8691" y="1089196"/>
            <a:ext cx="50543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admission_type</a:t>
            </a:r>
            <a:r>
              <a:rPr lang="en-US" dirty="0"/>
              <a:t>, count (</a:t>
            </a:r>
            <a:r>
              <a:rPr lang="en-US" dirty="0" err="1"/>
              <a:t>admissions.subject_id</a:t>
            </a:r>
            <a:r>
              <a:rPr lang="en-US" dirty="0"/>
              <a:t>)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r>
              <a:rPr lang="en-US" dirty="0"/>
              <a:t> WHERE gender = 'F' and ethnicity LIKE 'HISPANIC OR LATINO'</a:t>
            </a:r>
          </a:p>
          <a:p>
            <a:r>
              <a:rPr lang="en-US" dirty="0"/>
              <a:t>group by </a:t>
            </a:r>
            <a:r>
              <a:rPr lang="en-US" dirty="0" err="1"/>
              <a:t>admission_type</a:t>
            </a:r>
            <a:r>
              <a:rPr lang="en-US" dirty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091" y="1504128"/>
            <a:ext cx="505432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INNER JOIN admissions</a:t>
            </a:r>
          </a:p>
          <a:p>
            <a:r>
              <a:rPr lang="en-US" dirty="0"/>
              <a:t>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667" y="2913085"/>
            <a:ext cx="50543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patients.*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INNER JOIN admissions</a:t>
            </a:r>
          </a:p>
          <a:p>
            <a:r>
              <a:rPr lang="en-US" dirty="0"/>
              <a:t>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</a:t>
            </a:r>
          </a:p>
          <a:p>
            <a:r>
              <a:rPr lang="en-US" dirty="0"/>
              <a:t>AND </a:t>
            </a:r>
            <a:r>
              <a:rPr lang="en-US" dirty="0" err="1"/>
              <a:t>patients.subject_id</a:t>
            </a:r>
            <a:r>
              <a:rPr lang="en-US" dirty="0"/>
              <a:t> = 40080;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090" y="3190099"/>
            <a:ext cx="505432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INNER JOIN admissions</a:t>
            </a:r>
          </a:p>
          <a:p>
            <a:r>
              <a:rPr lang="en-US" dirty="0"/>
              <a:t>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8692" y="4891641"/>
            <a:ext cx="50543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a.hadm_id</a:t>
            </a:r>
            <a:r>
              <a:rPr lang="en-US" dirty="0"/>
              <a:t>, </a:t>
            </a:r>
            <a:r>
              <a:rPr lang="en-US" dirty="0" err="1"/>
              <a:t>a.admittime</a:t>
            </a:r>
            <a:r>
              <a:rPr lang="en-US" dirty="0"/>
              <a:t>, </a:t>
            </a:r>
            <a:r>
              <a:rPr lang="en-US" dirty="0" err="1"/>
              <a:t>p.gender</a:t>
            </a:r>
            <a:endParaRPr lang="en-US" dirty="0"/>
          </a:p>
          <a:p>
            <a:r>
              <a:rPr lang="en-US" dirty="0"/>
              <a:t>FROM patients p</a:t>
            </a:r>
          </a:p>
          <a:p>
            <a:r>
              <a:rPr lang="en-US" dirty="0"/>
              <a:t>INNER JOIN admissions a</a:t>
            </a:r>
          </a:p>
          <a:p>
            <a:r>
              <a:rPr lang="en-US" dirty="0"/>
              <a:t>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a.subject_id</a:t>
            </a:r>
            <a:r>
              <a:rPr lang="en-US" dirty="0"/>
              <a:t>, </a:t>
            </a:r>
            <a:r>
              <a:rPr lang="en-US" dirty="0" err="1"/>
              <a:t>a.hadm_id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191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patients and admissions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5" y="1460707"/>
            <a:ext cx="505432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DROP MATERIALIZED VIEW IF EXISTS </a:t>
            </a:r>
            <a:r>
              <a:rPr lang="en-US" dirty="0" err="1"/>
              <a:t>patient_dates_view</a:t>
            </a:r>
            <a:r>
              <a:rPr lang="en-US" dirty="0"/>
              <a:t>;</a:t>
            </a:r>
          </a:p>
          <a:p>
            <a:r>
              <a:rPr lang="en-US" dirty="0"/>
              <a:t>CREATE MATERIALIZED VIEW </a:t>
            </a:r>
            <a:r>
              <a:rPr lang="en-US" dirty="0" err="1"/>
              <a:t>patient_dates_view</a:t>
            </a:r>
            <a:r>
              <a:rPr lang="en-US" dirty="0"/>
              <a:t> AS</a:t>
            </a:r>
          </a:p>
          <a:p>
            <a:r>
              <a:rPr lang="en-US" dirty="0"/>
              <a:t>SELECT count(</a:t>
            </a:r>
            <a:r>
              <a:rPr lang="en-US" dirty="0" err="1"/>
              <a:t>p.subject_id</a:t>
            </a:r>
            <a:r>
              <a:rPr lang="en-US" dirty="0"/>
              <a:t>),  round(((cast(</a:t>
            </a:r>
            <a:r>
              <a:rPr lang="en-US" dirty="0" err="1"/>
              <a:t>a.admittime</a:t>
            </a:r>
            <a:r>
              <a:rPr lang="en-US" dirty="0"/>
              <a:t> as date) - cast(</a:t>
            </a:r>
            <a:r>
              <a:rPr lang="en-US" dirty="0" err="1"/>
              <a:t>p.dob</a:t>
            </a:r>
            <a:r>
              <a:rPr lang="en-US" dirty="0"/>
              <a:t> as date)) / (365))) as age</a:t>
            </a:r>
          </a:p>
          <a:p>
            <a:r>
              <a:rPr lang="en-US" dirty="0"/>
              <a:t>FROM patients p</a:t>
            </a:r>
          </a:p>
          <a:p>
            <a:r>
              <a:rPr lang="en-US" dirty="0"/>
              <a:t>INNER JOIN admissions a</a:t>
            </a:r>
          </a:p>
          <a:p>
            <a:r>
              <a:rPr lang="en-US" dirty="0"/>
              <a:t>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p.gender</a:t>
            </a:r>
            <a:r>
              <a:rPr lang="en-US" dirty="0"/>
              <a:t> = 'F'</a:t>
            </a:r>
          </a:p>
          <a:p>
            <a:r>
              <a:rPr lang="en-US" dirty="0"/>
              <a:t>Group by age</a:t>
            </a:r>
          </a:p>
          <a:p>
            <a:r>
              <a:rPr lang="en-US" dirty="0"/>
              <a:t>ORDER BY age DESC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48C98-4BF7-48F0-8452-C0848550B669}"/>
              </a:ext>
            </a:extLst>
          </p:cNvPr>
          <p:cNvSpPr txBox="1"/>
          <p:nvPr/>
        </p:nvSpPr>
        <p:spPr>
          <a:xfrm>
            <a:off x="6995872" y="3892094"/>
            <a:ext cx="355644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gender, </a:t>
            </a:r>
          </a:p>
          <a:p>
            <a:r>
              <a:rPr lang="en-US" dirty="0"/>
              <a:t>CASE WHEN gender = 'M' then 1</a:t>
            </a:r>
          </a:p>
          <a:p>
            <a:r>
              <a:rPr lang="en-US" dirty="0"/>
              <a:t>       WHEN gender = 'F' then 0</a:t>
            </a:r>
          </a:p>
          <a:p>
            <a:r>
              <a:rPr lang="en-US" dirty="0"/>
              <a:t>  ELSE NULL END</a:t>
            </a:r>
          </a:p>
          <a:p>
            <a:r>
              <a:rPr lang="en-US" dirty="0"/>
              <a:t>  as </a:t>
            </a:r>
            <a:r>
              <a:rPr lang="en-US" dirty="0" err="1"/>
              <a:t>gender_binary</a:t>
            </a:r>
            <a:endParaRPr lang="en-US" dirty="0"/>
          </a:p>
          <a:p>
            <a:r>
              <a:rPr lang="en-US" dirty="0"/>
              <a:t>FROM patients;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69638-8EA7-4C03-9008-5901E4757CE0}"/>
              </a:ext>
            </a:extLst>
          </p:cNvPr>
          <p:cNvSpPr txBox="1"/>
          <p:nvPr/>
        </p:nvSpPr>
        <p:spPr>
          <a:xfrm>
            <a:off x="6487398" y="1706763"/>
            <a:ext cx="494218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--find female patients who died of head bleed</a:t>
            </a:r>
          </a:p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</a:t>
            </a:r>
            <a:r>
              <a:rPr lang="en-US" dirty="0" err="1"/>
              <a:t>admissions.deathtime</a:t>
            </a:r>
            <a:r>
              <a:rPr lang="en-US" dirty="0"/>
              <a:t> is NOT NULL and diagnosis = 'HEAD BLEED';</a:t>
            </a:r>
          </a:p>
        </p:txBody>
      </p:sp>
    </p:spTree>
    <p:extLst>
      <p:ext uri="{BB962C8B-B14F-4D97-AF65-F5344CB8AC3E}">
        <p14:creationId xmlns:p14="http://schemas.microsoft.com/office/powerpoint/2010/main" val="12641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patients and admissions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5" y="1498414"/>
            <a:ext cx="50543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When combining columns in an operation, it is sometimes necessary to convert ('cast') them to the same data type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admittime</a:t>
            </a:r>
            <a:r>
              <a:rPr lang="en-US" dirty="0"/>
              <a:t>, </a:t>
            </a:r>
            <a:r>
              <a:rPr lang="en-US" dirty="0" err="1"/>
              <a:t>deathtime</a:t>
            </a:r>
            <a:endParaRPr lang="en-US" dirty="0"/>
          </a:p>
          <a:p>
            <a:r>
              <a:rPr lang="en-US" dirty="0"/>
              <a:t>  , </a:t>
            </a:r>
            <a:r>
              <a:rPr lang="en-US" dirty="0" err="1"/>
              <a:t>deathtime</a:t>
            </a:r>
            <a:r>
              <a:rPr lang="en-US" dirty="0"/>
              <a:t> - </a:t>
            </a:r>
            <a:r>
              <a:rPr lang="en-US" dirty="0" err="1"/>
              <a:t>admittime</a:t>
            </a:r>
            <a:r>
              <a:rPr lang="en-US" dirty="0"/>
              <a:t> AS </a:t>
            </a:r>
            <a:r>
              <a:rPr lang="en-US" dirty="0" err="1"/>
              <a:t>length_of_stay</a:t>
            </a:r>
            <a:endParaRPr lang="en-US" dirty="0"/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</a:t>
            </a:r>
            <a:r>
              <a:rPr lang="en-US" dirty="0" err="1"/>
              <a:t>deathtime</a:t>
            </a:r>
            <a:r>
              <a:rPr lang="en-US" dirty="0"/>
              <a:t> IS NOT NULL;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311" y="1613107"/>
            <a:ext cx="50543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a.hadm_id</a:t>
            </a:r>
            <a:r>
              <a:rPr lang="en-US" dirty="0"/>
              <a:t>, </a:t>
            </a:r>
            <a:r>
              <a:rPr lang="en-US" dirty="0" err="1"/>
              <a:t>a.admittime</a:t>
            </a:r>
            <a:r>
              <a:rPr lang="en-US" dirty="0"/>
              <a:t>,    ( (cast(</a:t>
            </a:r>
            <a:r>
              <a:rPr lang="en-US" dirty="0" err="1"/>
              <a:t>a.admittime</a:t>
            </a:r>
            <a:r>
              <a:rPr lang="en-US" dirty="0"/>
              <a:t> as date) - cast(</a:t>
            </a:r>
            <a:r>
              <a:rPr lang="en-US" dirty="0" err="1"/>
              <a:t>p.dob</a:t>
            </a:r>
            <a:r>
              <a:rPr lang="en-US" dirty="0"/>
              <a:t> as date)) / (365) ) as age</a:t>
            </a:r>
          </a:p>
          <a:p>
            <a:r>
              <a:rPr lang="en-US" dirty="0"/>
              <a:t>FROM patients p</a:t>
            </a:r>
          </a:p>
          <a:p>
            <a:r>
              <a:rPr lang="en-US" dirty="0"/>
              <a:t>INNER JOIN admissions a</a:t>
            </a:r>
          </a:p>
          <a:p>
            <a:r>
              <a:rPr lang="en-US" dirty="0"/>
              <a:t>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F363E-A9A3-4A83-9011-BA0B51B39B2F}"/>
              </a:ext>
            </a:extLst>
          </p:cNvPr>
          <p:cNvSpPr txBox="1"/>
          <p:nvPr/>
        </p:nvSpPr>
        <p:spPr>
          <a:xfrm>
            <a:off x="949565" y="3837833"/>
            <a:ext cx="50543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dead ICU patients’ first admit time</a:t>
            </a:r>
          </a:p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r>
              <a:rPr lang="en-US" dirty="0"/>
              <a:t>, MIN(</a:t>
            </a:r>
            <a:r>
              <a:rPr lang="en-US" dirty="0" err="1"/>
              <a:t>a.admittime</a:t>
            </a:r>
            <a:r>
              <a:rPr lang="en-US" dirty="0"/>
              <a:t>)</a:t>
            </a:r>
          </a:p>
          <a:p>
            <a:r>
              <a:rPr lang="en-US" dirty="0"/>
              <a:t>FROM admissions a INNER JOIN patients p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p.expire_flag</a:t>
            </a:r>
            <a:r>
              <a:rPr lang="en-US" dirty="0"/>
              <a:t>=1</a:t>
            </a:r>
          </a:p>
          <a:p>
            <a:r>
              <a:rPr lang="en-US" dirty="0"/>
              <a:t>group by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19" y="54668"/>
            <a:ext cx="10515600" cy="1002398"/>
          </a:xfrm>
        </p:spPr>
        <p:txBody>
          <a:bodyPr/>
          <a:lstStyle/>
          <a:p>
            <a:r>
              <a:rPr lang="en-US" dirty="0"/>
              <a:t>SQL Queries: Search </a:t>
            </a:r>
            <a:r>
              <a:rPr lang="en-US" dirty="0" err="1"/>
              <a:t>icustays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2711" y="962963"/>
            <a:ext cx="392890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use `LIKE` to match text. The `%` is a wildcard that will match all characters</a:t>
            </a:r>
          </a:p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first_careunit</a:t>
            </a:r>
            <a:r>
              <a:rPr lang="en-US" dirty="0"/>
              <a:t> LIKE '%ICU%';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6138" y="5621781"/>
            <a:ext cx="392890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first_careunit</a:t>
            </a:r>
            <a:r>
              <a:rPr lang="en-US" dirty="0"/>
              <a:t> LIKE 'ICU%';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018" y="3679046"/>
            <a:ext cx="392890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SUBJECT_ID, count(HADM_ID) as visit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group by SUBJECT_ID</a:t>
            </a:r>
          </a:p>
          <a:p>
            <a:r>
              <a:rPr lang="en-US" dirty="0"/>
              <a:t>order by visit DESC;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018" y="5279723"/>
            <a:ext cx="39289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 round(</a:t>
            </a:r>
            <a:r>
              <a:rPr lang="en-US" dirty="0" err="1"/>
              <a:t>los</a:t>
            </a:r>
            <a:r>
              <a:rPr lang="en-US" dirty="0"/>
              <a:t>) AS </a:t>
            </a:r>
            <a:r>
              <a:rPr lang="en-US" dirty="0" err="1"/>
              <a:t>los_integer_days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Order by los DESC;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157" y="975230"/>
            <a:ext cx="18818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1850" y="2698758"/>
            <a:ext cx="19644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MAX(</a:t>
            </a:r>
            <a:r>
              <a:rPr lang="en-US" dirty="0" err="1"/>
              <a:t>los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FD6BB-B178-4288-8499-87E69E0595E5}"/>
              </a:ext>
            </a:extLst>
          </p:cNvPr>
          <p:cNvSpPr txBox="1"/>
          <p:nvPr/>
        </p:nvSpPr>
        <p:spPr>
          <a:xfrm>
            <a:off x="7600288" y="1371027"/>
            <a:ext cx="293727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max(round(los)) as </a:t>
            </a:r>
            <a:r>
              <a:rPr lang="en-US" dirty="0" err="1"/>
              <a:t>maxlos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subject_id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maxlos</a:t>
            </a:r>
            <a:r>
              <a:rPr lang="en-US" dirty="0"/>
              <a:t> DESC;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1A927-5D58-4754-A2D9-425758979FE0}"/>
              </a:ext>
            </a:extLst>
          </p:cNvPr>
          <p:cNvSpPr txBox="1"/>
          <p:nvPr/>
        </p:nvSpPr>
        <p:spPr>
          <a:xfrm>
            <a:off x="838194" y="1734413"/>
            <a:ext cx="179188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LIMIT 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BE4E4-E041-46C1-B966-4714194F1075}"/>
              </a:ext>
            </a:extLst>
          </p:cNvPr>
          <p:cNvSpPr txBox="1"/>
          <p:nvPr/>
        </p:nvSpPr>
        <p:spPr>
          <a:xfrm>
            <a:off x="282019" y="2881247"/>
            <a:ext cx="39289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 round(</a:t>
            </a:r>
            <a:r>
              <a:rPr lang="en-US" dirty="0" err="1"/>
              <a:t>los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A49C5-7CEC-4F60-AF8E-674793FF555B}"/>
              </a:ext>
            </a:extLst>
          </p:cNvPr>
          <p:cNvSpPr txBox="1"/>
          <p:nvPr/>
        </p:nvSpPr>
        <p:spPr>
          <a:xfrm>
            <a:off x="7523371" y="514437"/>
            <a:ext cx="34330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Distinct (</a:t>
            </a:r>
            <a:r>
              <a:rPr lang="en-US" dirty="0" err="1"/>
              <a:t>last_careunit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ED9EF-4A57-4E17-BA11-405DEBE17BC2}"/>
              </a:ext>
            </a:extLst>
          </p:cNvPr>
          <p:cNvSpPr txBox="1"/>
          <p:nvPr/>
        </p:nvSpPr>
        <p:spPr>
          <a:xfrm>
            <a:off x="4391850" y="3479439"/>
            <a:ext cx="392890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where FIRST_WARDID != LAST_WARDID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2F37-C887-452B-A73B-A2FA5CE61453}"/>
              </a:ext>
            </a:extLst>
          </p:cNvPr>
          <p:cNvSpPr txBox="1"/>
          <p:nvPr/>
        </p:nvSpPr>
        <p:spPr>
          <a:xfrm>
            <a:off x="4339060" y="4506667"/>
            <a:ext cx="40344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FIRST_careunit</a:t>
            </a:r>
            <a:r>
              <a:rPr lang="en-US" dirty="0"/>
              <a:t> != LAST_CAREUNIT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3716F-9ABD-42EC-8465-FDD45ADA25CC}"/>
              </a:ext>
            </a:extLst>
          </p:cNvPr>
          <p:cNvSpPr txBox="1"/>
          <p:nvPr/>
        </p:nvSpPr>
        <p:spPr>
          <a:xfrm>
            <a:off x="8570258" y="3214479"/>
            <a:ext cx="351447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Use if/else logic to categorize length of stay into 'short', 'medium', and 'long'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icustay_id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,</a:t>
            </a:r>
          </a:p>
          <a:p>
            <a:r>
              <a:rPr lang="en-US" dirty="0"/>
              <a:t>    CASE WHEN </a:t>
            </a:r>
            <a:r>
              <a:rPr lang="en-US" dirty="0" err="1"/>
              <a:t>los</a:t>
            </a:r>
            <a:r>
              <a:rPr lang="en-US" dirty="0"/>
              <a:t> &lt; 2 THEN 'short'</a:t>
            </a:r>
          </a:p>
          <a:p>
            <a:r>
              <a:rPr lang="en-US" dirty="0"/>
              <a:t>         WHEN </a:t>
            </a:r>
            <a:r>
              <a:rPr lang="en-US" dirty="0" err="1"/>
              <a:t>los</a:t>
            </a:r>
            <a:r>
              <a:rPr lang="en-US" dirty="0"/>
              <a:t> &gt;=2 AND </a:t>
            </a:r>
            <a:r>
              <a:rPr lang="en-US" dirty="0" err="1"/>
              <a:t>los</a:t>
            </a:r>
            <a:r>
              <a:rPr lang="en-US" dirty="0"/>
              <a:t> &lt; 7 THEN 'medium'</a:t>
            </a:r>
          </a:p>
          <a:p>
            <a:r>
              <a:rPr lang="en-US" dirty="0"/>
              <a:t>         WHEN </a:t>
            </a:r>
            <a:r>
              <a:rPr lang="en-US" dirty="0" err="1"/>
              <a:t>los</a:t>
            </a:r>
            <a:r>
              <a:rPr lang="en-US" dirty="0"/>
              <a:t> &gt;=7 THEN 'long'</a:t>
            </a:r>
          </a:p>
          <a:p>
            <a:r>
              <a:rPr lang="en-US" dirty="0"/>
              <a:t>         ELSE NULL END AS </a:t>
            </a:r>
            <a:r>
              <a:rPr lang="en-US" dirty="0" err="1"/>
              <a:t>los_group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093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Search </a:t>
            </a:r>
            <a:r>
              <a:rPr lang="en-US" dirty="0" err="1"/>
              <a:t>icustays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3032" y="1690688"/>
            <a:ext cx="562038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the maximum length of stay in the ICU for each patient where the maximum length of stay is &lt; 10 days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MAX(</a:t>
            </a:r>
            <a:r>
              <a:rPr lang="en-US" dirty="0" err="1"/>
              <a:t>los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subject_id</a:t>
            </a:r>
            <a:endParaRPr lang="en-US" dirty="0"/>
          </a:p>
          <a:p>
            <a:r>
              <a:rPr lang="en-US" dirty="0"/>
              <a:t>HAVING MAX(</a:t>
            </a:r>
            <a:r>
              <a:rPr lang="en-US" dirty="0" err="1"/>
              <a:t>los</a:t>
            </a:r>
            <a:r>
              <a:rPr lang="en-US" dirty="0"/>
              <a:t>) &lt;= 10;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506" y="1492194"/>
            <a:ext cx="472918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 (</a:t>
            </a:r>
            <a:r>
              <a:rPr lang="en-US" dirty="0" err="1"/>
              <a:t>hadm_id</a:t>
            </a:r>
            <a:r>
              <a:rPr lang="en-US" dirty="0"/>
              <a:t>), </a:t>
            </a:r>
          </a:p>
          <a:p>
            <a:r>
              <a:rPr lang="en-US" dirty="0"/>
              <a:t>CASE WHEN los &lt; 2 THEN 'short'</a:t>
            </a:r>
          </a:p>
          <a:p>
            <a:r>
              <a:rPr lang="en-US" dirty="0"/>
              <a:t>         WHEN los &gt;=2 AND los &lt; 7 THEN 'medium'</a:t>
            </a:r>
          </a:p>
          <a:p>
            <a:r>
              <a:rPr lang="en-US" dirty="0"/>
              <a:t>         WHEN los &gt;=7 THEN 'long'</a:t>
            </a:r>
          </a:p>
          <a:p>
            <a:r>
              <a:rPr lang="en-US" dirty="0"/>
              <a:t>         ELSE NULL END AS </a:t>
            </a:r>
            <a:r>
              <a:rPr lang="en-US" dirty="0" err="1"/>
              <a:t>los_group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los_group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435A9-ECBC-4A5B-BABA-BAE27D33D439}"/>
              </a:ext>
            </a:extLst>
          </p:cNvPr>
          <p:cNvSpPr txBox="1"/>
          <p:nvPr/>
        </p:nvSpPr>
        <p:spPr>
          <a:xfrm>
            <a:off x="918585" y="4031913"/>
            <a:ext cx="421902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ICU patients who are 18 years older</a:t>
            </a:r>
          </a:p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i.intime</a:t>
            </a:r>
            <a:r>
              <a:rPr lang="en-US" dirty="0"/>
              <a:t>, </a:t>
            </a:r>
            <a:r>
              <a:rPr lang="en-US" dirty="0" err="1"/>
              <a:t>p.dob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i, patients p</a:t>
            </a:r>
          </a:p>
          <a:p>
            <a:r>
              <a:rPr lang="en-US" dirty="0"/>
              <a:t>WHERE </a:t>
            </a:r>
            <a:r>
              <a:rPr lang="en-US" dirty="0" err="1"/>
              <a:t>i.subject_id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AND (</a:t>
            </a:r>
            <a:r>
              <a:rPr lang="en-US" dirty="0" err="1"/>
              <a:t>i.intime</a:t>
            </a:r>
            <a:r>
              <a:rPr lang="en-US" dirty="0"/>
              <a:t> - interval '18' YEAR) &gt; </a:t>
            </a:r>
            <a:r>
              <a:rPr lang="en-US" dirty="0" err="1"/>
              <a:t>p.dob</a:t>
            </a:r>
            <a:r>
              <a:rPr lang="en-US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EEB54-2065-494E-AF41-60720DFBD0A8}"/>
              </a:ext>
            </a:extLst>
          </p:cNvPr>
          <p:cNvSpPr txBox="1"/>
          <p:nvPr/>
        </p:nvSpPr>
        <p:spPr>
          <a:xfrm>
            <a:off x="5653031" y="4151648"/>
            <a:ext cx="562038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ICU patients age when they were admitted to ICU</a:t>
            </a:r>
          </a:p>
          <a:p>
            <a:r>
              <a:rPr lang="en-US" dirty="0"/>
              <a:t>SELECT </a:t>
            </a:r>
            <a:r>
              <a:rPr lang="en-US" dirty="0" err="1"/>
              <a:t>ie.subject_id</a:t>
            </a:r>
            <a:r>
              <a:rPr lang="en-US" dirty="0"/>
              <a:t>,</a:t>
            </a:r>
          </a:p>
          <a:p>
            <a:r>
              <a:rPr lang="en-US" dirty="0"/>
              <a:t>ROUND((cast(</a:t>
            </a:r>
            <a:r>
              <a:rPr lang="en-US" dirty="0" err="1"/>
              <a:t>ie.intime</a:t>
            </a:r>
            <a:r>
              <a:rPr lang="en-US" dirty="0"/>
              <a:t> as date) -</a:t>
            </a:r>
          </a:p>
          <a:p>
            <a:r>
              <a:rPr lang="en-US" dirty="0"/>
              <a:t>cast(</a:t>
            </a:r>
            <a:r>
              <a:rPr lang="en-US" dirty="0" err="1"/>
              <a:t>pat.dob</a:t>
            </a:r>
            <a:r>
              <a:rPr lang="en-US" dirty="0"/>
              <a:t> as date))/(365)) AS age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INNER JOIN patients pat</a:t>
            </a:r>
          </a:p>
          <a:p>
            <a:r>
              <a:rPr lang="en-US" dirty="0"/>
              <a:t>ON </a:t>
            </a:r>
            <a:r>
              <a:rPr lang="en-US" dirty="0" err="1"/>
              <a:t>ie.subject_id</a:t>
            </a:r>
            <a:r>
              <a:rPr lang="en-US" dirty="0"/>
              <a:t> = </a:t>
            </a:r>
            <a:r>
              <a:rPr lang="en-US" dirty="0" err="1"/>
              <a:t>pat.subject_id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476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57"/>
            <a:ext cx="1158554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SQL Queries: Search patients, admissions, and </a:t>
            </a:r>
            <a:r>
              <a:rPr lang="en-US" sz="4000" dirty="0" err="1"/>
              <a:t>ICUstays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15574" y="4115986"/>
            <a:ext cx="505432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ethnicity, count(</a:t>
            </a:r>
            <a:r>
              <a:rPr lang="en-US" dirty="0" err="1"/>
              <a:t>icu.hadm_id</a:t>
            </a:r>
            <a:r>
              <a:rPr lang="en-US" dirty="0"/>
              <a:t>), avg(round(</a:t>
            </a:r>
            <a:r>
              <a:rPr lang="en-US" dirty="0" err="1"/>
              <a:t>icu.los</a:t>
            </a:r>
            <a:r>
              <a:rPr lang="en-US" dirty="0"/>
              <a:t>))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admissions </a:t>
            </a:r>
            <a:r>
              <a:rPr lang="en-US" dirty="0" err="1"/>
              <a:t>adm</a:t>
            </a:r>
            <a:endParaRPr lang="en-US" dirty="0"/>
          </a:p>
          <a:p>
            <a:r>
              <a:rPr lang="en-US" dirty="0"/>
              <a:t>  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adm.hadm_id</a:t>
            </a:r>
            <a:endParaRPr lang="en-US" dirty="0"/>
          </a:p>
          <a:p>
            <a:r>
              <a:rPr lang="en-US" dirty="0"/>
              <a:t>INNER JOIN patients pat</a:t>
            </a:r>
          </a:p>
          <a:p>
            <a:r>
              <a:rPr lang="en-US" dirty="0"/>
              <a:t>  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pat.subject_id</a:t>
            </a:r>
            <a:endParaRPr lang="en-US" dirty="0"/>
          </a:p>
          <a:p>
            <a:r>
              <a:rPr lang="en-US" dirty="0"/>
              <a:t>WHERE gender = 'F' and insurance LIKE 'Self Pay'</a:t>
            </a:r>
          </a:p>
          <a:p>
            <a:r>
              <a:rPr lang="en-US" dirty="0"/>
              <a:t>group by ethnicity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9391" y="1068998"/>
            <a:ext cx="5794303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AgeCalculations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</a:t>
            </a:r>
            <a:r>
              <a:rPr lang="en-US" dirty="0" err="1"/>
              <a:t>p.subject_id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p.gender</a:t>
            </a:r>
            <a:r>
              <a:rPr lang="en-US" dirty="0"/>
              <a:t>,</a:t>
            </a:r>
          </a:p>
          <a:p>
            <a:r>
              <a:rPr lang="en-US" dirty="0"/>
              <a:t>        MIN(</a:t>
            </a:r>
            <a:r>
              <a:rPr lang="en-US" dirty="0" err="1"/>
              <a:t>a.admittime</a:t>
            </a:r>
            <a:r>
              <a:rPr lang="en-US" dirty="0"/>
              <a:t>) AS </a:t>
            </a:r>
            <a:r>
              <a:rPr lang="en-US" dirty="0" err="1"/>
              <a:t>first_admit_time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p.dob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admissions a</a:t>
            </a:r>
          </a:p>
          <a:p>
            <a:r>
              <a:rPr lang="en-US" dirty="0"/>
              <a:t>    INNER JOIN</a:t>
            </a:r>
          </a:p>
          <a:p>
            <a:r>
              <a:rPr lang="en-US" dirty="0"/>
              <a:t>        patients p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ac.subject_id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ac.gender</a:t>
            </a:r>
            <a:r>
              <a:rPr lang="en-US" dirty="0"/>
              <a:t>,</a:t>
            </a:r>
          </a:p>
          <a:p>
            <a:r>
              <a:rPr lang="en-US" dirty="0"/>
              <a:t>    EXTRACT(YEAR FROM AGE(</a:t>
            </a:r>
            <a:r>
              <a:rPr lang="en-US" dirty="0" err="1"/>
              <a:t>ac.first_admit_time</a:t>
            </a:r>
            <a:r>
              <a:rPr lang="en-US" dirty="0"/>
              <a:t>, </a:t>
            </a:r>
            <a:r>
              <a:rPr lang="en-US" dirty="0" err="1"/>
              <a:t>ac.dob</a:t>
            </a:r>
            <a:r>
              <a:rPr lang="en-US" dirty="0"/>
              <a:t>)) AS </a:t>
            </a:r>
            <a:r>
              <a:rPr lang="en-US" dirty="0" err="1"/>
              <a:t>age_at_first_admit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AgeCalculations</a:t>
            </a:r>
            <a:r>
              <a:rPr lang="en-US" dirty="0"/>
              <a:t> ac;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389" y="955445"/>
            <a:ext cx="497477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admissions </a:t>
            </a:r>
          </a:p>
          <a:p>
            <a:r>
              <a:rPr lang="en-US" dirty="0"/>
              <a:t>INNER JOIN </a:t>
            </a:r>
            <a:r>
              <a:rPr lang="en-US" dirty="0" err="1"/>
              <a:t>icustays</a:t>
            </a:r>
            <a:r>
              <a:rPr lang="en-US" dirty="0"/>
              <a:t> ON </a:t>
            </a:r>
            <a:r>
              <a:rPr lang="en-US" dirty="0" err="1"/>
              <a:t>admissions.hadm_id</a:t>
            </a:r>
            <a:r>
              <a:rPr lang="en-US" dirty="0"/>
              <a:t> = </a:t>
            </a:r>
            <a:r>
              <a:rPr lang="en-US" dirty="0" err="1"/>
              <a:t>icustays.hadm_id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icustays.los</a:t>
            </a:r>
            <a:r>
              <a:rPr lang="en-US" dirty="0"/>
              <a:t>&gt;30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13" y="2533529"/>
            <a:ext cx="413938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admissions </a:t>
            </a:r>
            <a:r>
              <a:rPr lang="en-US" dirty="0" err="1"/>
              <a:t>adm</a:t>
            </a:r>
            <a:endParaRPr lang="en-US" dirty="0"/>
          </a:p>
          <a:p>
            <a:r>
              <a:rPr lang="en-US" dirty="0"/>
              <a:t>  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adm.hadm_id</a:t>
            </a:r>
            <a:endParaRPr lang="en-US" dirty="0"/>
          </a:p>
          <a:p>
            <a:r>
              <a:rPr lang="en-US" dirty="0"/>
              <a:t>INNER JOIN patients pat</a:t>
            </a:r>
          </a:p>
          <a:p>
            <a:r>
              <a:rPr lang="en-US" dirty="0"/>
              <a:t>  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pat.subject_id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1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</a:t>
            </a:r>
            <a:r>
              <a:rPr lang="en-US" dirty="0" err="1"/>
              <a:t>Chartevent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0726" y="1568638"/>
            <a:ext cx="50543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= 40080;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7573" y="1568638"/>
            <a:ext cx="50543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ce.*</a:t>
            </a:r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r>
              <a:rPr lang="en-US" dirty="0"/>
              <a:t> </a:t>
            </a:r>
            <a:r>
              <a:rPr lang="en-US" dirty="0" err="1"/>
              <a:t>ce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= 40080;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24" y="2782669"/>
            <a:ext cx="505432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ce</a:t>
            </a:r>
            <a:r>
              <a:rPr lang="en-US" dirty="0"/>
              <a:t>.*, </a:t>
            </a:r>
            <a:r>
              <a:rPr lang="en-US" dirty="0" err="1"/>
              <a:t>di.label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r>
              <a:rPr lang="en-US" dirty="0"/>
              <a:t> </a:t>
            </a:r>
            <a:r>
              <a:rPr lang="en-US" dirty="0" err="1"/>
              <a:t>ce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d_items</a:t>
            </a:r>
            <a:r>
              <a:rPr lang="en-US" dirty="0"/>
              <a:t> di</a:t>
            </a:r>
          </a:p>
          <a:p>
            <a:r>
              <a:rPr lang="en-US" dirty="0"/>
              <a:t>ON </a:t>
            </a:r>
            <a:r>
              <a:rPr lang="en-US" dirty="0" err="1"/>
              <a:t>ce.itemid</a:t>
            </a:r>
            <a:r>
              <a:rPr lang="en-US" dirty="0"/>
              <a:t> = </a:t>
            </a:r>
            <a:r>
              <a:rPr lang="en-US" dirty="0" err="1"/>
              <a:t>di.itemid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= 40080;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7863" y="2836404"/>
            <a:ext cx="505432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 max(</a:t>
            </a:r>
            <a:r>
              <a:rPr lang="en-US" dirty="0" err="1"/>
              <a:t>valuenum</a:t>
            </a:r>
            <a:r>
              <a:rPr lang="en-US" dirty="0"/>
              <a:t>) as </a:t>
            </a:r>
            <a:r>
              <a:rPr lang="en-US" dirty="0" err="1"/>
              <a:t>HeartRate_Max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itemid</a:t>
            </a:r>
            <a:r>
              <a:rPr lang="en-US" dirty="0"/>
              <a:t> = 1457</a:t>
            </a:r>
          </a:p>
          <a:p>
            <a:r>
              <a:rPr lang="en-US" dirty="0"/>
              <a:t>GROUP BY </a:t>
            </a:r>
            <a:r>
              <a:rPr lang="en-US" dirty="0" err="1"/>
              <a:t>icustay_id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7863" y="4434145"/>
            <a:ext cx="50543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 max(</a:t>
            </a:r>
            <a:r>
              <a:rPr lang="en-US" dirty="0" err="1"/>
              <a:t>valuenum</a:t>
            </a:r>
            <a:r>
              <a:rPr lang="en-US" dirty="0"/>
              <a:t>) as </a:t>
            </a:r>
            <a:r>
              <a:rPr lang="en-US" dirty="0" err="1"/>
              <a:t>HeartRate_Max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itemid</a:t>
            </a:r>
            <a:r>
              <a:rPr lang="en-US" dirty="0"/>
              <a:t> = 211</a:t>
            </a:r>
          </a:p>
          <a:p>
            <a:r>
              <a:rPr lang="en-US" dirty="0"/>
              <a:t>GROUP BY </a:t>
            </a:r>
            <a:r>
              <a:rPr lang="en-US" dirty="0" err="1"/>
              <a:t>icustay_id</a:t>
            </a:r>
            <a:endParaRPr lang="en-US" dirty="0"/>
          </a:p>
          <a:p>
            <a:r>
              <a:rPr lang="en-US" dirty="0"/>
              <a:t>HAVING max(</a:t>
            </a:r>
            <a:r>
              <a:rPr lang="en-US" dirty="0" err="1"/>
              <a:t>valuenum</a:t>
            </a:r>
            <a:r>
              <a:rPr lang="en-US" dirty="0"/>
              <a:t>) &lt;= 140;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096D2-4877-4528-AB8D-164571A095A8}"/>
              </a:ext>
            </a:extLst>
          </p:cNvPr>
          <p:cNvSpPr txBox="1"/>
          <p:nvPr/>
        </p:nvSpPr>
        <p:spPr>
          <a:xfrm>
            <a:off x="10605155" y="2823778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1457=CPAP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44FAA-8CAD-4909-BE24-1599B05CC65B}"/>
              </a:ext>
            </a:extLst>
          </p:cNvPr>
          <p:cNvSpPr txBox="1"/>
          <p:nvPr/>
        </p:nvSpPr>
        <p:spPr>
          <a:xfrm>
            <a:off x="1190725" y="4550698"/>
            <a:ext cx="50543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 </a:t>
            </a:r>
            <a:r>
              <a:rPr lang="en-US" dirty="0" err="1"/>
              <a:t>di.itemid</a:t>
            </a:r>
            <a:r>
              <a:rPr lang="en-US" dirty="0"/>
              <a:t>, </a:t>
            </a:r>
            <a:r>
              <a:rPr lang="en-US" dirty="0" err="1"/>
              <a:t>di.label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r>
              <a:rPr lang="en-US" dirty="0"/>
              <a:t> c, </a:t>
            </a:r>
            <a:r>
              <a:rPr lang="en-US" dirty="0" err="1"/>
              <a:t>d_items</a:t>
            </a:r>
            <a:r>
              <a:rPr lang="en-US" dirty="0"/>
              <a:t> di</a:t>
            </a:r>
          </a:p>
          <a:p>
            <a:r>
              <a:rPr lang="en-US" dirty="0"/>
              <a:t>where </a:t>
            </a:r>
            <a:r>
              <a:rPr lang="en-US" dirty="0" err="1"/>
              <a:t>c.itemid</a:t>
            </a:r>
            <a:r>
              <a:rPr lang="en-US" dirty="0"/>
              <a:t>=</a:t>
            </a:r>
            <a:r>
              <a:rPr lang="en-US" dirty="0" err="1"/>
              <a:t>di.itemid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AFC72-EB75-4C26-B7F3-E7E3EB06F75F}"/>
              </a:ext>
            </a:extLst>
          </p:cNvPr>
          <p:cNvSpPr txBox="1"/>
          <p:nvPr/>
        </p:nvSpPr>
        <p:spPr>
          <a:xfrm>
            <a:off x="10605155" y="4473502"/>
            <a:ext cx="126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211=Heart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E1AB2-57FA-40F8-9C14-3CCC3924338D}"/>
              </a:ext>
            </a:extLst>
          </p:cNvPr>
          <p:cNvSpPr txBox="1"/>
          <p:nvPr/>
        </p:nvSpPr>
        <p:spPr>
          <a:xfrm>
            <a:off x="1104067" y="5641404"/>
            <a:ext cx="50543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itemid</a:t>
            </a:r>
            <a:r>
              <a:rPr lang="en-US" dirty="0"/>
              <a:t>, label</a:t>
            </a:r>
          </a:p>
          <a:p>
            <a:r>
              <a:rPr lang="en-US" dirty="0"/>
              <a:t>FROM </a:t>
            </a:r>
            <a:r>
              <a:rPr lang="en-US" dirty="0" err="1"/>
              <a:t>d_items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itemid</a:t>
            </a:r>
            <a:r>
              <a:rPr lang="en-US" dirty="0"/>
              <a:t>=211</a:t>
            </a:r>
          </a:p>
        </p:txBody>
      </p:sp>
    </p:spTree>
    <p:extLst>
      <p:ext uri="{BB962C8B-B14F-4D97-AF65-F5344CB8AC3E}">
        <p14:creationId xmlns:p14="http://schemas.microsoft.com/office/powerpoint/2010/main" val="117879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019C-B811-4A57-BB34-5859738C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other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18944-22B1-4872-BF27-00A5AA2C388E}"/>
              </a:ext>
            </a:extLst>
          </p:cNvPr>
          <p:cNvSpPr txBox="1"/>
          <p:nvPr/>
        </p:nvSpPr>
        <p:spPr>
          <a:xfrm>
            <a:off x="834291" y="1548455"/>
            <a:ext cx="33512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itemid</a:t>
            </a:r>
            <a:r>
              <a:rPr lang="en-US" dirty="0"/>
              <a:t>), category</a:t>
            </a:r>
          </a:p>
          <a:p>
            <a:r>
              <a:rPr lang="en-US" dirty="0"/>
              <a:t>FROM </a:t>
            </a:r>
            <a:r>
              <a:rPr lang="en-US" dirty="0" err="1"/>
              <a:t>d_labitems</a:t>
            </a:r>
            <a:endParaRPr lang="en-US" dirty="0"/>
          </a:p>
          <a:p>
            <a:r>
              <a:rPr lang="en-US" dirty="0"/>
              <a:t>GROUP BY category;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35128-6CC7-4BDD-B0D4-E876413260A4}"/>
              </a:ext>
            </a:extLst>
          </p:cNvPr>
          <p:cNvSpPr txBox="1"/>
          <p:nvPr/>
        </p:nvSpPr>
        <p:spPr>
          <a:xfrm>
            <a:off x="834291" y="2667714"/>
            <a:ext cx="314382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patients with sepsis</a:t>
            </a:r>
          </a:p>
          <a:p>
            <a:r>
              <a:rPr lang="en-US" dirty="0"/>
              <a:t>SELECT COUNT(</a:t>
            </a:r>
            <a:r>
              <a:rPr lang="en-US" dirty="0" err="1"/>
              <a:t>subject_id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diagnoses_icd</a:t>
            </a:r>
            <a:endParaRPr lang="en-US" dirty="0"/>
          </a:p>
          <a:p>
            <a:r>
              <a:rPr lang="en-US" dirty="0"/>
              <a:t>WHERE icd9_code</a:t>
            </a:r>
          </a:p>
          <a:p>
            <a:r>
              <a:rPr lang="en-US" dirty="0"/>
              <a:t>IN('99591','99592','78552');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CA16-0342-4C50-BFF9-833E609979F9}"/>
              </a:ext>
            </a:extLst>
          </p:cNvPr>
          <p:cNvSpPr txBox="1"/>
          <p:nvPr/>
        </p:nvSpPr>
        <p:spPr>
          <a:xfrm>
            <a:off x="802471" y="4378141"/>
            <a:ext cx="76592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patients that had temperatures of over 102F, or systolic blood pressures &lt;90, or white blood cell counts of &gt;12000. These are signs of severe infection</a:t>
            </a:r>
          </a:p>
          <a:p>
            <a:r>
              <a:rPr lang="en-US" dirty="0"/>
              <a:t>SELECT COUNT(</a:t>
            </a:r>
            <a:r>
              <a:rPr lang="en-US" dirty="0" err="1"/>
              <a:t>subject_id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chartevents</a:t>
            </a:r>
            <a:endParaRPr lang="en-US" dirty="0"/>
          </a:p>
          <a:p>
            <a:r>
              <a:rPr lang="en-US" dirty="0"/>
              <a:t>WHERE (</a:t>
            </a:r>
            <a:r>
              <a:rPr lang="en-US" dirty="0" err="1"/>
              <a:t>itemid</a:t>
            </a:r>
            <a:r>
              <a:rPr lang="en-US" dirty="0"/>
              <a:t> IN (678, 223761) AND </a:t>
            </a:r>
            <a:r>
              <a:rPr lang="en-US" dirty="0" err="1"/>
              <a:t>valuenum</a:t>
            </a:r>
            <a:r>
              <a:rPr lang="en-US" dirty="0"/>
              <a:t>&gt;102) OR (</a:t>
            </a:r>
            <a:r>
              <a:rPr lang="en-US" dirty="0" err="1"/>
              <a:t>itemid</a:t>
            </a:r>
            <a:r>
              <a:rPr lang="en-US" dirty="0"/>
              <a:t>=220179 AND </a:t>
            </a:r>
            <a:r>
              <a:rPr lang="en-US" dirty="0" err="1"/>
              <a:t>valuenum</a:t>
            </a:r>
            <a:r>
              <a:rPr lang="en-US" dirty="0"/>
              <a:t>&lt;90) OR (</a:t>
            </a:r>
            <a:r>
              <a:rPr lang="en-US" dirty="0" err="1"/>
              <a:t>itemid</a:t>
            </a:r>
            <a:r>
              <a:rPr lang="en-US" dirty="0"/>
              <a:t> IN (1542, 220546) AND </a:t>
            </a:r>
            <a:r>
              <a:rPr lang="en-US" dirty="0" err="1"/>
              <a:t>valuenum</a:t>
            </a:r>
            <a:r>
              <a:rPr lang="en-US" dirty="0"/>
              <a:t>&gt;12000);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A150C-DAE9-4B0B-84BE-2A470B4480F3}"/>
              </a:ext>
            </a:extLst>
          </p:cNvPr>
          <p:cNvSpPr txBox="1"/>
          <p:nvPr/>
        </p:nvSpPr>
        <p:spPr>
          <a:xfrm>
            <a:off x="4655287" y="1556529"/>
            <a:ext cx="33512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noteevents</a:t>
            </a:r>
            <a:endParaRPr lang="en-US" dirty="0"/>
          </a:p>
          <a:p>
            <a:r>
              <a:rPr lang="en-US" dirty="0"/>
              <a:t>WHERE text LIKE 'cough%';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3A5BA-A7B7-4AF2-9A21-6BE23CB13CB0}"/>
              </a:ext>
            </a:extLst>
          </p:cNvPr>
          <p:cNvSpPr txBox="1"/>
          <p:nvPr/>
        </p:nvSpPr>
        <p:spPr>
          <a:xfrm>
            <a:off x="4663921" y="2967335"/>
            <a:ext cx="33512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SELECT *</a:t>
            </a:r>
          </a:p>
          <a:p>
            <a:r>
              <a:rPr lang="en-US" dirty="0">
                <a:latin typeface="Calibri" panose="020F0502020204030204" pitchFamily="34" charset="0"/>
              </a:rPr>
              <a:t>FROM prescriptions</a:t>
            </a:r>
          </a:p>
          <a:p>
            <a:r>
              <a:rPr lang="en-US" dirty="0">
                <a:latin typeface="Calibri" panose="020F0502020204030204" pitchFamily="34" charset="0"/>
              </a:rPr>
              <a:t>WHERE drug LIKE '%citrate%';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57779-1B41-42AF-B3C0-DD15905D6129}"/>
              </a:ext>
            </a:extLst>
          </p:cNvPr>
          <p:cNvSpPr txBox="1"/>
          <p:nvPr/>
        </p:nvSpPr>
        <p:spPr>
          <a:xfrm>
            <a:off x="8368677" y="913388"/>
            <a:ext cx="34910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count(*) as </a:t>
            </a:r>
            <a:r>
              <a:rPr lang="en-US" dirty="0" err="1"/>
              <a:t>num_of_transfers</a:t>
            </a:r>
            <a:endParaRPr lang="en-US" dirty="0"/>
          </a:p>
          <a:p>
            <a:r>
              <a:rPr lang="en-US" dirty="0"/>
              <a:t>FROM transfers</a:t>
            </a:r>
          </a:p>
          <a:p>
            <a:r>
              <a:rPr lang="en-US" dirty="0"/>
              <a:t>GROUP BY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endParaRPr lang="en-US" dirty="0"/>
          </a:p>
          <a:p>
            <a:r>
              <a:rPr lang="en-US" dirty="0"/>
              <a:t>HAVING count(*)&gt;4</a:t>
            </a:r>
          </a:p>
          <a:p>
            <a:r>
              <a:rPr lang="en-US" dirty="0"/>
              <a:t>ORDER BY </a:t>
            </a:r>
            <a:r>
              <a:rPr lang="en-US" dirty="0" err="1"/>
              <a:t>num_of_transfers</a:t>
            </a:r>
            <a:r>
              <a:rPr lang="en-US" dirty="0"/>
              <a:t> desc;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9E55C-DDB0-4DF0-91CC-775C7E565E46}"/>
              </a:ext>
            </a:extLst>
          </p:cNvPr>
          <p:cNvSpPr txBox="1"/>
          <p:nvPr/>
        </p:nvSpPr>
        <p:spPr>
          <a:xfrm>
            <a:off x="8794289" y="2828835"/>
            <a:ext cx="25595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itemid</a:t>
            </a:r>
            <a:r>
              <a:rPr lang="en-US" dirty="0"/>
              <a:t>, label</a:t>
            </a:r>
          </a:p>
          <a:p>
            <a:r>
              <a:rPr lang="en-US" dirty="0"/>
              <a:t>FROM </a:t>
            </a:r>
            <a:r>
              <a:rPr lang="en-US" dirty="0" err="1"/>
              <a:t>d_items</a:t>
            </a:r>
            <a:endParaRPr lang="en-US" dirty="0"/>
          </a:p>
          <a:p>
            <a:r>
              <a:rPr lang="en-US" dirty="0"/>
              <a:t>WHERE label LIKE ‘%Temperature%';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469EE-87FF-4CE6-B337-8553AD23E051}"/>
              </a:ext>
            </a:extLst>
          </p:cNvPr>
          <p:cNvSpPr txBox="1"/>
          <p:nvPr/>
        </p:nvSpPr>
        <p:spPr>
          <a:xfrm>
            <a:off x="8794286" y="4145042"/>
            <a:ext cx="25595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itemid</a:t>
            </a:r>
            <a:r>
              <a:rPr lang="en-US" dirty="0"/>
              <a:t>, label</a:t>
            </a:r>
          </a:p>
          <a:p>
            <a:r>
              <a:rPr lang="en-US" dirty="0"/>
              <a:t>FROM </a:t>
            </a:r>
            <a:r>
              <a:rPr lang="en-US" dirty="0" err="1"/>
              <a:t>d_items</a:t>
            </a:r>
            <a:endParaRPr lang="en-US" dirty="0"/>
          </a:p>
          <a:p>
            <a:r>
              <a:rPr lang="en-US" dirty="0"/>
              <a:t>WHERE label LIKE '%Systolic%';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526DA-4AD5-439D-955D-5CF2BCE51FD0}"/>
              </a:ext>
            </a:extLst>
          </p:cNvPr>
          <p:cNvSpPr txBox="1"/>
          <p:nvPr/>
        </p:nvSpPr>
        <p:spPr>
          <a:xfrm>
            <a:off x="8794287" y="5532302"/>
            <a:ext cx="25595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itemid</a:t>
            </a:r>
            <a:r>
              <a:rPr lang="en-US" dirty="0"/>
              <a:t>, label</a:t>
            </a:r>
          </a:p>
          <a:p>
            <a:r>
              <a:rPr lang="en-US" dirty="0"/>
              <a:t>FROM </a:t>
            </a:r>
            <a:r>
              <a:rPr lang="en-US" dirty="0" err="1"/>
              <a:t>d_items</a:t>
            </a:r>
            <a:endParaRPr lang="en-US" dirty="0"/>
          </a:p>
          <a:p>
            <a:r>
              <a:rPr lang="en-US" dirty="0"/>
              <a:t>WHERE label LIKE '%WBC%';</a:t>
            </a:r>
          </a:p>
        </p:txBody>
      </p:sp>
    </p:spTree>
    <p:extLst>
      <p:ext uri="{BB962C8B-B14F-4D97-AF65-F5344CB8AC3E}">
        <p14:creationId xmlns:p14="http://schemas.microsoft.com/office/powerpoint/2010/main" val="96704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019C-B811-4A57-BB34-5859738C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other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18944-22B1-4872-BF27-00A5AA2C388E}"/>
              </a:ext>
            </a:extLst>
          </p:cNvPr>
          <p:cNvSpPr txBox="1"/>
          <p:nvPr/>
        </p:nvSpPr>
        <p:spPr>
          <a:xfrm>
            <a:off x="834291" y="1548455"/>
            <a:ext cx="694282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submit_careunit</a:t>
            </a:r>
            <a:r>
              <a:rPr lang="en-US" dirty="0"/>
              <a:t>, </a:t>
            </a:r>
            <a:r>
              <a:rPr lang="en-US" dirty="0" err="1"/>
              <a:t>curr_careunit</a:t>
            </a:r>
            <a:r>
              <a:rPr lang="en-US" dirty="0"/>
              <a:t>, </a:t>
            </a:r>
            <a:r>
              <a:rPr lang="en-US" dirty="0" err="1"/>
              <a:t>callout_service</a:t>
            </a:r>
            <a:r>
              <a:rPr lang="en-US" dirty="0"/>
              <a:t>, </a:t>
            </a:r>
            <a:r>
              <a:rPr lang="en-US" dirty="0" err="1"/>
              <a:t>outcometime</a:t>
            </a:r>
            <a:r>
              <a:rPr lang="en-US" dirty="0"/>
              <a:t> -</a:t>
            </a:r>
          </a:p>
          <a:p>
            <a:r>
              <a:rPr lang="en-US" dirty="0" err="1"/>
              <a:t>createtime</a:t>
            </a:r>
            <a:r>
              <a:rPr lang="en-US" dirty="0"/>
              <a:t> AS length</a:t>
            </a:r>
          </a:p>
          <a:p>
            <a:r>
              <a:rPr lang="en-US" dirty="0"/>
              <a:t>FROM callout</a:t>
            </a:r>
          </a:p>
          <a:p>
            <a:r>
              <a:rPr lang="en-US" dirty="0"/>
              <a:t>ORDER BY length DESC, </a:t>
            </a:r>
            <a:r>
              <a:rPr lang="en-US" dirty="0" err="1"/>
              <a:t>callout_service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6B75D-EA09-46A6-A548-A59D41BE83F8}"/>
              </a:ext>
            </a:extLst>
          </p:cNvPr>
          <p:cNvSpPr txBox="1"/>
          <p:nvPr/>
        </p:nvSpPr>
        <p:spPr>
          <a:xfrm>
            <a:off x="834291" y="3180864"/>
            <a:ext cx="35397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d_icd_diagnoses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short_title</a:t>
            </a:r>
            <a:r>
              <a:rPr lang="en-US" dirty="0"/>
              <a:t> LIKE '%TB%'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27DD1-07D4-435C-9ED6-660A60FADA92}"/>
              </a:ext>
            </a:extLst>
          </p:cNvPr>
          <p:cNvSpPr txBox="1"/>
          <p:nvPr/>
        </p:nvSpPr>
        <p:spPr>
          <a:xfrm>
            <a:off x="834290" y="4536274"/>
            <a:ext cx="463325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ab_name</a:t>
            </a:r>
            <a:r>
              <a:rPr lang="en-US" dirty="0"/>
              <a:t>, </a:t>
            </a:r>
            <a:r>
              <a:rPr lang="en-US" dirty="0" err="1"/>
              <a:t>dilution_text</a:t>
            </a:r>
            <a:r>
              <a:rPr lang="en-US" dirty="0"/>
              <a:t>, interpretation</a:t>
            </a:r>
          </a:p>
          <a:p>
            <a:r>
              <a:rPr lang="en-US" dirty="0"/>
              <a:t>FROM patients, </a:t>
            </a:r>
            <a:r>
              <a:rPr lang="en-US" dirty="0" err="1"/>
              <a:t>microbiologyevents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microbiologyevents.subject_id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dilution_text</a:t>
            </a:r>
            <a:r>
              <a:rPr lang="en-US" dirty="0"/>
              <a:t> IS NOT NULL</a:t>
            </a:r>
          </a:p>
        </p:txBody>
      </p:sp>
    </p:spTree>
    <p:extLst>
      <p:ext uri="{BB962C8B-B14F-4D97-AF65-F5344CB8AC3E}">
        <p14:creationId xmlns:p14="http://schemas.microsoft.com/office/powerpoint/2010/main" val="272532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2DA9-1F2A-4D3E-8981-C7E3977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6040C-7CB0-47D7-9118-CFEC1DE9467F}"/>
              </a:ext>
            </a:extLst>
          </p:cNvPr>
          <p:cNvSpPr txBox="1"/>
          <p:nvPr/>
        </p:nvSpPr>
        <p:spPr>
          <a:xfrm>
            <a:off x="838200" y="1674674"/>
            <a:ext cx="58265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rx.* </a:t>
            </a:r>
          </a:p>
          <a:p>
            <a:r>
              <a:rPr lang="en-US" dirty="0"/>
              <a:t>FROM patients p INNER JOIN ICUSTAYS </a:t>
            </a:r>
            <a:r>
              <a:rPr lang="en-US" dirty="0" err="1"/>
              <a:t>icu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</a:t>
            </a:r>
          </a:p>
          <a:p>
            <a:r>
              <a:rPr lang="en-US" dirty="0"/>
              <a:t>INNER JOIN PRESCRIPTIONS </a:t>
            </a:r>
            <a:r>
              <a:rPr lang="en-US" dirty="0" err="1"/>
              <a:t>rx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rx.subject_id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p.gender</a:t>
            </a:r>
            <a:r>
              <a:rPr lang="en-US" dirty="0"/>
              <a:t> = ‘F’;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CE129-B46D-47FD-A6FC-4495D5D751A7}"/>
              </a:ext>
            </a:extLst>
          </p:cNvPr>
          <p:cNvSpPr txBox="1"/>
          <p:nvPr/>
        </p:nvSpPr>
        <p:spPr>
          <a:xfrm>
            <a:off x="838200" y="3949747"/>
            <a:ext cx="677865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rx.* </a:t>
            </a:r>
          </a:p>
          <a:p>
            <a:r>
              <a:rPr lang="en-US" dirty="0"/>
              <a:t>FROM patients p INNER JOIN ICUSTAYS </a:t>
            </a:r>
            <a:r>
              <a:rPr lang="en-US" dirty="0" err="1"/>
              <a:t>icu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</a:t>
            </a:r>
          </a:p>
          <a:p>
            <a:r>
              <a:rPr lang="en-US" dirty="0"/>
              <a:t>INNER JOIN PRESCRIPTIONS </a:t>
            </a:r>
            <a:r>
              <a:rPr lang="en-US" dirty="0" err="1"/>
              <a:t>rx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rx.subject_id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p.dod</a:t>
            </a:r>
            <a:r>
              <a:rPr lang="en-US" dirty="0"/>
              <a:t> is NULL and </a:t>
            </a:r>
            <a:r>
              <a:rPr lang="en-US" dirty="0" err="1"/>
              <a:t>icu.outtime</a:t>
            </a:r>
            <a:r>
              <a:rPr lang="en-US" dirty="0"/>
              <a:t> is NOT NULL and </a:t>
            </a:r>
            <a:r>
              <a:rPr lang="en-US" dirty="0" err="1"/>
              <a:t>rx.route</a:t>
            </a:r>
            <a:r>
              <a:rPr lang="en-US" dirty="0"/>
              <a:t> = 'IV';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D26EA-F4F2-48A0-AFA7-448A274F2DB7}"/>
              </a:ext>
            </a:extLst>
          </p:cNvPr>
          <p:cNvSpPr txBox="1"/>
          <p:nvPr/>
        </p:nvSpPr>
        <p:spPr>
          <a:xfrm>
            <a:off x="7085815" y="1153927"/>
            <a:ext cx="454686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caregivers AS (</a:t>
            </a:r>
          </a:p>
          <a:p>
            <a:r>
              <a:rPr lang="en-US" dirty="0"/>
              <a:t>SELECT </a:t>
            </a:r>
            <a:r>
              <a:rPr lang="en-US" dirty="0" err="1"/>
              <a:t>n.cgid</a:t>
            </a:r>
            <a:r>
              <a:rPr lang="en-US" dirty="0"/>
              <a:t>, </a:t>
            </a:r>
            <a:r>
              <a:rPr lang="en-US" dirty="0" err="1"/>
              <a:t>c.cgid</a:t>
            </a:r>
            <a:r>
              <a:rPr lang="en-US" dirty="0"/>
              <a:t>, </a:t>
            </a:r>
            <a:r>
              <a:rPr lang="en-US" dirty="0" err="1"/>
              <a:t>c.description</a:t>
            </a:r>
            <a:endParaRPr lang="en-US" dirty="0"/>
          </a:p>
          <a:p>
            <a:r>
              <a:rPr lang="en-US" dirty="0"/>
              <a:t>FROM NOTEEVENTS n INNER JOIN</a:t>
            </a:r>
          </a:p>
          <a:p>
            <a:r>
              <a:rPr lang="en-US" dirty="0"/>
              <a:t>CAREGIVERS c</a:t>
            </a:r>
          </a:p>
          <a:p>
            <a:r>
              <a:rPr lang="en-US" dirty="0"/>
              <a:t>ON </a:t>
            </a:r>
            <a:r>
              <a:rPr lang="en-US" dirty="0" err="1"/>
              <a:t>n.cgid</a:t>
            </a:r>
            <a:r>
              <a:rPr lang="en-US" dirty="0"/>
              <a:t> = </a:t>
            </a:r>
            <a:r>
              <a:rPr lang="en-US" dirty="0" err="1"/>
              <a:t>c.cgid</a:t>
            </a:r>
            <a:r>
              <a:rPr lang="en-US" dirty="0"/>
              <a:t> )</a:t>
            </a:r>
          </a:p>
          <a:p>
            <a:r>
              <a:rPr lang="en-US" dirty="0"/>
              <a:t>SELECT description, count (*) FROM caregivers</a:t>
            </a:r>
          </a:p>
          <a:p>
            <a:r>
              <a:rPr lang="en-US" dirty="0"/>
              <a:t>GROUP BY description ORDER BY count DESC;</a:t>
            </a:r>
          </a:p>
        </p:txBody>
      </p:sp>
    </p:spTree>
    <p:extLst>
      <p:ext uri="{BB962C8B-B14F-4D97-AF65-F5344CB8AC3E}">
        <p14:creationId xmlns:p14="http://schemas.microsoft.com/office/powerpoint/2010/main" val="40767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III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MIMIC-III (</a:t>
            </a:r>
            <a:r>
              <a:rPr lang="en-US" b="1" dirty="0"/>
              <a:t>M</a:t>
            </a:r>
            <a:r>
              <a:rPr lang="en-US" dirty="0"/>
              <a:t>edical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M</a:t>
            </a:r>
            <a:r>
              <a:rPr lang="en-US" dirty="0"/>
              <a:t>art for </a:t>
            </a:r>
            <a:r>
              <a:rPr lang="en-US" b="1" dirty="0"/>
              <a:t>I</a:t>
            </a:r>
            <a:r>
              <a:rPr lang="en-US" dirty="0"/>
              <a:t>ntensive </a:t>
            </a:r>
            <a:r>
              <a:rPr lang="en-US" b="1" dirty="0"/>
              <a:t>C</a:t>
            </a:r>
            <a:r>
              <a:rPr lang="en-US" dirty="0"/>
              <a:t>are III) is a large, freely-available database comprising de-identified health-related data associated with over forty thousand patients who stayed in critical care units of the Beth Israel Deaconess Medical Center between 2001 and 2012.</a:t>
            </a:r>
          </a:p>
          <a:p>
            <a:r>
              <a:rPr lang="en-US" dirty="0"/>
              <a:t>The database includes information such as demographics, vital sign measurements made at the bedside (~1 data point per hour), laboratory test results, procedures, medications, caregiver notes, imaging reports, and mortality (both in and out of hospital).</a:t>
            </a:r>
          </a:p>
        </p:txBody>
      </p:sp>
    </p:spTree>
    <p:extLst>
      <p:ext uri="{BB962C8B-B14F-4D97-AF65-F5344CB8AC3E}">
        <p14:creationId xmlns:p14="http://schemas.microsoft.com/office/powerpoint/2010/main" val="276516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2DA9-1F2A-4D3E-8981-C7E3977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6040C-7CB0-47D7-9118-CFEC1DE9467F}"/>
              </a:ext>
            </a:extLst>
          </p:cNvPr>
          <p:cNvSpPr txBox="1"/>
          <p:nvPr/>
        </p:nvSpPr>
        <p:spPr>
          <a:xfrm>
            <a:off x="581319" y="2056264"/>
            <a:ext cx="582655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icu</a:t>
            </a:r>
            <a:r>
              <a:rPr lang="en-US" dirty="0"/>
              <a:t> INNER JOIN admissions </a:t>
            </a:r>
            <a:r>
              <a:rPr lang="en-US" dirty="0" err="1"/>
              <a:t>adm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adm.hadm_id</a:t>
            </a:r>
            <a:endParaRPr lang="en-US" dirty="0"/>
          </a:p>
          <a:p>
            <a:r>
              <a:rPr lang="en-US" dirty="0"/>
              <a:t>INNER JOIN patients p 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p.gender</a:t>
            </a:r>
            <a:r>
              <a:rPr lang="en-US" dirty="0"/>
              <a:t> = 'F';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CE129-B46D-47FD-A6FC-4495D5D751A7}"/>
              </a:ext>
            </a:extLst>
          </p:cNvPr>
          <p:cNvSpPr txBox="1"/>
          <p:nvPr/>
        </p:nvSpPr>
        <p:spPr>
          <a:xfrm>
            <a:off x="680301" y="3878114"/>
            <a:ext cx="60174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p.gender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rx.*</a:t>
            </a:r>
          </a:p>
          <a:p>
            <a:r>
              <a:rPr lang="en-US" dirty="0"/>
              <a:t>FROM patients p INNER JOIN ICUSTAYS </a:t>
            </a:r>
            <a:r>
              <a:rPr lang="en-US" dirty="0" err="1"/>
              <a:t>icu</a:t>
            </a:r>
            <a:r>
              <a:rPr lang="en-US" dirty="0"/>
              <a:t> 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INNER JOIN PRESCRIPTIONS </a:t>
            </a:r>
            <a:r>
              <a:rPr lang="en-US" dirty="0" err="1"/>
              <a:t>rx</a:t>
            </a:r>
            <a:r>
              <a:rPr lang="en-US" dirty="0"/>
              <a:t> ON </a:t>
            </a:r>
            <a:r>
              <a:rPr lang="en-US" dirty="0" err="1"/>
              <a:t>rx.subject_id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p.dod</a:t>
            </a:r>
            <a:r>
              <a:rPr lang="en-US" dirty="0"/>
              <a:t> is NULL and </a:t>
            </a:r>
            <a:r>
              <a:rPr lang="en-US" dirty="0" err="1"/>
              <a:t>icu.outtime</a:t>
            </a:r>
            <a:r>
              <a:rPr lang="en-US" dirty="0"/>
              <a:t> is NOT NULL;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99105-2F18-4FAF-B757-4F03AE1F22C1}"/>
              </a:ext>
            </a:extLst>
          </p:cNvPr>
          <p:cNvSpPr txBox="1"/>
          <p:nvPr/>
        </p:nvSpPr>
        <p:spPr>
          <a:xfrm>
            <a:off x="6987620" y="2120636"/>
            <a:ext cx="470161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pat.subject_id</a:t>
            </a:r>
            <a:r>
              <a:rPr lang="en-US" dirty="0"/>
              <a:t>, </a:t>
            </a:r>
            <a:r>
              <a:rPr lang="en-US" dirty="0" err="1"/>
              <a:t>se.curr_service</a:t>
            </a:r>
            <a:endParaRPr lang="en-US" dirty="0"/>
          </a:p>
          <a:p>
            <a:r>
              <a:rPr lang="en-US" dirty="0"/>
              <a:t>from patients pat</a:t>
            </a:r>
          </a:p>
          <a:p>
            <a:r>
              <a:rPr lang="en-US" dirty="0"/>
              <a:t>join ( select </a:t>
            </a:r>
            <a:r>
              <a:rPr lang="en-US" dirty="0" err="1"/>
              <a:t>p.subject_id</a:t>
            </a:r>
            <a:r>
              <a:rPr lang="en-US" dirty="0"/>
              <a:t> from patients p</a:t>
            </a:r>
          </a:p>
          <a:p>
            <a:r>
              <a:rPr lang="en-US" dirty="0"/>
              <a:t>join services s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s.subject_id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having count(*) = 1</a:t>
            </a:r>
          </a:p>
          <a:p>
            <a:r>
              <a:rPr lang="en-US" dirty="0"/>
              <a:t>) as s on </a:t>
            </a:r>
            <a:r>
              <a:rPr lang="en-US" dirty="0" err="1"/>
              <a:t>pat.subject_id</a:t>
            </a:r>
            <a:r>
              <a:rPr lang="en-US" dirty="0"/>
              <a:t> = </a:t>
            </a:r>
            <a:r>
              <a:rPr lang="en-US" dirty="0" err="1"/>
              <a:t>s.subject_id</a:t>
            </a:r>
            <a:endParaRPr lang="en-US" dirty="0"/>
          </a:p>
          <a:p>
            <a:r>
              <a:rPr lang="en-US" dirty="0"/>
              <a:t>join services se on </a:t>
            </a:r>
            <a:r>
              <a:rPr lang="en-US" dirty="0" err="1"/>
              <a:t>pat.subject_id</a:t>
            </a:r>
            <a:r>
              <a:rPr lang="en-US" dirty="0"/>
              <a:t> = </a:t>
            </a:r>
            <a:r>
              <a:rPr lang="en-US" dirty="0" err="1"/>
              <a:t>se.subject_id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2DA9-1F2A-4D3E-8981-C7E39772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0"/>
            <a:ext cx="10515600" cy="1325563"/>
          </a:xfrm>
        </p:spPr>
        <p:txBody>
          <a:bodyPr/>
          <a:lstStyle/>
          <a:p>
            <a:r>
              <a:rPr lang="en-US" dirty="0"/>
              <a:t>More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6040C-7CB0-47D7-9118-CFEC1DE9467F}"/>
              </a:ext>
            </a:extLst>
          </p:cNvPr>
          <p:cNvSpPr txBox="1"/>
          <p:nvPr/>
        </p:nvSpPr>
        <p:spPr>
          <a:xfrm>
            <a:off x="739218" y="1193907"/>
            <a:ext cx="572732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gender, age from (</a:t>
            </a:r>
          </a:p>
          <a:p>
            <a:r>
              <a:rPr lang="en-US" dirty="0"/>
              <a:t>select p.*, ((cast(</a:t>
            </a:r>
            <a:r>
              <a:rPr lang="en-US" dirty="0" err="1"/>
              <a:t>a.admittime</a:t>
            </a:r>
            <a:r>
              <a:rPr lang="en-US" dirty="0"/>
              <a:t> as date) - cast(</a:t>
            </a:r>
            <a:r>
              <a:rPr lang="en-US" dirty="0" err="1"/>
              <a:t>p.dob</a:t>
            </a:r>
            <a:r>
              <a:rPr lang="en-US" dirty="0"/>
              <a:t> as date))/(365.2*24)) as age from patients p</a:t>
            </a:r>
          </a:p>
          <a:p>
            <a:r>
              <a:rPr lang="en-US" dirty="0"/>
              <a:t>join admissions a on </a:t>
            </a:r>
            <a:r>
              <a:rPr lang="en-US" dirty="0" err="1"/>
              <a:t>a.subject_id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r>
              <a:rPr lang="en-US" dirty="0"/>
              <a:t> ) as pat</a:t>
            </a:r>
          </a:p>
          <a:p>
            <a:r>
              <a:rPr lang="en-US" dirty="0"/>
              <a:t>where </a:t>
            </a:r>
            <a:r>
              <a:rPr lang="en-US" dirty="0" err="1"/>
              <a:t>dod</a:t>
            </a:r>
            <a:r>
              <a:rPr lang="en-US" dirty="0"/>
              <a:t> is null and age &lt;100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105ED-52A5-410B-BA98-D94231C117BD}"/>
              </a:ext>
            </a:extLst>
          </p:cNvPr>
          <p:cNvSpPr txBox="1"/>
          <p:nvPr/>
        </p:nvSpPr>
        <p:spPr>
          <a:xfrm>
            <a:off x="739217" y="3101473"/>
            <a:ext cx="486671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a.marital_status</a:t>
            </a:r>
            <a:r>
              <a:rPr lang="en-US" dirty="0"/>
              <a:t>, </a:t>
            </a:r>
            <a:r>
              <a:rPr lang="en-US" dirty="0" err="1"/>
              <a:t>i.los</a:t>
            </a:r>
            <a:r>
              <a:rPr lang="en-US" dirty="0"/>
              <a:t> </a:t>
            </a:r>
          </a:p>
          <a:p>
            <a:r>
              <a:rPr lang="en-US" dirty="0"/>
              <a:t>from patients p</a:t>
            </a:r>
          </a:p>
          <a:p>
            <a:r>
              <a:rPr lang="en-US" dirty="0"/>
              <a:t>join </a:t>
            </a:r>
            <a:r>
              <a:rPr lang="en-US" dirty="0" err="1"/>
              <a:t>icustays</a:t>
            </a:r>
            <a:r>
              <a:rPr lang="en-US" dirty="0"/>
              <a:t> i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i.subject_id</a:t>
            </a:r>
            <a:endParaRPr lang="en-US" dirty="0"/>
          </a:p>
          <a:p>
            <a:r>
              <a:rPr lang="en-US" dirty="0"/>
              <a:t>join admissions a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a.marital_status</a:t>
            </a:r>
            <a:r>
              <a:rPr lang="en-US" dirty="0"/>
              <a:t> = 'MARRIED'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85805-93E8-4956-9153-C661EC67D979}"/>
              </a:ext>
            </a:extLst>
          </p:cNvPr>
          <p:cNvSpPr txBox="1"/>
          <p:nvPr/>
        </p:nvSpPr>
        <p:spPr>
          <a:xfrm>
            <a:off x="739217" y="4732042"/>
            <a:ext cx="480845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 from patients p</a:t>
            </a:r>
          </a:p>
          <a:p>
            <a:r>
              <a:rPr lang="en-US" dirty="0"/>
              <a:t>join ( select </a:t>
            </a:r>
            <a:r>
              <a:rPr lang="en-US" dirty="0" err="1"/>
              <a:t>subject_id</a:t>
            </a:r>
            <a:r>
              <a:rPr lang="en-US" dirty="0"/>
              <a:t>, count(</a:t>
            </a:r>
            <a:r>
              <a:rPr lang="en-US" dirty="0" err="1"/>
              <a:t>hadm_id</a:t>
            </a:r>
            <a:r>
              <a:rPr lang="en-US" dirty="0"/>
              <a:t>) as stays</a:t>
            </a:r>
          </a:p>
          <a:p>
            <a:r>
              <a:rPr lang="en-US" dirty="0"/>
              <a:t>from </a:t>
            </a:r>
            <a:r>
              <a:rPr lang="en-US" dirty="0" err="1"/>
              <a:t>cptevents</a:t>
            </a:r>
            <a:r>
              <a:rPr lang="en-US" dirty="0"/>
              <a:t> c </a:t>
            </a:r>
          </a:p>
          <a:p>
            <a:r>
              <a:rPr lang="en-US" dirty="0"/>
              <a:t>group by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endParaRPr lang="en-US" dirty="0"/>
          </a:p>
          <a:p>
            <a:r>
              <a:rPr lang="en-US" dirty="0"/>
              <a:t>) as s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s.subject_id</a:t>
            </a:r>
            <a:endParaRPr lang="en-US" dirty="0"/>
          </a:p>
          <a:p>
            <a:r>
              <a:rPr lang="en-US" dirty="0"/>
              <a:t>where stays &gt;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F02D-9DA1-4668-BA11-8261F4E8B4C8}"/>
              </a:ext>
            </a:extLst>
          </p:cNvPr>
          <p:cNvSpPr txBox="1"/>
          <p:nvPr/>
        </p:nvSpPr>
        <p:spPr>
          <a:xfrm>
            <a:off x="7275781" y="953581"/>
            <a:ext cx="48084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'46.{2}’: intestinal procedure**</a:t>
            </a:r>
          </a:p>
          <a:p>
            <a:r>
              <a:rPr lang="en-US" dirty="0"/>
              <a:t>select * from patients p</a:t>
            </a:r>
          </a:p>
          <a:p>
            <a:r>
              <a:rPr lang="en-US" dirty="0"/>
              <a:t>join </a:t>
            </a:r>
            <a:r>
              <a:rPr lang="en-US" dirty="0" err="1"/>
              <a:t>procedures_icd</a:t>
            </a:r>
            <a:r>
              <a:rPr lang="en-US" dirty="0"/>
              <a:t> pi</a:t>
            </a:r>
          </a:p>
          <a:p>
            <a:r>
              <a:rPr lang="en-US" dirty="0"/>
              <a:t>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pi.subject_id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p.dod</a:t>
            </a:r>
            <a:r>
              <a:rPr lang="en-US" dirty="0"/>
              <a:t> is null and</a:t>
            </a:r>
          </a:p>
          <a:p>
            <a:r>
              <a:rPr lang="en-US" dirty="0"/>
              <a:t>pi.icd9_code ~* '46.{2}'</a:t>
            </a:r>
          </a:p>
          <a:p>
            <a:r>
              <a:rPr lang="en-US" dirty="0"/>
              <a:t>order by </a:t>
            </a:r>
            <a:r>
              <a:rPr lang="en-US" dirty="0" err="1"/>
              <a:t>p.subject_id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7A2D9-5BA3-4293-8D1F-778FCE463ABC}"/>
              </a:ext>
            </a:extLst>
          </p:cNvPr>
          <p:cNvSpPr txBox="1"/>
          <p:nvPr/>
        </p:nvSpPr>
        <p:spPr>
          <a:xfrm>
            <a:off x="6197515" y="3349580"/>
            <a:ext cx="560502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a.marital_status</a:t>
            </a:r>
            <a:r>
              <a:rPr lang="en-US" dirty="0"/>
              <a:t>, avg(</a:t>
            </a:r>
            <a:r>
              <a:rPr lang="en-US" dirty="0" err="1"/>
              <a:t>i.los</a:t>
            </a:r>
            <a:r>
              <a:rPr lang="en-US" dirty="0"/>
              <a:t>)</a:t>
            </a:r>
          </a:p>
          <a:p>
            <a:r>
              <a:rPr lang="en-US" dirty="0"/>
              <a:t>from patients p</a:t>
            </a:r>
          </a:p>
          <a:p>
            <a:r>
              <a:rPr lang="en-US" dirty="0"/>
              <a:t>join </a:t>
            </a:r>
            <a:r>
              <a:rPr lang="en-US" dirty="0" err="1"/>
              <a:t>icustays</a:t>
            </a:r>
            <a:r>
              <a:rPr lang="en-US" dirty="0"/>
              <a:t> i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i.subject_id</a:t>
            </a:r>
            <a:endParaRPr lang="en-US" dirty="0"/>
          </a:p>
          <a:p>
            <a:r>
              <a:rPr lang="en-US" dirty="0"/>
              <a:t>join admissions a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a.marital_status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4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9"/>
            <a:ext cx="10515600" cy="1325563"/>
          </a:xfrm>
        </p:spPr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922" y="1157525"/>
            <a:ext cx="599799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serv</a:t>
            </a:r>
            <a:r>
              <a:rPr lang="en-US" dirty="0"/>
              <a:t> as (</a:t>
            </a:r>
          </a:p>
          <a:p>
            <a:r>
              <a:rPr lang="en-US" dirty="0"/>
              <a:t>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transfertime</a:t>
            </a:r>
            <a:r>
              <a:rPr lang="en-US" dirty="0"/>
              <a:t>, </a:t>
            </a:r>
            <a:r>
              <a:rPr lang="en-US" dirty="0" err="1"/>
              <a:t>prev_service</a:t>
            </a:r>
            <a:r>
              <a:rPr lang="en-US" dirty="0"/>
              <a:t>, </a:t>
            </a:r>
            <a:r>
              <a:rPr lang="en-US" dirty="0" err="1"/>
              <a:t>curr_service</a:t>
            </a:r>
            <a:endParaRPr lang="en-US" dirty="0"/>
          </a:p>
          <a:p>
            <a:r>
              <a:rPr lang="en-US" dirty="0"/>
              <a:t>  FROM services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, </a:t>
            </a:r>
            <a:r>
              <a:rPr lang="en-US" dirty="0" err="1"/>
              <a:t>icu</a:t>
            </a:r>
            <a:r>
              <a:rPr lang="en-US" dirty="0"/>
              <a:t> as (</a:t>
            </a:r>
          </a:p>
          <a:p>
            <a:r>
              <a:rPr lang="en-US" dirty="0"/>
              <a:t>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icustay_id</a:t>
            </a:r>
            <a:r>
              <a:rPr lang="en-US" dirty="0"/>
              <a:t>, </a:t>
            </a:r>
            <a:r>
              <a:rPr lang="en-US" dirty="0" err="1"/>
              <a:t>intime</a:t>
            </a:r>
            <a:r>
              <a:rPr lang="en-US" dirty="0"/>
              <a:t>, </a:t>
            </a:r>
            <a:r>
              <a:rPr lang="en-US" dirty="0" err="1"/>
              <a:t>outtime</a:t>
            </a:r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icu.subject_id</a:t>
            </a:r>
            <a:r>
              <a:rPr lang="en-US" dirty="0"/>
              <a:t>, </a:t>
            </a:r>
            <a:r>
              <a:rPr lang="en-US" dirty="0" err="1"/>
              <a:t>icu.hadm_id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</a:t>
            </a:r>
            <a:r>
              <a:rPr lang="en-US" dirty="0" err="1"/>
              <a:t>icu.intime</a:t>
            </a:r>
            <a:r>
              <a:rPr lang="en-US" dirty="0"/>
              <a:t>, </a:t>
            </a:r>
            <a:r>
              <a:rPr lang="en-US" dirty="0" err="1"/>
              <a:t>icu.outtime</a:t>
            </a:r>
            <a:endParaRPr lang="en-US" dirty="0"/>
          </a:p>
          <a:p>
            <a:r>
              <a:rPr lang="en-US" dirty="0"/>
              <a:t>, </a:t>
            </a:r>
            <a:r>
              <a:rPr lang="en-US" dirty="0" err="1"/>
              <a:t>serv.transfertime</a:t>
            </a:r>
            <a:r>
              <a:rPr lang="en-US" dirty="0"/>
              <a:t>, </a:t>
            </a:r>
            <a:r>
              <a:rPr lang="en-US" dirty="0" err="1"/>
              <a:t>serv.prev_service</a:t>
            </a:r>
            <a:r>
              <a:rPr lang="en-US" dirty="0"/>
              <a:t>, </a:t>
            </a:r>
            <a:r>
              <a:rPr lang="en-US" dirty="0" err="1"/>
              <a:t>serv.curr_service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serv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serv.hadm_id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C310-B5BF-4A53-BAE9-084CE8567CB6}"/>
              </a:ext>
            </a:extLst>
          </p:cNvPr>
          <p:cNvSpPr txBox="1"/>
          <p:nvPr/>
        </p:nvSpPr>
        <p:spPr>
          <a:xfrm>
            <a:off x="7334054" y="1711522"/>
            <a:ext cx="445102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icu.subject_id</a:t>
            </a:r>
            <a:r>
              <a:rPr lang="en-US" dirty="0"/>
              <a:t>, </a:t>
            </a:r>
            <a:r>
              <a:rPr lang="en-US" dirty="0" err="1"/>
              <a:t>icu.hadm_id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</a:t>
            </a:r>
            <a:r>
              <a:rPr lang="en-US" dirty="0" err="1"/>
              <a:t>icu.intime</a:t>
            </a:r>
            <a:r>
              <a:rPr lang="en-US" dirty="0"/>
              <a:t>, </a:t>
            </a:r>
            <a:r>
              <a:rPr lang="en-US" dirty="0" err="1"/>
              <a:t>icu.outtime</a:t>
            </a:r>
            <a:r>
              <a:rPr lang="en-US" dirty="0"/>
              <a:t>, </a:t>
            </a:r>
            <a:r>
              <a:rPr lang="en-US" dirty="0" err="1"/>
              <a:t>serv.transfertime</a:t>
            </a:r>
            <a:r>
              <a:rPr lang="en-US" dirty="0"/>
              <a:t>, </a:t>
            </a:r>
            <a:r>
              <a:rPr lang="en-US" dirty="0" err="1"/>
              <a:t>serv.prev_service</a:t>
            </a:r>
            <a:r>
              <a:rPr lang="en-US" dirty="0"/>
              <a:t>, </a:t>
            </a:r>
            <a:r>
              <a:rPr lang="en-US" dirty="0" err="1"/>
              <a:t>serv.curr_service</a:t>
            </a:r>
            <a:endParaRPr lang="en-US" dirty="0"/>
          </a:p>
          <a:p>
            <a:r>
              <a:rPr lang="en-US" dirty="0"/>
              <a:t>FROM (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icustay_id</a:t>
            </a:r>
            <a:r>
              <a:rPr lang="en-US" dirty="0"/>
              <a:t>, </a:t>
            </a:r>
            <a:r>
              <a:rPr lang="en-US" dirty="0" err="1"/>
              <a:t>intime</a:t>
            </a:r>
            <a:r>
              <a:rPr lang="en-US" dirty="0"/>
              <a:t>, </a:t>
            </a:r>
            <a:r>
              <a:rPr lang="en-US" dirty="0" err="1"/>
              <a:t>outtime</a:t>
            </a:r>
            <a:r>
              <a:rPr lang="en-US" dirty="0"/>
              <a:t>  FROM </a:t>
            </a:r>
            <a:r>
              <a:rPr lang="en-US" dirty="0" err="1"/>
              <a:t>icustays</a:t>
            </a:r>
            <a:r>
              <a:rPr lang="en-US" dirty="0"/>
              <a:t>) as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(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transfertime</a:t>
            </a:r>
            <a:r>
              <a:rPr lang="en-US" dirty="0"/>
              <a:t>, </a:t>
            </a:r>
            <a:r>
              <a:rPr lang="en-US" dirty="0" err="1"/>
              <a:t>prev_service</a:t>
            </a:r>
            <a:r>
              <a:rPr lang="en-US" dirty="0"/>
              <a:t>, </a:t>
            </a:r>
            <a:r>
              <a:rPr lang="en-US" dirty="0" err="1"/>
              <a:t>curr_service</a:t>
            </a:r>
            <a:r>
              <a:rPr lang="en-US" dirty="0"/>
              <a:t>  FROM services) as serv</a:t>
            </a:r>
          </a:p>
          <a:p>
            <a:r>
              <a:rPr lang="en-US" dirty="0"/>
              <a:t>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serv.hadm_id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77892A-46DC-4003-8D43-43DECA864D7A}"/>
              </a:ext>
            </a:extLst>
          </p:cNvPr>
          <p:cNvSpPr/>
          <p:nvPr/>
        </p:nvSpPr>
        <p:spPr>
          <a:xfrm>
            <a:off x="6495068" y="2856322"/>
            <a:ext cx="838986" cy="57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9"/>
            <a:ext cx="10515600" cy="1325563"/>
          </a:xfrm>
        </p:spPr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C310-B5BF-4A53-BAE9-084CE8567CB6}"/>
              </a:ext>
            </a:extLst>
          </p:cNvPr>
          <p:cNvSpPr txBox="1"/>
          <p:nvPr/>
        </p:nvSpPr>
        <p:spPr>
          <a:xfrm>
            <a:off x="2733773" y="3133814"/>
            <a:ext cx="4451024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dx.subject_id</a:t>
            </a:r>
            <a:r>
              <a:rPr lang="en-US" dirty="0"/>
              <a:t>, </a:t>
            </a:r>
            <a:r>
              <a:rPr lang="en-US" dirty="0" err="1"/>
              <a:t>dx.hadm_id</a:t>
            </a:r>
            <a:r>
              <a:rPr lang="en-US" dirty="0"/>
              <a:t>, </a:t>
            </a:r>
            <a:r>
              <a:rPr lang="en-US" dirty="0" err="1"/>
              <a:t>ne.chartdate</a:t>
            </a:r>
            <a:r>
              <a:rPr lang="en-US" dirty="0"/>
              <a:t>, </a:t>
            </a:r>
            <a:r>
              <a:rPr lang="en-US" dirty="0" err="1"/>
              <a:t>ne.charttime</a:t>
            </a:r>
            <a:r>
              <a:rPr lang="en-US" dirty="0"/>
              <a:t>, </a:t>
            </a:r>
            <a:r>
              <a:rPr lang="en-US" dirty="0" err="1"/>
              <a:t>ne.category</a:t>
            </a:r>
            <a:r>
              <a:rPr lang="en-US" dirty="0"/>
              <a:t>, </a:t>
            </a:r>
            <a:r>
              <a:rPr lang="en-US" dirty="0" err="1"/>
              <a:t>ne.description</a:t>
            </a:r>
            <a:r>
              <a:rPr lang="en-US" dirty="0"/>
              <a:t>, </a:t>
            </a:r>
            <a:r>
              <a:rPr lang="en-US" dirty="0" err="1"/>
              <a:t>ne.text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diagnoses_icd</a:t>
            </a:r>
            <a:r>
              <a:rPr lang="en-US" dirty="0"/>
              <a:t> dx </a:t>
            </a:r>
          </a:p>
          <a:p>
            <a:r>
              <a:rPr lang="en-US" dirty="0"/>
              <a:t>JOIN </a:t>
            </a:r>
            <a:r>
              <a:rPr lang="en-US" dirty="0" err="1"/>
              <a:t>noteevents</a:t>
            </a:r>
            <a:r>
              <a:rPr lang="en-US" dirty="0"/>
              <a:t> ne on </a:t>
            </a:r>
            <a:r>
              <a:rPr lang="en-US" dirty="0" err="1"/>
              <a:t>dx.subject_id</a:t>
            </a:r>
            <a:r>
              <a:rPr lang="en-US" dirty="0"/>
              <a:t>=</a:t>
            </a:r>
            <a:r>
              <a:rPr lang="en-US" dirty="0" err="1"/>
              <a:t>ne.subject_id</a:t>
            </a:r>
            <a:endParaRPr lang="en-US" dirty="0"/>
          </a:p>
          <a:p>
            <a:r>
              <a:rPr lang="en-US" dirty="0"/>
              <a:t>WHERE dx.icd9_code like '430' AND </a:t>
            </a:r>
            <a:r>
              <a:rPr lang="en-US" dirty="0" err="1"/>
              <a:t>ne.category</a:t>
            </a:r>
            <a:r>
              <a:rPr lang="en-US" dirty="0"/>
              <a:t> like 'Discharge summary'</a:t>
            </a:r>
          </a:p>
          <a:p>
            <a:r>
              <a:rPr lang="en-US" dirty="0"/>
              <a:t>ORDER BY </a:t>
            </a:r>
            <a:r>
              <a:rPr lang="en-US" dirty="0" err="1"/>
              <a:t>subject_id</a:t>
            </a:r>
            <a:r>
              <a:rPr lang="en-US" dirty="0"/>
              <a:t> ASC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9B9B2-9994-4108-BB61-D5D52F1B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41" y="1327642"/>
            <a:ext cx="4400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11" y="0"/>
            <a:ext cx="10515600" cy="1325563"/>
          </a:xfrm>
        </p:spPr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06" y="1064782"/>
            <a:ext cx="595085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AVG(hours) AS </a:t>
            </a:r>
            <a:r>
              <a:rPr lang="en-US" dirty="0" err="1"/>
              <a:t>mean_hours</a:t>
            </a:r>
            <a:r>
              <a:rPr lang="en-US" dirty="0"/>
              <a:t>,</a:t>
            </a:r>
          </a:p>
          <a:p>
            <a:r>
              <a:rPr lang="en-US" dirty="0" err="1"/>
              <a:t>percentile_cont</a:t>
            </a:r>
            <a:r>
              <a:rPr lang="en-US" dirty="0"/>
              <a:t>(0.5) within group(order by hours) as</a:t>
            </a:r>
          </a:p>
          <a:p>
            <a:r>
              <a:rPr lang="en-US" dirty="0" err="1"/>
              <a:t>mid_hours</a:t>
            </a:r>
            <a:r>
              <a:rPr lang="en-US" dirty="0"/>
              <a:t>, MAX(hours) AS </a:t>
            </a:r>
            <a:r>
              <a:rPr lang="en-US" dirty="0" err="1"/>
              <a:t>max_hours</a:t>
            </a:r>
            <a:r>
              <a:rPr lang="en-US" dirty="0"/>
              <a:t>,</a:t>
            </a:r>
          </a:p>
          <a:p>
            <a:r>
              <a:rPr lang="en-US" dirty="0"/>
              <a:t>MIN(hours) AS </a:t>
            </a:r>
            <a:r>
              <a:rPr lang="en-US" dirty="0" err="1"/>
              <a:t>min_hours</a:t>
            </a:r>
            <a:endParaRPr lang="en-US" dirty="0"/>
          </a:p>
          <a:p>
            <a:r>
              <a:rPr lang="en-US" dirty="0"/>
              <a:t>FROM ( SELECT </a:t>
            </a:r>
            <a:r>
              <a:rPr lang="en-US" dirty="0" err="1"/>
              <a:t>icustay_id</a:t>
            </a:r>
            <a:r>
              <a:rPr lang="en-US" dirty="0"/>
              <a:t>,</a:t>
            </a:r>
          </a:p>
          <a:p>
            <a:r>
              <a:rPr lang="en-US" dirty="0"/>
              <a:t>ROUND(extract(day from duration)*24 + extract(hour from</a:t>
            </a:r>
          </a:p>
          <a:p>
            <a:r>
              <a:rPr lang="en-US" dirty="0"/>
              <a:t>duration) + extract(minute from duration)/60) as hours</a:t>
            </a:r>
          </a:p>
          <a:p>
            <a:r>
              <a:rPr lang="en-US" dirty="0"/>
              <a:t>FROM (SELECT </a:t>
            </a:r>
            <a:r>
              <a:rPr lang="en-US" dirty="0" err="1"/>
              <a:t>icustay_id</a:t>
            </a:r>
            <a:r>
              <a:rPr lang="en-US" dirty="0"/>
              <a:t>, (</a:t>
            </a:r>
            <a:r>
              <a:rPr lang="en-US" dirty="0" err="1"/>
              <a:t>outtime</a:t>
            </a:r>
            <a:r>
              <a:rPr lang="en-US" dirty="0"/>
              <a:t> - </a:t>
            </a:r>
            <a:r>
              <a:rPr lang="en-US" dirty="0" err="1"/>
              <a:t>intime</a:t>
            </a:r>
            <a:r>
              <a:rPr lang="en-US" dirty="0"/>
              <a:t>) AS duration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) AS t</a:t>
            </a:r>
          </a:p>
          <a:p>
            <a:r>
              <a:rPr lang="en-US" dirty="0"/>
              <a:t>WHERE duration IS NOT NULL ) AS 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2943-8F2F-4415-8A9E-178D021D698F}"/>
              </a:ext>
            </a:extLst>
          </p:cNvPr>
          <p:cNvSpPr txBox="1"/>
          <p:nvPr/>
        </p:nvSpPr>
        <p:spPr>
          <a:xfrm>
            <a:off x="4053525" y="4060345"/>
            <a:ext cx="797821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description, AVG(days) AS </a:t>
            </a:r>
            <a:r>
              <a:rPr lang="en-US" dirty="0" err="1"/>
              <a:t>mean_days</a:t>
            </a:r>
            <a:r>
              <a:rPr lang="en-US" dirty="0"/>
              <a:t>, COUNT(*) AS </a:t>
            </a:r>
            <a:r>
              <a:rPr lang="en-US" dirty="0" err="1"/>
              <a:t>num_group</a:t>
            </a:r>
            <a:endParaRPr lang="en-US" dirty="0"/>
          </a:p>
          <a:p>
            <a:r>
              <a:rPr lang="en-US" dirty="0"/>
              <a:t>FROM (SELECT </a:t>
            </a:r>
            <a:r>
              <a:rPr lang="en-US" dirty="0" err="1"/>
              <a:t>subject_id</a:t>
            </a:r>
            <a:r>
              <a:rPr lang="en-US" dirty="0"/>
              <a:t>, extract(day from duration) AS days, description</a:t>
            </a:r>
          </a:p>
          <a:p>
            <a:r>
              <a:rPr lang="en-US" dirty="0"/>
              <a:t>FROM (SELECT </a:t>
            </a:r>
            <a:r>
              <a:rPr lang="en-US" dirty="0" err="1"/>
              <a:t>i.subject_id</a:t>
            </a:r>
            <a:r>
              <a:rPr lang="en-US" dirty="0"/>
              <a:t>, (</a:t>
            </a:r>
            <a:r>
              <a:rPr lang="en-US" dirty="0" err="1"/>
              <a:t>i.outtime</a:t>
            </a:r>
            <a:r>
              <a:rPr lang="en-US" dirty="0"/>
              <a:t> - </a:t>
            </a:r>
            <a:r>
              <a:rPr lang="en-US" dirty="0" err="1"/>
              <a:t>i.intime</a:t>
            </a:r>
            <a:r>
              <a:rPr lang="en-US" dirty="0"/>
              <a:t>) AS duration, </a:t>
            </a:r>
            <a:r>
              <a:rPr lang="en-US" dirty="0" err="1"/>
              <a:t>n.description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AS i</a:t>
            </a:r>
          </a:p>
          <a:p>
            <a:r>
              <a:rPr lang="en-US" dirty="0"/>
              <a:t>LEFT JOIN </a:t>
            </a:r>
            <a:r>
              <a:rPr lang="en-US" dirty="0" err="1"/>
              <a:t>noteevents</a:t>
            </a:r>
            <a:r>
              <a:rPr lang="en-US" dirty="0"/>
              <a:t> AS n</a:t>
            </a:r>
          </a:p>
          <a:p>
            <a:r>
              <a:rPr lang="en-US" dirty="0"/>
              <a:t>ON </a:t>
            </a:r>
            <a:r>
              <a:rPr lang="en-US" dirty="0" err="1"/>
              <a:t>i.subject_id</a:t>
            </a:r>
            <a:r>
              <a:rPr lang="en-US" dirty="0"/>
              <a:t> = </a:t>
            </a:r>
            <a:r>
              <a:rPr lang="en-US" dirty="0" err="1"/>
              <a:t>n.subject_id</a:t>
            </a:r>
            <a:r>
              <a:rPr lang="en-US" dirty="0"/>
              <a:t>) AS m) as d</a:t>
            </a:r>
          </a:p>
          <a:p>
            <a:r>
              <a:rPr lang="en-US" dirty="0"/>
              <a:t>WHERE description IS NOT NULL</a:t>
            </a:r>
          </a:p>
          <a:p>
            <a:r>
              <a:rPr lang="en-US" dirty="0"/>
              <a:t>GROUP BY description</a:t>
            </a:r>
          </a:p>
          <a:p>
            <a:r>
              <a:rPr lang="en-US" dirty="0"/>
              <a:t>ORDER BY </a:t>
            </a:r>
            <a:r>
              <a:rPr lang="en-US" dirty="0" err="1"/>
              <a:t>mean_days</a:t>
            </a:r>
            <a:r>
              <a:rPr lang="en-US" dirty="0"/>
              <a:t> DESC ;</a:t>
            </a:r>
          </a:p>
        </p:txBody>
      </p:sp>
    </p:spTree>
    <p:extLst>
      <p:ext uri="{BB962C8B-B14F-4D97-AF65-F5344CB8AC3E}">
        <p14:creationId xmlns:p14="http://schemas.microsoft.com/office/powerpoint/2010/main" val="353477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11" y="0"/>
            <a:ext cx="10515600" cy="1325563"/>
          </a:xfrm>
        </p:spPr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04" y="970514"/>
            <a:ext cx="673328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i.subject_id</a:t>
            </a:r>
            <a:r>
              <a:rPr lang="en-US" dirty="0"/>
              <a:t>, (</a:t>
            </a:r>
            <a:r>
              <a:rPr lang="en-US" dirty="0" err="1"/>
              <a:t>i.outtime</a:t>
            </a:r>
            <a:r>
              <a:rPr lang="en-US" dirty="0"/>
              <a:t> - </a:t>
            </a:r>
            <a:r>
              <a:rPr lang="en-US" dirty="0" err="1"/>
              <a:t>i.intime</a:t>
            </a:r>
            <a:r>
              <a:rPr lang="en-US" dirty="0"/>
              <a:t>) AS duration,</a:t>
            </a:r>
          </a:p>
          <a:p>
            <a:r>
              <a:rPr lang="en-US" dirty="0" err="1"/>
              <a:t>n.description</a:t>
            </a:r>
            <a:r>
              <a:rPr lang="en-US" dirty="0"/>
              <a:t>, </a:t>
            </a:r>
            <a:r>
              <a:rPr lang="en-US" dirty="0" err="1"/>
              <a:t>n.text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AS i</a:t>
            </a:r>
          </a:p>
          <a:p>
            <a:r>
              <a:rPr lang="en-US" dirty="0"/>
              <a:t>INNER JOIN </a:t>
            </a:r>
            <a:r>
              <a:rPr lang="en-US" dirty="0" err="1"/>
              <a:t>noteevents</a:t>
            </a:r>
            <a:r>
              <a:rPr lang="en-US" dirty="0"/>
              <a:t> AS n</a:t>
            </a:r>
          </a:p>
          <a:p>
            <a:r>
              <a:rPr lang="en-US" dirty="0"/>
              <a:t>ON </a:t>
            </a:r>
            <a:r>
              <a:rPr lang="en-US" dirty="0" err="1"/>
              <a:t>i.subject_id</a:t>
            </a:r>
            <a:r>
              <a:rPr lang="en-US" dirty="0"/>
              <a:t> = </a:t>
            </a:r>
            <a:r>
              <a:rPr lang="en-US" dirty="0" err="1"/>
              <a:t>n.subject_id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n.text</a:t>
            </a:r>
            <a:r>
              <a:rPr lang="en-US" dirty="0"/>
              <a:t> LIKE '%lung%' AND (</a:t>
            </a:r>
            <a:r>
              <a:rPr lang="en-US" dirty="0" err="1"/>
              <a:t>i.outtime</a:t>
            </a:r>
            <a:r>
              <a:rPr lang="en-US" dirty="0"/>
              <a:t> - </a:t>
            </a:r>
            <a:r>
              <a:rPr lang="en-US" dirty="0" err="1"/>
              <a:t>i.intime</a:t>
            </a:r>
            <a:r>
              <a:rPr lang="en-US" dirty="0"/>
              <a:t>) IS NOT NULL;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2943-8F2F-4415-8A9E-178D021D698F}"/>
              </a:ext>
            </a:extLst>
          </p:cNvPr>
          <p:cNvSpPr txBox="1"/>
          <p:nvPr/>
        </p:nvSpPr>
        <p:spPr>
          <a:xfrm>
            <a:off x="3023162" y="2994344"/>
            <a:ext cx="732746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newtable</a:t>
            </a:r>
            <a:r>
              <a:rPr lang="en-US" dirty="0"/>
              <a:t> as(</a:t>
            </a:r>
          </a:p>
          <a:p>
            <a:r>
              <a:rPr lang="en-US" dirty="0"/>
              <a:t>SELECT </a:t>
            </a:r>
            <a:r>
              <a:rPr lang="en-US" dirty="0" err="1"/>
              <a:t>icu.subject_id</a:t>
            </a:r>
            <a:r>
              <a:rPr lang="en-US" dirty="0"/>
              <a:t>, SUM(</a:t>
            </a:r>
            <a:r>
              <a:rPr lang="en-US" dirty="0" err="1"/>
              <a:t>icu.los</a:t>
            </a:r>
            <a:r>
              <a:rPr lang="en-US" dirty="0"/>
              <a:t>) AS los, round((cast(</a:t>
            </a:r>
            <a:r>
              <a:rPr lang="en-US" dirty="0" err="1"/>
              <a:t>p.dod</a:t>
            </a:r>
            <a:r>
              <a:rPr lang="en-US" dirty="0"/>
              <a:t> as date) -</a:t>
            </a:r>
          </a:p>
          <a:p>
            <a:r>
              <a:rPr lang="en-US" dirty="0"/>
              <a:t>cast(</a:t>
            </a:r>
            <a:r>
              <a:rPr lang="en-US" dirty="0" err="1"/>
              <a:t>p.dob</a:t>
            </a:r>
            <a:r>
              <a:rPr lang="en-US" dirty="0"/>
              <a:t> as date))/365.2) AS age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patients p ON </a:t>
            </a:r>
            <a:r>
              <a:rPr lang="en-US" dirty="0" err="1"/>
              <a:t>icu.subject_id</a:t>
            </a:r>
            <a:r>
              <a:rPr lang="en-US" dirty="0"/>
              <a:t> =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p.dod</a:t>
            </a:r>
            <a:r>
              <a:rPr lang="en-US" dirty="0"/>
              <a:t> IS NOT NULL AND </a:t>
            </a:r>
            <a:r>
              <a:rPr lang="en-US" dirty="0" err="1"/>
              <a:t>icu.los</a:t>
            </a:r>
            <a:r>
              <a:rPr lang="en-US" dirty="0"/>
              <a:t> IS NOT NULL</a:t>
            </a:r>
          </a:p>
          <a:p>
            <a:r>
              <a:rPr lang="en-US" dirty="0"/>
              <a:t>GROUP BY </a:t>
            </a:r>
            <a:r>
              <a:rPr lang="en-US" dirty="0" err="1"/>
              <a:t>icu.subject_id</a:t>
            </a:r>
            <a:r>
              <a:rPr lang="en-US" dirty="0"/>
              <a:t>, </a:t>
            </a:r>
            <a:r>
              <a:rPr lang="en-US" dirty="0" err="1"/>
              <a:t>p.dod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)</a:t>
            </a:r>
          </a:p>
          <a:p>
            <a:r>
              <a:rPr lang="en-US" dirty="0"/>
              <a:t>SELECT age, count(age) as </a:t>
            </a:r>
            <a:r>
              <a:rPr lang="en-US" dirty="0" err="1"/>
              <a:t>numberOfPatients</a:t>
            </a:r>
            <a:r>
              <a:rPr lang="en-US" dirty="0"/>
              <a:t>, round(AVG(los)) as </a:t>
            </a:r>
            <a:r>
              <a:rPr lang="en-US" dirty="0" err="1"/>
              <a:t>meanLos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newtable</a:t>
            </a:r>
            <a:endParaRPr lang="en-US" dirty="0"/>
          </a:p>
          <a:p>
            <a:r>
              <a:rPr lang="en-US" dirty="0"/>
              <a:t>WHERE age &lt; 100</a:t>
            </a:r>
          </a:p>
          <a:p>
            <a:r>
              <a:rPr lang="en-US" dirty="0"/>
              <a:t>GROUP BY age</a:t>
            </a:r>
          </a:p>
          <a:p>
            <a:r>
              <a:rPr lang="en-US" dirty="0"/>
              <a:t>ORDER BY age DESC;</a:t>
            </a:r>
          </a:p>
        </p:txBody>
      </p:sp>
    </p:spTree>
    <p:extLst>
      <p:ext uri="{BB962C8B-B14F-4D97-AF65-F5344CB8AC3E}">
        <p14:creationId xmlns:p14="http://schemas.microsoft.com/office/powerpoint/2010/main" val="301809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40196"/>
            <a:ext cx="638448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icustay</a:t>
            </a:r>
            <a:r>
              <a:rPr lang="en-US" dirty="0"/>
              <a:t> as (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COUNT ( </a:t>
            </a:r>
            <a:r>
              <a:rPr lang="en-US" dirty="0" err="1"/>
              <a:t>icustay_id</a:t>
            </a:r>
            <a:r>
              <a:rPr lang="en-US" dirty="0"/>
              <a:t> ) as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FROM ICUSTAYS</a:t>
            </a:r>
          </a:p>
          <a:p>
            <a:r>
              <a:rPr lang="en-US" dirty="0"/>
              <a:t>GROUP BY </a:t>
            </a:r>
            <a:r>
              <a:rPr lang="en-US" dirty="0" err="1"/>
              <a:t>subject_id</a:t>
            </a:r>
            <a:r>
              <a:rPr lang="en-US" dirty="0"/>
              <a:t>)</a:t>
            </a:r>
          </a:p>
          <a:p>
            <a:r>
              <a:rPr lang="en-US" dirty="0"/>
              <a:t>, expire as (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expire_flag</a:t>
            </a:r>
            <a:r>
              <a:rPr lang="en-US" dirty="0"/>
              <a:t> FROM PATIENTS)</a:t>
            </a:r>
          </a:p>
          <a:p>
            <a:r>
              <a:rPr lang="en-US" dirty="0"/>
              <a:t>SELECT </a:t>
            </a:r>
            <a:r>
              <a:rPr lang="en-US" dirty="0" err="1"/>
              <a:t>expire.expire_flag</a:t>
            </a:r>
            <a:r>
              <a:rPr lang="en-US" dirty="0"/>
              <a:t>, AVG ( </a:t>
            </a:r>
            <a:r>
              <a:rPr lang="en-US" dirty="0" err="1"/>
              <a:t>icustay.icustays</a:t>
            </a:r>
            <a:r>
              <a:rPr lang="en-US" dirty="0"/>
              <a:t> ) as </a:t>
            </a:r>
            <a:r>
              <a:rPr lang="en-US" dirty="0" err="1"/>
              <a:t>avg_icustays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icustay</a:t>
            </a:r>
            <a:endParaRPr lang="en-US" dirty="0"/>
          </a:p>
          <a:p>
            <a:r>
              <a:rPr lang="en-US" dirty="0"/>
              <a:t>INNER JOIN expire ON </a:t>
            </a:r>
            <a:r>
              <a:rPr lang="en-US" dirty="0" err="1"/>
              <a:t>icustay.subject_id</a:t>
            </a:r>
            <a:r>
              <a:rPr lang="en-US" dirty="0"/>
              <a:t> = </a:t>
            </a:r>
            <a:r>
              <a:rPr lang="en-US" dirty="0" err="1"/>
              <a:t>expire.subject_id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expire.expire_flag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6B5EC-4483-437E-BC9E-B7E042049B89}"/>
              </a:ext>
            </a:extLst>
          </p:cNvPr>
          <p:cNvSpPr txBox="1"/>
          <p:nvPr/>
        </p:nvSpPr>
        <p:spPr>
          <a:xfrm>
            <a:off x="766482" y="4212775"/>
            <a:ext cx="506298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--?</a:t>
            </a:r>
          </a:p>
          <a:p>
            <a:r>
              <a:rPr lang="en-US" dirty="0"/>
              <a:t>SELECT </a:t>
            </a:r>
            <a:r>
              <a:rPr lang="en-US" dirty="0" err="1"/>
              <a:t>row_id</a:t>
            </a:r>
            <a:r>
              <a:rPr lang="en-US" dirty="0"/>
              <a:t>, substring(text,</a:t>
            </a:r>
          </a:p>
          <a:p>
            <a:r>
              <a:rPr lang="en-US" dirty="0"/>
              <a:t>POSITION('Service' IN text)+9, POSITION (' ' IN</a:t>
            </a:r>
          </a:p>
          <a:p>
            <a:r>
              <a:rPr lang="en-US" dirty="0"/>
              <a:t>substring(text, </a:t>
            </a:r>
            <a:r>
              <a:rPr lang="en-US" i="1" dirty="0"/>
              <a:t>POSITION</a:t>
            </a:r>
            <a:r>
              <a:rPr lang="en-US" dirty="0"/>
              <a:t>('Service' IN text)+9)) ) as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FROM NOTEEVENTS</a:t>
            </a:r>
          </a:p>
          <a:p>
            <a:r>
              <a:rPr lang="en-US" dirty="0"/>
              <a:t>WHERE </a:t>
            </a:r>
            <a:r>
              <a:rPr lang="en-US" dirty="0" err="1"/>
              <a:t>row_id</a:t>
            </a:r>
            <a:r>
              <a:rPr lang="en-US" dirty="0"/>
              <a:t> BETWEEN 175 and 190;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330EB-29A8-4CB2-9E38-39B6A37C9D1C}"/>
              </a:ext>
            </a:extLst>
          </p:cNvPr>
          <p:cNvSpPr txBox="1"/>
          <p:nvPr/>
        </p:nvSpPr>
        <p:spPr>
          <a:xfrm>
            <a:off x="6290822" y="4127051"/>
            <a:ext cx="576920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icustay_id</a:t>
            </a:r>
            <a:r>
              <a:rPr lang="en-US" dirty="0"/>
              <a:t>,</a:t>
            </a:r>
          </a:p>
          <a:p>
            <a:r>
              <a:rPr lang="en-US" dirty="0"/>
              <a:t>ROUND(extract(day from duration)*24 + extract(hour from</a:t>
            </a:r>
          </a:p>
          <a:p>
            <a:r>
              <a:rPr lang="en-US" dirty="0"/>
              <a:t>duration) + extract(minute from duration)/60) as hours</a:t>
            </a:r>
          </a:p>
          <a:p>
            <a:r>
              <a:rPr lang="en-US" dirty="0"/>
              <a:t>FROM ( SELECT </a:t>
            </a:r>
            <a:r>
              <a:rPr lang="en-US" dirty="0" err="1"/>
              <a:t>icustay_id</a:t>
            </a:r>
            <a:r>
              <a:rPr lang="en-US" dirty="0"/>
              <a:t>, (</a:t>
            </a:r>
            <a:r>
              <a:rPr lang="en-US" dirty="0" err="1"/>
              <a:t>outtime</a:t>
            </a:r>
            <a:r>
              <a:rPr lang="en-US" dirty="0"/>
              <a:t> - </a:t>
            </a:r>
            <a:r>
              <a:rPr lang="en-US" dirty="0" err="1"/>
              <a:t>intime</a:t>
            </a:r>
            <a:r>
              <a:rPr lang="en-US" dirty="0"/>
              <a:t>) AS duration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) AS t</a:t>
            </a:r>
          </a:p>
          <a:p>
            <a:r>
              <a:rPr lang="en-US" dirty="0"/>
              <a:t>WHERE duration IS NOT NULL</a:t>
            </a:r>
          </a:p>
          <a:p>
            <a:r>
              <a:rPr lang="en-US" dirty="0"/>
              <a:t>ORDER BY hours DESC;</a:t>
            </a:r>
          </a:p>
        </p:txBody>
      </p:sp>
    </p:spTree>
    <p:extLst>
      <p:ext uri="{BB962C8B-B14F-4D97-AF65-F5344CB8AC3E}">
        <p14:creationId xmlns:p14="http://schemas.microsoft.com/office/powerpoint/2010/main" val="202882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5" y="1460707"/>
            <a:ext cx="638448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all patients who had ICD-9 diagnosis codes for dyspnea, shortness of breath, and cough.</a:t>
            </a:r>
          </a:p>
          <a:p>
            <a:r>
              <a:rPr lang="en-US" dirty="0"/>
              <a:t>WITH dx as (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icd9_code</a:t>
            </a:r>
          </a:p>
          <a:p>
            <a:r>
              <a:rPr lang="en-US" dirty="0"/>
              <a:t>FROM </a:t>
            </a:r>
            <a:r>
              <a:rPr lang="en-US" dirty="0" err="1"/>
              <a:t>diagnoses_icd</a:t>
            </a:r>
            <a:endParaRPr lang="en-US" dirty="0"/>
          </a:p>
          <a:p>
            <a:r>
              <a:rPr lang="en-US" dirty="0"/>
              <a:t>WHERE icd9_code IN ('786','78605','7862'))</a:t>
            </a:r>
          </a:p>
          <a:p>
            <a:r>
              <a:rPr lang="en-US" dirty="0"/>
              <a:t>, notes as (</a:t>
            </a:r>
          </a:p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text</a:t>
            </a:r>
          </a:p>
          <a:p>
            <a:r>
              <a:rPr lang="en-US" dirty="0"/>
              <a:t>FROM </a:t>
            </a:r>
            <a:r>
              <a:rPr lang="en-US" dirty="0" err="1"/>
              <a:t>noteevents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dx.subject_id</a:t>
            </a:r>
            <a:r>
              <a:rPr lang="en-US" dirty="0"/>
              <a:t>, dx.icd9_code, </a:t>
            </a:r>
            <a:r>
              <a:rPr lang="en-US" dirty="0" err="1"/>
              <a:t>notes.subject_id</a:t>
            </a:r>
            <a:r>
              <a:rPr lang="en-US" dirty="0"/>
              <a:t>, </a:t>
            </a:r>
            <a:r>
              <a:rPr lang="en-US" dirty="0" err="1"/>
              <a:t>notes.text</a:t>
            </a:r>
            <a:endParaRPr lang="en-US" dirty="0"/>
          </a:p>
          <a:p>
            <a:r>
              <a:rPr lang="en-US" dirty="0"/>
              <a:t>FROM notes</a:t>
            </a:r>
          </a:p>
          <a:p>
            <a:r>
              <a:rPr lang="en-US" dirty="0"/>
              <a:t>INNER JOIN dx</a:t>
            </a:r>
          </a:p>
          <a:p>
            <a:r>
              <a:rPr lang="en-US" dirty="0"/>
              <a:t>ON </a:t>
            </a:r>
            <a:r>
              <a:rPr lang="en-US" dirty="0" err="1"/>
              <a:t>dx.subject_id</a:t>
            </a:r>
            <a:r>
              <a:rPr lang="en-US" dirty="0"/>
              <a:t>=</a:t>
            </a:r>
            <a:r>
              <a:rPr lang="en-US" dirty="0" err="1"/>
              <a:t>notes.subject_id</a:t>
            </a:r>
            <a:r>
              <a:rPr lang="en-US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B9F95-9EBB-46E2-BCE3-6848C8EC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93" y="1460707"/>
            <a:ext cx="4270091" cy="22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5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Queries: one big query (2 slides)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565" y="1460707"/>
            <a:ext cx="1053067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first_admission_time</a:t>
            </a:r>
            <a:r>
              <a:rPr lang="en-US" dirty="0"/>
              <a:t> AS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SELECT</a:t>
            </a:r>
          </a:p>
          <a:p>
            <a:r>
              <a:rPr lang="en-US" dirty="0"/>
              <a:t>     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p.gender</a:t>
            </a:r>
            <a:endParaRPr lang="en-US" dirty="0"/>
          </a:p>
          <a:p>
            <a:r>
              <a:rPr lang="en-US" dirty="0"/>
              <a:t>      , MIN (</a:t>
            </a:r>
            <a:r>
              <a:rPr lang="en-US" dirty="0" err="1"/>
              <a:t>a.admittime</a:t>
            </a:r>
            <a:r>
              <a:rPr lang="en-US" dirty="0"/>
              <a:t>) AS </a:t>
            </a:r>
            <a:r>
              <a:rPr lang="en-US" dirty="0" err="1"/>
              <a:t>first_admittime</a:t>
            </a:r>
            <a:endParaRPr lang="en-US" dirty="0"/>
          </a:p>
          <a:p>
            <a:r>
              <a:rPr lang="en-US" dirty="0"/>
              <a:t>      , MIN( ROUND( (cast(</a:t>
            </a:r>
            <a:r>
              <a:rPr lang="en-US" dirty="0" err="1"/>
              <a:t>admittime</a:t>
            </a:r>
            <a:r>
              <a:rPr lang="en-US" dirty="0"/>
              <a:t> as date) - cast(</a:t>
            </a:r>
            <a:r>
              <a:rPr lang="en-US" dirty="0" err="1"/>
              <a:t>dob</a:t>
            </a:r>
            <a:r>
              <a:rPr lang="en-US" dirty="0"/>
              <a:t> as date)) / 365.242,2) )</a:t>
            </a:r>
          </a:p>
          <a:p>
            <a:r>
              <a:rPr lang="en-US" dirty="0"/>
              <a:t>          AS </a:t>
            </a:r>
            <a:r>
              <a:rPr lang="en-US" dirty="0" err="1"/>
              <a:t>first_admit_age</a:t>
            </a:r>
            <a:endParaRPr lang="en-US" dirty="0"/>
          </a:p>
          <a:p>
            <a:r>
              <a:rPr lang="en-US" dirty="0"/>
              <a:t>  FROM patients p</a:t>
            </a:r>
          </a:p>
          <a:p>
            <a:r>
              <a:rPr lang="en-US" dirty="0"/>
              <a:t>  INNER JOIN admissions a</a:t>
            </a:r>
          </a:p>
          <a:p>
            <a:r>
              <a:rPr lang="en-US" dirty="0"/>
              <a:t>  ON </a:t>
            </a:r>
            <a:r>
              <a:rPr lang="en-US" dirty="0" err="1"/>
              <a:t>p.subject_id</a:t>
            </a:r>
            <a:r>
              <a:rPr lang="en-US" dirty="0"/>
              <a:t> = </a:t>
            </a:r>
            <a:r>
              <a:rPr lang="en-US" dirty="0" err="1"/>
              <a:t>a.subject_id</a:t>
            </a:r>
            <a:endParaRPr lang="en-US" dirty="0"/>
          </a:p>
          <a:p>
            <a:r>
              <a:rPr lang="en-US" dirty="0"/>
              <a:t>  GROUP BY </a:t>
            </a:r>
            <a:r>
              <a:rPr lang="en-US" dirty="0" err="1"/>
              <a:t>p.subject_id</a:t>
            </a:r>
            <a:r>
              <a:rPr lang="en-US" dirty="0"/>
              <a:t>, </a:t>
            </a:r>
            <a:r>
              <a:rPr lang="en-US" dirty="0" err="1"/>
              <a:t>p.dob</a:t>
            </a:r>
            <a:r>
              <a:rPr lang="en-US" dirty="0"/>
              <a:t>, </a:t>
            </a:r>
            <a:r>
              <a:rPr lang="en-US" dirty="0" err="1"/>
              <a:t>p.gender</a:t>
            </a:r>
            <a:endParaRPr lang="en-US" dirty="0"/>
          </a:p>
          <a:p>
            <a:r>
              <a:rPr lang="en-US" dirty="0"/>
              <a:t>  ORDER BY </a:t>
            </a:r>
            <a:r>
              <a:rPr lang="en-US" dirty="0" err="1"/>
              <a:t>p.subject_id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, age as</a:t>
            </a:r>
          </a:p>
        </p:txBody>
      </p:sp>
    </p:spTree>
    <p:extLst>
      <p:ext uri="{BB962C8B-B14F-4D97-AF65-F5344CB8AC3E}">
        <p14:creationId xmlns:p14="http://schemas.microsoft.com/office/powerpoint/2010/main" val="190787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67" y="491041"/>
            <a:ext cx="10530677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  <a:p>
            <a:r>
              <a:rPr lang="en-US" dirty="0"/>
              <a:t>  SELECT</a:t>
            </a:r>
          </a:p>
          <a:p>
            <a:r>
              <a:rPr lang="en-US" dirty="0"/>
              <a:t>     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dob</a:t>
            </a:r>
            <a:r>
              <a:rPr lang="en-US" dirty="0"/>
              <a:t>, gender</a:t>
            </a:r>
          </a:p>
          <a:p>
            <a:r>
              <a:rPr lang="en-US" dirty="0"/>
              <a:t>      , </a:t>
            </a:r>
            <a:r>
              <a:rPr lang="en-US" dirty="0" err="1"/>
              <a:t>first_admittime</a:t>
            </a:r>
            <a:r>
              <a:rPr lang="en-US" dirty="0"/>
              <a:t>, </a:t>
            </a:r>
            <a:r>
              <a:rPr lang="en-US" dirty="0" err="1"/>
              <a:t>first_admit_age</a:t>
            </a:r>
            <a:endParaRPr lang="en-US" dirty="0"/>
          </a:p>
          <a:p>
            <a:r>
              <a:rPr lang="en-US" dirty="0"/>
              <a:t>      , CASE</a:t>
            </a:r>
          </a:p>
          <a:p>
            <a:r>
              <a:rPr lang="en-US" dirty="0"/>
              <a:t>          -- all ages &gt; 89 in the database were replaced with 300</a:t>
            </a:r>
          </a:p>
          <a:p>
            <a:r>
              <a:rPr lang="en-US" dirty="0"/>
              <a:t>          -- we check using &gt; 100 as a conservative threshold to ensure we capture all these patients</a:t>
            </a:r>
          </a:p>
          <a:p>
            <a:r>
              <a:rPr lang="en-US" dirty="0"/>
              <a:t>          WHEN </a:t>
            </a:r>
            <a:r>
              <a:rPr lang="en-US" dirty="0" err="1"/>
              <a:t>first_admit_age</a:t>
            </a:r>
            <a:r>
              <a:rPr lang="en-US" dirty="0"/>
              <a:t> &gt; 100</a:t>
            </a:r>
          </a:p>
          <a:p>
            <a:r>
              <a:rPr lang="en-US" dirty="0"/>
              <a:t>              then '&gt;89'</a:t>
            </a:r>
          </a:p>
          <a:p>
            <a:r>
              <a:rPr lang="en-US" dirty="0"/>
              <a:t>          WHEN </a:t>
            </a:r>
            <a:r>
              <a:rPr lang="en-US" dirty="0" err="1"/>
              <a:t>first_admit_age</a:t>
            </a:r>
            <a:r>
              <a:rPr lang="en-US" dirty="0"/>
              <a:t> &gt;= 14</a:t>
            </a:r>
          </a:p>
          <a:p>
            <a:r>
              <a:rPr lang="en-US" dirty="0"/>
              <a:t>              THEN 'adult'</a:t>
            </a:r>
          </a:p>
          <a:p>
            <a:r>
              <a:rPr lang="en-US" dirty="0"/>
              <a:t>          WHEN </a:t>
            </a:r>
            <a:r>
              <a:rPr lang="en-US" dirty="0" err="1"/>
              <a:t>first_admit_age</a:t>
            </a:r>
            <a:r>
              <a:rPr lang="en-US" dirty="0"/>
              <a:t> &lt;= 1</a:t>
            </a:r>
          </a:p>
          <a:p>
            <a:r>
              <a:rPr lang="en-US" dirty="0"/>
              <a:t>              THEN 'neonate'</a:t>
            </a:r>
          </a:p>
          <a:p>
            <a:r>
              <a:rPr lang="en-US" dirty="0"/>
              <a:t>          ELSE 'middle'</a:t>
            </a:r>
          </a:p>
          <a:p>
            <a:r>
              <a:rPr lang="en-US" dirty="0"/>
              <a:t>          END AS </a:t>
            </a:r>
            <a:r>
              <a:rPr lang="en-US" dirty="0" err="1"/>
              <a:t>age_group</a:t>
            </a:r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first_admission_time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age_group</a:t>
            </a:r>
            <a:r>
              <a:rPr lang="en-US" dirty="0"/>
              <a:t>, gender</a:t>
            </a:r>
          </a:p>
          <a:p>
            <a:r>
              <a:rPr lang="en-US" dirty="0"/>
              <a:t>  , count(</a:t>
            </a:r>
            <a:r>
              <a:rPr lang="en-US" dirty="0" err="1"/>
              <a:t>subject_id</a:t>
            </a:r>
            <a:r>
              <a:rPr lang="en-US" dirty="0"/>
              <a:t>) as </a:t>
            </a:r>
            <a:r>
              <a:rPr lang="en-US" dirty="0" err="1"/>
              <a:t>NumberOfPatients</a:t>
            </a:r>
            <a:endParaRPr lang="en-US" dirty="0"/>
          </a:p>
          <a:p>
            <a:r>
              <a:rPr lang="en-US" dirty="0"/>
              <a:t>from age</a:t>
            </a:r>
          </a:p>
          <a:p>
            <a:r>
              <a:rPr lang="en-US" dirty="0"/>
              <a:t>group by </a:t>
            </a:r>
            <a:r>
              <a:rPr lang="en-US" dirty="0" err="1"/>
              <a:t>age_group</a:t>
            </a:r>
            <a:r>
              <a:rPr lang="en-US" dirty="0"/>
              <a:t>, gender</a:t>
            </a:r>
          </a:p>
        </p:txBody>
      </p:sp>
    </p:spTree>
    <p:extLst>
      <p:ext uri="{BB962C8B-B14F-4D97-AF65-F5344CB8AC3E}">
        <p14:creationId xmlns:p14="http://schemas.microsoft.com/office/powerpoint/2010/main" val="25056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MIMIC supports a diverse range of analytic studies spanning epidemiology, clinical decision-rule improvement, and electronic tool development. It is notable for three factors:</a:t>
            </a:r>
          </a:p>
          <a:p>
            <a:pPr lvl="1"/>
            <a:r>
              <a:rPr lang="en-US" dirty="0"/>
              <a:t>it is freely available to researchers worldwide</a:t>
            </a:r>
          </a:p>
          <a:p>
            <a:pPr lvl="1"/>
            <a:r>
              <a:rPr lang="en-US" dirty="0"/>
              <a:t>it encompasses a diverse and very large population of ICU patients</a:t>
            </a:r>
          </a:p>
          <a:p>
            <a:pPr lvl="1"/>
            <a:r>
              <a:rPr lang="en-US" dirty="0"/>
              <a:t>it contains high temporal resolution data including lab results, electronic documentation, and bedside monitor trends and waveforms.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2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316" y="1027906"/>
            <a:ext cx="9981643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ie.subject_id</a:t>
            </a:r>
            <a:r>
              <a:rPr lang="en-US" dirty="0"/>
              <a:t>, </a:t>
            </a:r>
            <a:r>
              <a:rPr lang="en-US" dirty="0" err="1"/>
              <a:t>ie.hadm_id</a:t>
            </a:r>
            <a:r>
              <a:rPr lang="en-US" dirty="0"/>
              <a:t>, </a:t>
            </a:r>
            <a:r>
              <a:rPr lang="en-US" dirty="0" err="1"/>
              <a:t>ie.icustay_id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ie.intime</a:t>
            </a:r>
            <a:r>
              <a:rPr lang="en-US" dirty="0"/>
              <a:t>, </a:t>
            </a:r>
            <a:r>
              <a:rPr lang="en-US" dirty="0" err="1"/>
              <a:t>ie.outtime</a:t>
            </a:r>
            <a:r>
              <a:rPr lang="en-US" dirty="0"/>
              <a:t>, </a:t>
            </a:r>
            <a:r>
              <a:rPr lang="en-US" dirty="0" err="1"/>
              <a:t>adm.deathtime</a:t>
            </a:r>
            <a:r>
              <a:rPr lang="en-US" dirty="0"/>
              <a:t>,</a:t>
            </a:r>
          </a:p>
          <a:p>
            <a:r>
              <a:rPr lang="en-US" dirty="0"/>
              <a:t>    ROUND((cast(</a:t>
            </a:r>
            <a:r>
              <a:rPr lang="en-US" dirty="0" err="1"/>
              <a:t>ie.intime</a:t>
            </a:r>
            <a:r>
              <a:rPr lang="en-US" dirty="0"/>
              <a:t> as date) - cast(</a:t>
            </a:r>
            <a:r>
              <a:rPr lang="en-US" dirty="0" err="1"/>
              <a:t>pat.dob</a:t>
            </a:r>
            <a:r>
              <a:rPr lang="en-US" dirty="0"/>
              <a:t> as date))/365.242, 2) AS age,</a:t>
            </a:r>
          </a:p>
          <a:p>
            <a:r>
              <a:rPr lang="en-US" dirty="0"/>
              <a:t>    ROUND((cast(</a:t>
            </a:r>
            <a:r>
              <a:rPr lang="en-US" dirty="0" err="1"/>
              <a:t>ie.intime</a:t>
            </a:r>
            <a:r>
              <a:rPr lang="en-US" dirty="0"/>
              <a:t> as date) - cast(</a:t>
            </a:r>
            <a:r>
              <a:rPr lang="en-US" dirty="0" err="1"/>
              <a:t>adm.admittime</a:t>
            </a:r>
            <a:r>
              <a:rPr lang="en-US" dirty="0"/>
              <a:t> as date))/365.242, 2) AS </a:t>
            </a:r>
            <a:r>
              <a:rPr lang="en-US" dirty="0" err="1"/>
              <a:t>preiculos</a:t>
            </a:r>
            <a:r>
              <a:rPr lang="en-US" dirty="0"/>
              <a:t>,</a:t>
            </a:r>
          </a:p>
          <a:p>
            <a:r>
              <a:rPr lang="en-US" dirty="0"/>
              <a:t>    CASE</a:t>
            </a:r>
          </a:p>
          <a:p>
            <a:r>
              <a:rPr lang="en-US" dirty="0"/>
              <a:t>        WHEN ROUND((cast(</a:t>
            </a:r>
            <a:r>
              <a:rPr lang="en-US" dirty="0" err="1"/>
              <a:t>ie.intime</a:t>
            </a:r>
            <a:r>
              <a:rPr lang="en-US" dirty="0"/>
              <a:t> as date) - cast(</a:t>
            </a:r>
            <a:r>
              <a:rPr lang="en-US" dirty="0" err="1"/>
              <a:t>pat.dob</a:t>
            </a:r>
            <a:r>
              <a:rPr lang="en-US" dirty="0"/>
              <a:t> as date))/365.242, 2) &lt;= 1</a:t>
            </a:r>
          </a:p>
          <a:p>
            <a:r>
              <a:rPr lang="en-US" dirty="0"/>
              <a:t>            THEN 'neonate'</a:t>
            </a:r>
          </a:p>
          <a:p>
            <a:r>
              <a:rPr lang="en-US" dirty="0"/>
              <a:t>        WHEN ROUND((cast(</a:t>
            </a:r>
            <a:r>
              <a:rPr lang="en-US" dirty="0" err="1"/>
              <a:t>ie.intime</a:t>
            </a:r>
            <a:r>
              <a:rPr lang="en-US" dirty="0"/>
              <a:t> as date) - cast(</a:t>
            </a:r>
            <a:r>
              <a:rPr lang="en-US" dirty="0" err="1"/>
              <a:t>pat.dob</a:t>
            </a:r>
            <a:r>
              <a:rPr lang="en-US" dirty="0"/>
              <a:t> as date))/365.242, 2) &lt;= 14</a:t>
            </a:r>
          </a:p>
          <a:p>
            <a:r>
              <a:rPr lang="en-US" dirty="0"/>
              <a:t>            THEN 'middle'</a:t>
            </a:r>
          </a:p>
          <a:p>
            <a:r>
              <a:rPr lang="en-US" dirty="0"/>
              <a:t>        -- all ages &gt; 89 in the database were replaced with 300</a:t>
            </a:r>
          </a:p>
          <a:p>
            <a:r>
              <a:rPr lang="en-US" dirty="0"/>
              <a:t>        WHEN ROUND((cast(</a:t>
            </a:r>
            <a:r>
              <a:rPr lang="en-US" dirty="0" err="1"/>
              <a:t>ie.intime</a:t>
            </a:r>
            <a:r>
              <a:rPr lang="en-US" dirty="0"/>
              <a:t> as date) - cast(</a:t>
            </a:r>
            <a:r>
              <a:rPr lang="en-US" dirty="0" err="1"/>
              <a:t>pat.dob</a:t>
            </a:r>
            <a:r>
              <a:rPr lang="en-US" dirty="0"/>
              <a:t> as date))/365.242, 2) &gt; 100</a:t>
            </a:r>
          </a:p>
          <a:p>
            <a:r>
              <a:rPr lang="en-US" dirty="0"/>
              <a:t>            THEN '&gt;89'</a:t>
            </a:r>
          </a:p>
          <a:p>
            <a:r>
              <a:rPr lang="en-US" dirty="0"/>
              <a:t>        ELSE 'adult'</a:t>
            </a:r>
          </a:p>
          <a:p>
            <a:r>
              <a:rPr lang="en-US" dirty="0"/>
              <a:t>        END AS ICUSTAY_AGE_GROUP,</a:t>
            </a:r>
          </a:p>
          <a:p>
            <a:r>
              <a:rPr lang="en-US" dirty="0"/>
              <a:t>    -- note that there is already a "</a:t>
            </a:r>
            <a:r>
              <a:rPr lang="en-US" dirty="0" err="1"/>
              <a:t>hospital_expire_flag</a:t>
            </a:r>
            <a:r>
              <a:rPr lang="en-US" dirty="0"/>
              <a:t>" field in the admissions table which you could use</a:t>
            </a:r>
          </a:p>
          <a:p>
            <a:r>
              <a:rPr lang="en-US" dirty="0"/>
              <a:t>    CASE</a:t>
            </a:r>
          </a:p>
          <a:p>
            <a:r>
              <a:rPr lang="en-US" dirty="0"/>
              <a:t>        WHEN </a:t>
            </a:r>
            <a:r>
              <a:rPr lang="en-US" dirty="0" err="1"/>
              <a:t>adm.hospital_expire_flag</a:t>
            </a:r>
            <a:r>
              <a:rPr lang="en-US" dirty="0"/>
              <a:t> = 1 then 'Y'           </a:t>
            </a:r>
          </a:p>
          <a:p>
            <a:r>
              <a:rPr lang="en-US" dirty="0"/>
              <a:t>    ELSE 'N'</a:t>
            </a:r>
          </a:p>
          <a:p>
            <a:r>
              <a:rPr lang="en-US" dirty="0"/>
              <a:t>    END AS </a:t>
            </a:r>
            <a:r>
              <a:rPr lang="en-US" dirty="0" err="1"/>
              <a:t>hospital_expire_flag</a:t>
            </a:r>
            <a:r>
              <a:rPr lang="en-US" dirty="0"/>
              <a:t>,</a:t>
            </a:r>
          </a:p>
          <a:p>
            <a:r>
              <a:rPr lang="en-US" dirty="0"/>
              <a:t>    -- note also that </a:t>
            </a:r>
            <a:r>
              <a:rPr lang="en-US" dirty="0" err="1"/>
              <a:t>hospital_expire_flag</a:t>
            </a:r>
            <a:r>
              <a:rPr lang="en-US" dirty="0"/>
              <a:t> is equivalent to "Is </a:t>
            </a:r>
            <a:r>
              <a:rPr lang="en-US" dirty="0" err="1"/>
              <a:t>adm.deathtime</a:t>
            </a:r>
            <a:r>
              <a:rPr lang="en-US" dirty="0"/>
              <a:t> not null?"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D23E8A-1B8C-4A5B-82E8-06C1BDA7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84" y="0"/>
            <a:ext cx="10515600" cy="1325563"/>
          </a:xfrm>
        </p:spPr>
        <p:txBody>
          <a:bodyPr/>
          <a:lstStyle/>
          <a:p>
            <a:r>
              <a:rPr lang="en-US" dirty="0"/>
              <a:t>SQL Queries: another one big query (2 slides)</a:t>
            </a:r>
          </a:p>
        </p:txBody>
      </p:sp>
    </p:spTree>
    <p:extLst>
      <p:ext uri="{BB962C8B-B14F-4D97-AF65-F5344CB8AC3E}">
        <p14:creationId xmlns:p14="http://schemas.microsoft.com/office/powerpoint/2010/main" val="222794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67" y="491041"/>
            <a:ext cx="10530677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  <a:p>
            <a:r>
              <a:rPr lang="en-US" dirty="0"/>
              <a:t>        WHEN </a:t>
            </a:r>
            <a:r>
              <a:rPr lang="en-US" dirty="0" err="1"/>
              <a:t>adm.deathtime</a:t>
            </a:r>
            <a:r>
              <a:rPr lang="en-US" dirty="0"/>
              <a:t> BETWEEN </a:t>
            </a:r>
            <a:r>
              <a:rPr lang="en-US" dirty="0" err="1"/>
              <a:t>ie.intime</a:t>
            </a:r>
            <a:r>
              <a:rPr lang="en-US" dirty="0"/>
              <a:t> and </a:t>
            </a:r>
            <a:r>
              <a:rPr lang="en-US" dirty="0" err="1"/>
              <a:t>ie.outtime</a:t>
            </a:r>
            <a:endParaRPr lang="en-US" dirty="0"/>
          </a:p>
          <a:p>
            <a:r>
              <a:rPr lang="en-US" dirty="0"/>
              <a:t>            THEN 'Y'</a:t>
            </a:r>
          </a:p>
          <a:p>
            <a:r>
              <a:rPr lang="en-US" dirty="0"/>
              <a:t>        -- sometimes there are typographical errors in the death date, so check before </a:t>
            </a:r>
            <a:r>
              <a:rPr lang="en-US" dirty="0" err="1"/>
              <a:t>intime</a:t>
            </a:r>
            <a:endParaRPr lang="en-US" dirty="0"/>
          </a:p>
          <a:p>
            <a:r>
              <a:rPr lang="en-US" dirty="0"/>
              <a:t>        WHEN </a:t>
            </a:r>
            <a:r>
              <a:rPr lang="en-US" dirty="0" err="1"/>
              <a:t>adm.deathtime</a:t>
            </a:r>
            <a:r>
              <a:rPr lang="en-US" dirty="0"/>
              <a:t> &lt;= </a:t>
            </a:r>
            <a:r>
              <a:rPr lang="en-US" dirty="0" err="1"/>
              <a:t>ie.intime</a:t>
            </a:r>
            <a:endParaRPr lang="en-US" dirty="0"/>
          </a:p>
          <a:p>
            <a:r>
              <a:rPr lang="en-US" dirty="0"/>
              <a:t>            THEN 'Y'</a:t>
            </a:r>
          </a:p>
          <a:p>
            <a:r>
              <a:rPr lang="en-US" dirty="0"/>
              <a:t>        WHEN </a:t>
            </a:r>
            <a:r>
              <a:rPr lang="en-US" dirty="0" err="1"/>
              <a:t>adm.dischtime</a:t>
            </a:r>
            <a:r>
              <a:rPr lang="en-US" dirty="0"/>
              <a:t> &lt;= </a:t>
            </a:r>
            <a:r>
              <a:rPr lang="en-US" dirty="0" err="1"/>
              <a:t>ie.outtime</a:t>
            </a:r>
            <a:endParaRPr lang="en-US" dirty="0"/>
          </a:p>
          <a:p>
            <a:r>
              <a:rPr lang="en-US" dirty="0"/>
              <a:t>            AND </a:t>
            </a:r>
            <a:r>
              <a:rPr lang="en-US" dirty="0" err="1"/>
              <a:t>adm.discharge_location</a:t>
            </a:r>
            <a:r>
              <a:rPr lang="en-US" dirty="0"/>
              <a:t> = 'DEAD/EXPIRED'</a:t>
            </a:r>
          </a:p>
          <a:p>
            <a:r>
              <a:rPr lang="en-US" dirty="0"/>
              <a:t>            THEN 'Y'</a:t>
            </a:r>
          </a:p>
          <a:p>
            <a:r>
              <a:rPr lang="en-US" dirty="0"/>
              <a:t>        ELSE 'N'</a:t>
            </a:r>
          </a:p>
          <a:p>
            <a:r>
              <a:rPr lang="en-US" dirty="0"/>
              <a:t>        END AS ICUSTAY_EXPIRE_FLAG</a:t>
            </a:r>
          </a:p>
          <a:p>
            <a:r>
              <a:rPr lang="en-US" dirty="0"/>
              <a:t>FROM </a:t>
            </a:r>
            <a:r>
              <a:rPr lang="en-US" dirty="0" err="1"/>
              <a:t>icustays</a:t>
            </a:r>
            <a:r>
              <a:rPr lang="en-US" dirty="0"/>
              <a:t> 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INNER JOIN patients pat</a:t>
            </a:r>
          </a:p>
          <a:p>
            <a:r>
              <a:rPr lang="en-US" dirty="0"/>
              <a:t>ON </a:t>
            </a:r>
            <a:r>
              <a:rPr lang="en-US" dirty="0" err="1"/>
              <a:t>ie.subject_id</a:t>
            </a:r>
            <a:r>
              <a:rPr lang="en-US" dirty="0"/>
              <a:t> = </a:t>
            </a:r>
            <a:r>
              <a:rPr lang="en-US" dirty="0" err="1"/>
              <a:t>pat.subject_id</a:t>
            </a:r>
            <a:endParaRPr lang="en-US" dirty="0"/>
          </a:p>
          <a:p>
            <a:r>
              <a:rPr lang="en-US" dirty="0"/>
              <a:t>INNER JOIN admissions </a:t>
            </a:r>
            <a:r>
              <a:rPr lang="en-US" dirty="0" err="1"/>
              <a:t>adm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ie.hadm_id</a:t>
            </a:r>
            <a:r>
              <a:rPr lang="en-US" dirty="0"/>
              <a:t> = </a:t>
            </a:r>
            <a:r>
              <a:rPr lang="en-US" dirty="0" err="1"/>
              <a:t>adm.hadm_id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291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5359-2C02-420C-81C4-8F99AD0F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D12EB-3042-48E0-9827-049D2BA3B384}"/>
              </a:ext>
            </a:extLst>
          </p:cNvPr>
          <p:cNvSpPr/>
          <p:nvPr/>
        </p:nvSpPr>
        <p:spPr>
          <a:xfrm>
            <a:off x="1338606" y="1236479"/>
            <a:ext cx="86349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</a:t>
            </a:r>
            <a:r>
              <a:rPr lang="en-US" dirty="0" err="1"/>
              <a:t>admissions.deathtime</a:t>
            </a:r>
            <a:r>
              <a:rPr lang="en-US" dirty="0"/>
              <a:t> is NOT NULL and diagnosis = 'HEAD BLEED';</a:t>
            </a:r>
          </a:p>
          <a:p>
            <a:r>
              <a:rPr lang="en-US" dirty="0"/>
              <a:t>59</a:t>
            </a:r>
          </a:p>
          <a:p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</a:t>
            </a:r>
            <a:r>
              <a:rPr lang="en-US" dirty="0" err="1"/>
              <a:t>admissions.deathtime</a:t>
            </a:r>
            <a:r>
              <a:rPr lang="en-US" dirty="0"/>
              <a:t> ='' and diagnosis = 'HEAD BLEED';</a:t>
            </a:r>
          </a:p>
          <a:p>
            <a:r>
              <a:rPr lang="en-US" dirty="0"/>
              <a:t>35</a:t>
            </a:r>
          </a:p>
          <a:p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</a:t>
            </a:r>
            <a:r>
              <a:rPr lang="en-US" dirty="0" err="1"/>
              <a:t>admissions.deathtime</a:t>
            </a:r>
            <a:r>
              <a:rPr lang="en-US" dirty="0"/>
              <a:t> !='' and diagnosis = 'HEAD BLEED';</a:t>
            </a:r>
          </a:p>
          <a:p>
            <a:r>
              <a:rPr lang="en-US" dirty="0"/>
              <a:t>24</a:t>
            </a:r>
          </a:p>
          <a:p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patients.subject_id</a:t>
            </a:r>
            <a:r>
              <a:rPr lang="en-US" dirty="0"/>
              <a:t>) </a:t>
            </a:r>
          </a:p>
          <a:p>
            <a:r>
              <a:rPr lang="en-US" dirty="0"/>
              <a:t>FROM patients INNER JOIN admissions ON </a:t>
            </a:r>
            <a:r>
              <a:rPr lang="en-US" dirty="0" err="1"/>
              <a:t>patients.subject_id</a:t>
            </a:r>
            <a:r>
              <a:rPr lang="en-US" dirty="0"/>
              <a:t> = </a:t>
            </a:r>
            <a:r>
              <a:rPr lang="en-US" dirty="0" err="1"/>
              <a:t>admissions.subject_id</a:t>
            </a:r>
            <a:endParaRPr lang="en-US" dirty="0"/>
          </a:p>
          <a:p>
            <a:r>
              <a:rPr lang="en-US" dirty="0"/>
              <a:t>WHERE gender = 'F' AND </a:t>
            </a:r>
            <a:r>
              <a:rPr lang="en-US" dirty="0" err="1"/>
              <a:t>admissions.deathtime</a:t>
            </a:r>
            <a:r>
              <a:rPr lang="en-US" dirty="0"/>
              <a:t> &gt;0 and diagnosis = 'HEAD BLEED';</a:t>
            </a:r>
          </a:p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73315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7B3A-737D-7E90-4A44-5B53C898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Additional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B8D9B-4D49-4275-8BA2-EC84D26A6FF1}"/>
              </a:ext>
            </a:extLst>
          </p:cNvPr>
          <p:cNvSpPr txBox="1"/>
          <p:nvPr/>
        </p:nvSpPr>
        <p:spPr>
          <a:xfrm>
            <a:off x="538732" y="1037371"/>
            <a:ext cx="731434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Service Transitions in ICU Stays:</a:t>
            </a:r>
          </a:p>
          <a:p>
            <a:r>
              <a:rPr lang="en-US" dirty="0"/>
              <a:t>WITH serv AS (</a:t>
            </a:r>
          </a:p>
          <a:p>
            <a:r>
              <a:rPr lang="en-US" dirty="0"/>
              <a:t>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transfertime</a:t>
            </a:r>
            <a:r>
              <a:rPr lang="en-US" dirty="0"/>
              <a:t>, </a:t>
            </a:r>
            <a:r>
              <a:rPr lang="en-US" dirty="0" err="1"/>
              <a:t>prev_service</a:t>
            </a:r>
            <a:r>
              <a:rPr lang="en-US" dirty="0"/>
              <a:t>, </a:t>
            </a:r>
            <a:r>
              <a:rPr lang="en-US" dirty="0" err="1"/>
              <a:t>curr_service</a:t>
            </a:r>
            <a:endParaRPr lang="en-US" dirty="0"/>
          </a:p>
          <a:p>
            <a:r>
              <a:rPr lang="en-US" dirty="0"/>
              <a:t>  FROM services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, </a:t>
            </a:r>
            <a:r>
              <a:rPr lang="en-US" dirty="0" err="1"/>
              <a:t>icu</a:t>
            </a:r>
            <a:r>
              <a:rPr lang="en-US" dirty="0"/>
              <a:t> AS (</a:t>
            </a:r>
          </a:p>
          <a:p>
            <a:r>
              <a:rPr lang="en-US" dirty="0"/>
              <a:t>  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hadm_id</a:t>
            </a:r>
            <a:r>
              <a:rPr lang="en-US" dirty="0"/>
              <a:t>, </a:t>
            </a:r>
            <a:r>
              <a:rPr lang="en-US" dirty="0" err="1"/>
              <a:t>icustay_id</a:t>
            </a:r>
            <a:r>
              <a:rPr lang="en-US" dirty="0"/>
              <a:t>, </a:t>
            </a:r>
            <a:r>
              <a:rPr lang="en-US" dirty="0" err="1"/>
              <a:t>intime</a:t>
            </a:r>
            <a:r>
              <a:rPr lang="en-US" dirty="0"/>
              <a:t>, </a:t>
            </a:r>
            <a:r>
              <a:rPr lang="en-US" dirty="0" err="1"/>
              <a:t>outtime</a:t>
            </a:r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icustays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icu.subject_id</a:t>
            </a:r>
            <a:r>
              <a:rPr lang="en-US" dirty="0"/>
              <a:t>, </a:t>
            </a:r>
            <a:r>
              <a:rPr lang="en-US" dirty="0" err="1"/>
              <a:t>icu.hadm_id</a:t>
            </a:r>
            <a:r>
              <a:rPr lang="en-US" dirty="0"/>
              <a:t>, </a:t>
            </a:r>
            <a:r>
              <a:rPr lang="en-US" dirty="0" err="1"/>
              <a:t>icu.icustay_id</a:t>
            </a:r>
            <a:r>
              <a:rPr lang="en-US" dirty="0"/>
              <a:t>, </a:t>
            </a:r>
            <a:r>
              <a:rPr lang="en-US" dirty="0" err="1"/>
              <a:t>icu.intime</a:t>
            </a:r>
            <a:r>
              <a:rPr lang="en-US" dirty="0"/>
              <a:t>, </a:t>
            </a:r>
            <a:r>
              <a:rPr lang="en-US" dirty="0" err="1"/>
              <a:t>icu.outtime</a:t>
            </a:r>
            <a:endParaRPr lang="en-US" dirty="0"/>
          </a:p>
          <a:p>
            <a:r>
              <a:rPr lang="en-US" dirty="0"/>
              <a:t>, </a:t>
            </a:r>
            <a:r>
              <a:rPr lang="en-US" dirty="0" err="1"/>
              <a:t>serv.transfertime</a:t>
            </a:r>
            <a:r>
              <a:rPr lang="en-US" dirty="0"/>
              <a:t>, </a:t>
            </a:r>
            <a:r>
              <a:rPr lang="en-US" dirty="0" err="1"/>
              <a:t>serv.prev_service</a:t>
            </a:r>
            <a:r>
              <a:rPr lang="en-US" dirty="0"/>
              <a:t>, </a:t>
            </a:r>
            <a:r>
              <a:rPr lang="en-US" dirty="0" err="1"/>
              <a:t>serv.curr_service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icu</a:t>
            </a:r>
            <a:endParaRPr lang="en-US" dirty="0"/>
          </a:p>
          <a:p>
            <a:r>
              <a:rPr lang="en-US" dirty="0"/>
              <a:t>INNER JOIN serv</a:t>
            </a:r>
          </a:p>
          <a:p>
            <a:r>
              <a:rPr lang="en-US" dirty="0"/>
              <a:t>ON </a:t>
            </a:r>
            <a:r>
              <a:rPr lang="en-US" dirty="0" err="1"/>
              <a:t>icu.hadm_id</a:t>
            </a:r>
            <a:r>
              <a:rPr lang="en-US" dirty="0"/>
              <a:t> = </a:t>
            </a:r>
            <a:r>
              <a:rPr lang="en-US" dirty="0" err="1"/>
              <a:t>serv.hadm_id</a:t>
            </a:r>
            <a:r>
              <a:rPr lang="en-US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27335-29E3-4453-BDA1-8EA7BEAA8CB3}"/>
              </a:ext>
            </a:extLst>
          </p:cNvPr>
          <p:cNvSpPr txBox="1"/>
          <p:nvPr/>
        </p:nvSpPr>
        <p:spPr>
          <a:xfrm>
            <a:off x="4530468" y="4405112"/>
            <a:ext cx="731434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Diagnoses and Discharge Notes for Stroke Patients:</a:t>
            </a:r>
          </a:p>
          <a:p>
            <a:r>
              <a:rPr lang="en-US" dirty="0"/>
              <a:t>SELECT </a:t>
            </a:r>
            <a:r>
              <a:rPr lang="en-US" dirty="0" err="1"/>
              <a:t>dx.subject_id</a:t>
            </a:r>
            <a:r>
              <a:rPr lang="en-US" dirty="0"/>
              <a:t>, </a:t>
            </a:r>
            <a:r>
              <a:rPr lang="en-US" dirty="0" err="1"/>
              <a:t>dx.hadm_id</a:t>
            </a:r>
            <a:r>
              <a:rPr lang="en-US" dirty="0"/>
              <a:t>, </a:t>
            </a:r>
            <a:r>
              <a:rPr lang="en-US" dirty="0" err="1"/>
              <a:t>ne.chartdate</a:t>
            </a:r>
            <a:r>
              <a:rPr lang="en-US" dirty="0"/>
              <a:t>, </a:t>
            </a:r>
            <a:r>
              <a:rPr lang="en-US" dirty="0" err="1"/>
              <a:t>ne.charttime</a:t>
            </a:r>
            <a:r>
              <a:rPr lang="en-US" dirty="0"/>
              <a:t>, </a:t>
            </a:r>
            <a:r>
              <a:rPr lang="en-US" dirty="0" err="1"/>
              <a:t>ne.category</a:t>
            </a:r>
            <a:r>
              <a:rPr lang="en-US" dirty="0"/>
              <a:t>, </a:t>
            </a:r>
            <a:r>
              <a:rPr lang="en-US" dirty="0" err="1"/>
              <a:t>ne.description</a:t>
            </a:r>
            <a:r>
              <a:rPr lang="en-US" dirty="0"/>
              <a:t>, </a:t>
            </a:r>
            <a:r>
              <a:rPr lang="en-US" dirty="0" err="1"/>
              <a:t>ne.text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diagnoses_icd</a:t>
            </a:r>
            <a:r>
              <a:rPr lang="en-US" dirty="0"/>
              <a:t> dx </a:t>
            </a:r>
          </a:p>
          <a:p>
            <a:r>
              <a:rPr lang="en-US" dirty="0"/>
              <a:t>JOIN </a:t>
            </a:r>
            <a:r>
              <a:rPr lang="en-US" dirty="0" err="1"/>
              <a:t>noteevents</a:t>
            </a:r>
            <a:r>
              <a:rPr lang="en-US" dirty="0"/>
              <a:t> ne ON </a:t>
            </a:r>
            <a:r>
              <a:rPr lang="en-US" dirty="0" err="1"/>
              <a:t>dx.subject_id</a:t>
            </a:r>
            <a:r>
              <a:rPr lang="en-US" dirty="0"/>
              <a:t> = </a:t>
            </a:r>
            <a:r>
              <a:rPr lang="en-US" dirty="0" err="1"/>
              <a:t>ne.subject_id</a:t>
            </a:r>
            <a:endParaRPr lang="en-US" dirty="0"/>
          </a:p>
          <a:p>
            <a:r>
              <a:rPr lang="en-US" dirty="0"/>
              <a:t>WHERE dx.icd9_code LIKE '430' AND </a:t>
            </a:r>
            <a:r>
              <a:rPr lang="en-US" dirty="0" err="1"/>
              <a:t>ne.category</a:t>
            </a:r>
            <a:r>
              <a:rPr lang="en-US" dirty="0"/>
              <a:t> LIKE 'Discharge summary'</a:t>
            </a:r>
          </a:p>
          <a:p>
            <a:r>
              <a:rPr lang="en-US" dirty="0"/>
              <a:t>ORDER BY </a:t>
            </a:r>
            <a:r>
              <a:rPr lang="en-US" dirty="0" err="1"/>
              <a:t>subject_id</a:t>
            </a:r>
            <a:r>
              <a:rPr lang="en-US" dirty="0"/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12738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8" y="0"/>
            <a:ext cx="2234938" cy="725864"/>
          </a:xfrm>
        </p:spPr>
        <p:txBody>
          <a:bodyPr/>
          <a:lstStyle/>
          <a:p>
            <a:r>
              <a:rPr lang="en-US" dirty="0"/>
              <a:t>Overall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71" y="622168"/>
            <a:ext cx="10548593" cy="59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https://querybuilder-lcp.mit.edu/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0" y="2360645"/>
            <a:ext cx="7868427" cy="4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III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016" y="2048843"/>
            <a:ext cx="735847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5" y="1912572"/>
            <a:ext cx="2396412" cy="4623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6CC344-AA53-447C-974D-3FB5B6833068}"/>
              </a:ext>
            </a:extLst>
          </p:cNvPr>
          <p:cNvSpPr/>
          <p:nvPr/>
        </p:nvSpPr>
        <p:spPr>
          <a:xfrm>
            <a:off x="5137152" y="658574"/>
            <a:ext cx="428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https://mimic.mit.edu/docs/gettingstarted/</a:t>
            </a:r>
          </a:p>
        </p:txBody>
      </p:sp>
    </p:spTree>
    <p:extLst>
      <p:ext uri="{BB962C8B-B14F-4D97-AF65-F5344CB8AC3E}">
        <p14:creationId xmlns:p14="http://schemas.microsoft.com/office/powerpoint/2010/main" val="362334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and relationships</a:t>
            </a:r>
          </a:p>
          <a:p>
            <a:pPr lvl="1"/>
            <a:r>
              <a:rPr lang="en-US" dirty="0">
                <a:hlinkClick r:id="rId2"/>
              </a:rPr>
              <a:t>https://mit-lcp.github.io/mimic-schema-spy/tables/patients.html</a:t>
            </a:r>
            <a:endParaRPr lang="en-US" dirty="0"/>
          </a:p>
          <a:p>
            <a:r>
              <a:rPr lang="en-US" dirty="0"/>
              <a:t>Table Schema</a:t>
            </a:r>
          </a:p>
          <a:p>
            <a:pPr lvl="1"/>
            <a:r>
              <a:rPr lang="en-US" dirty="0">
                <a:hlinkClick r:id="rId3"/>
              </a:rPr>
              <a:t>https://mimic.mit.edu/docs/iii/tables</a:t>
            </a:r>
            <a:endParaRPr lang="en-US" dirty="0"/>
          </a:p>
          <a:p>
            <a:r>
              <a:rPr lang="en-US" dirty="0"/>
              <a:t>MIMIC III full dataset download: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https://physionet.org/content/mimiciii/1.4/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" y="51416"/>
            <a:ext cx="10515600" cy="1325563"/>
          </a:xfrm>
        </p:spPr>
        <p:txBody>
          <a:bodyPr/>
          <a:lstStyle/>
          <a:p>
            <a:r>
              <a:rPr lang="en-US" dirty="0"/>
              <a:t>SQL Queries: Search patients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934" y="1216020"/>
            <a:ext cx="29592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  </a:t>
            </a:r>
          </a:p>
          <a:p>
            <a:r>
              <a:rPr lang="en-US" dirty="0"/>
              <a:t>FROM patients;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434" y="4029042"/>
            <a:ext cx="315472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EXPIRE_FLAG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94435" y="4498420"/>
            <a:ext cx="33717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subject_id</a:t>
            </a:r>
            <a:r>
              <a:rPr lang="en-US" dirty="0"/>
              <a:t>), round( ( (cast(</a:t>
            </a:r>
            <a:r>
              <a:rPr lang="en-US" dirty="0" err="1"/>
              <a:t>dod</a:t>
            </a:r>
            <a:r>
              <a:rPr lang="en-US" dirty="0"/>
              <a:t> as date) - cast(dob as date)) / (365) ) )as age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EXPIRE_FLAG = 1</a:t>
            </a:r>
          </a:p>
          <a:p>
            <a:r>
              <a:rPr lang="en-US" dirty="0"/>
              <a:t>group by age</a:t>
            </a:r>
          </a:p>
          <a:p>
            <a:r>
              <a:rPr lang="en-US" dirty="0"/>
              <a:t>order by age DESC;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5395" y="1216020"/>
            <a:ext cx="354121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dob</a:t>
            </a:r>
            <a:r>
              <a:rPr lang="en-US" dirty="0"/>
              <a:t>, gender </a:t>
            </a:r>
          </a:p>
          <a:p>
            <a:r>
              <a:rPr lang="en-US" dirty="0"/>
              <a:t>FROM patients;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2468" y="2036629"/>
            <a:ext cx="315472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= 109</a:t>
            </a:r>
          </a:p>
          <a:p>
            <a:r>
              <a:rPr lang="en-US" dirty="0"/>
              <a:t>OR </a:t>
            </a:r>
            <a:r>
              <a:rPr lang="en-US" dirty="0" err="1"/>
              <a:t>subject_id</a:t>
            </a:r>
            <a:r>
              <a:rPr lang="en-US" dirty="0"/>
              <a:t> = 117</a:t>
            </a:r>
          </a:p>
          <a:p>
            <a:r>
              <a:rPr lang="en-US" dirty="0"/>
              <a:t>OR </a:t>
            </a:r>
            <a:r>
              <a:rPr lang="en-US" dirty="0" err="1"/>
              <a:t>subject_id</a:t>
            </a:r>
            <a:r>
              <a:rPr lang="en-US" dirty="0"/>
              <a:t> = 127;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8076" y="3686089"/>
            <a:ext cx="37844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IN (109, 117, 127);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940" y="5041815"/>
            <a:ext cx="28786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&gt;= 109</a:t>
            </a:r>
          </a:p>
          <a:p>
            <a:r>
              <a:rPr lang="en-US" dirty="0"/>
              <a:t>AND </a:t>
            </a:r>
            <a:r>
              <a:rPr lang="en-US" dirty="0" err="1"/>
              <a:t>subject_id</a:t>
            </a:r>
            <a:r>
              <a:rPr lang="en-US" dirty="0"/>
              <a:t> &lt;= 127;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68958" y="182326"/>
            <a:ext cx="29592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</a:t>
            </a:r>
            <a:r>
              <a:rPr lang="en-US" dirty="0" err="1"/>
              <a:t>subject_id</a:t>
            </a:r>
            <a:r>
              <a:rPr lang="en-US" dirty="0"/>
              <a:t> BETWEEN 109 AND 127;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5461" y="1456647"/>
            <a:ext cx="295924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</a:t>
            </a:r>
            <a:r>
              <a:rPr lang="en-US" dirty="0" err="1"/>
              <a:t>dob</a:t>
            </a:r>
            <a:endParaRPr lang="en-US" dirty="0"/>
          </a:p>
          <a:p>
            <a:r>
              <a:rPr lang="en-US" dirty="0"/>
              <a:t>FROM patients</a:t>
            </a:r>
          </a:p>
          <a:p>
            <a:r>
              <a:rPr lang="en-US" dirty="0"/>
              <a:t>ORDER BY </a:t>
            </a:r>
            <a:r>
              <a:rPr lang="en-US" dirty="0" err="1"/>
              <a:t>dob</a:t>
            </a:r>
            <a:r>
              <a:rPr lang="en-US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3F546-75B4-48DE-AF3B-D4E4AF8FB1AD}"/>
              </a:ext>
            </a:extLst>
          </p:cNvPr>
          <p:cNvSpPr txBox="1"/>
          <p:nvPr/>
        </p:nvSpPr>
        <p:spPr>
          <a:xfrm>
            <a:off x="583934" y="2060619"/>
            <a:ext cx="29592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 </a:t>
            </a:r>
          </a:p>
          <a:p>
            <a:r>
              <a:rPr lang="en-US" dirty="0"/>
              <a:t>FROM patients;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4790A-F224-45D3-B9B0-163DF20D804E}"/>
              </a:ext>
            </a:extLst>
          </p:cNvPr>
          <p:cNvSpPr txBox="1"/>
          <p:nvPr/>
        </p:nvSpPr>
        <p:spPr>
          <a:xfrm>
            <a:off x="538434" y="2880819"/>
            <a:ext cx="315472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gender = 'F';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08D69-862A-409D-8302-8CCC86649FEC}"/>
              </a:ext>
            </a:extLst>
          </p:cNvPr>
          <p:cNvSpPr txBox="1"/>
          <p:nvPr/>
        </p:nvSpPr>
        <p:spPr>
          <a:xfrm>
            <a:off x="169682" y="5281643"/>
            <a:ext cx="43328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count(*)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EXPIRE_FLAG = 1 and gender = 'F';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F4F45-2E6B-4043-AD58-FD60A7EFD25B}"/>
              </a:ext>
            </a:extLst>
          </p:cNvPr>
          <p:cNvSpPr txBox="1"/>
          <p:nvPr/>
        </p:nvSpPr>
        <p:spPr>
          <a:xfrm>
            <a:off x="8409225" y="2465321"/>
            <a:ext cx="337171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subject_id</a:t>
            </a:r>
            <a:r>
              <a:rPr lang="en-US" dirty="0"/>
              <a:t>, dob,   round( ( (cast(</a:t>
            </a:r>
            <a:r>
              <a:rPr lang="en-US" dirty="0" err="1"/>
              <a:t>dod</a:t>
            </a:r>
            <a:r>
              <a:rPr lang="en-US" dirty="0"/>
              <a:t> as date) - cast(dob as date)) / (365) ) )as age</a:t>
            </a:r>
          </a:p>
          <a:p>
            <a:r>
              <a:rPr lang="en-US" dirty="0"/>
              <a:t>FROM patients</a:t>
            </a:r>
          </a:p>
          <a:p>
            <a:r>
              <a:rPr lang="en-US" dirty="0"/>
              <a:t>Where EXPIRE_FLAG = 1</a:t>
            </a:r>
          </a:p>
          <a:p>
            <a:r>
              <a:rPr lang="en-US" dirty="0"/>
              <a:t>order by age DESC;</a:t>
            </a:r>
          </a:p>
        </p:txBody>
      </p:sp>
    </p:spTree>
    <p:extLst>
      <p:ext uri="{BB962C8B-B14F-4D97-AF65-F5344CB8AC3E}">
        <p14:creationId xmlns:p14="http://schemas.microsoft.com/office/powerpoint/2010/main" val="41328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297-7C1F-4FFC-840D-69DB1316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67" y="16442"/>
            <a:ext cx="10515600" cy="1325563"/>
          </a:xfrm>
        </p:spPr>
        <p:txBody>
          <a:bodyPr/>
          <a:lstStyle/>
          <a:p>
            <a:r>
              <a:rPr lang="en-US" dirty="0"/>
              <a:t>Search admissions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77D3-1281-4C7E-A460-F23FD827B81F}"/>
              </a:ext>
            </a:extLst>
          </p:cNvPr>
          <p:cNvSpPr txBox="1"/>
          <p:nvPr/>
        </p:nvSpPr>
        <p:spPr>
          <a:xfrm>
            <a:off x="517296" y="1319421"/>
            <a:ext cx="39694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 err="1"/>
              <a:t>admission_type</a:t>
            </a:r>
            <a:r>
              <a:rPr lang="en-US" dirty="0"/>
              <a:t>, diagnosis, ethnicity </a:t>
            </a:r>
          </a:p>
          <a:p>
            <a:r>
              <a:rPr lang="en-US" dirty="0"/>
              <a:t>FROM admissions </a:t>
            </a:r>
          </a:p>
          <a:p>
            <a:r>
              <a:rPr lang="en-US" dirty="0"/>
              <a:t>WHERE insurance LIKE 'Self Pay';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56CA-5711-4135-8165-43931E7E55EA}"/>
              </a:ext>
            </a:extLst>
          </p:cNvPr>
          <p:cNvSpPr txBox="1"/>
          <p:nvPr/>
        </p:nvSpPr>
        <p:spPr>
          <a:xfrm>
            <a:off x="517296" y="2644984"/>
            <a:ext cx="44600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diagnosis, insurance</a:t>
            </a:r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ethnicity LIKE 'HISPANIC OR LATINO';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3765E-FB89-4DFD-9409-85A0D246FB9F}"/>
              </a:ext>
            </a:extLst>
          </p:cNvPr>
          <p:cNvSpPr txBox="1"/>
          <p:nvPr/>
        </p:nvSpPr>
        <p:spPr>
          <a:xfrm>
            <a:off x="602137" y="5066715"/>
            <a:ext cx="429037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-- find patients who died at ICU</a:t>
            </a:r>
          </a:p>
          <a:p>
            <a:r>
              <a:rPr lang="en-US" dirty="0"/>
              <a:t>SELECT </a:t>
            </a:r>
            <a:r>
              <a:rPr lang="en-US" dirty="0" err="1"/>
              <a:t>subject_id,admittime,deathtime</a:t>
            </a:r>
            <a:r>
              <a:rPr lang="en-US" dirty="0"/>
              <a:t>, deathtime - </a:t>
            </a:r>
            <a:r>
              <a:rPr lang="en-US" dirty="0" err="1"/>
              <a:t>admittime</a:t>
            </a:r>
            <a:r>
              <a:rPr lang="en-US" dirty="0"/>
              <a:t> AS </a:t>
            </a:r>
            <a:r>
              <a:rPr lang="en-US" dirty="0" err="1"/>
              <a:t>length_of_stay</a:t>
            </a:r>
            <a:endParaRPr lang="en-US" dirty="0"/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deathtime IS NOT NULL;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98C81-6D18-45B5-B0ED-84D58945320F}"/>
              </a:ext>
            </a:extLst>
          </p:cNvPr>
          <p:cNvSpPr txBox="1"/>
          <p:nvPr/>
        </p:nvSpPr>
        <p:spPr>
          <a:xfrm>
            <a:off x="5076921" y="1153446"/>
            <a:ext cx="27432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admission_type</a:t>
            </a:r>
            <a:r>
              <a:rPr lang="en-US" dirty="0"/>
              <a:t>, count(HADM_ID)</a:t>
            </a:r>
          </a:p>
          <a:p>
            <a:r>
              <a:rPr lang="en-US" dirty="0"/>
              <a:t>FROM admissions </a:t>
            </a:r>
          </a:p>
          <a:p>
            <a:r>
              <a:rPr lang="en-US" dirty="0"/>
              <a:t>group by </a:t>
            </a:r>
            <a:r>
              <a:rPr lang="en-US" dirty="0" err="1"/>
              <a:t>admission_type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08705-939B-4AC5-842B-7AAD15B09FEE}"/>
              </a:ext>
            </a:extLst>
          </p:cNvPr>
          <p:cNvSpPr txBox="1"/>
          <p:nvPr/>
        </p:nvSpPr>
        <p:spPr>
          <a:xfrm>
            <a:off x="8410278" y="184748"/>
            <a:ext cx="36552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admission_type</a:t>
            </a:r>
            <a:r>
              <a:rPr lang="en-US" dirty="0"/>
              <a:t>, count(HADM_ID)</a:t>
            </a:r>
          </a:p>
          <a:p>
            <a:r>
              <a:rPr lang="en-US" dirty="0"/>
              <a:t>FROM admissions </a:t>
            </a:r>
          </a:p>
          <a:p>
            <a:r>
              <a:rPr lang="en-US" dirty="0"/>
              <a:t>where insurance LIKE 'Self Pay'</a:t>
            </a:r>
          </a:p>
          <a:p>
            <a:r>
              <a:rPr lang="en-US" dirty="0"/>
              <a:t>group by </a:t>
            </a:r>
            <a:r>
              <a:rPr lang="en-US" dirty="0" err="1"/>
              <a:t>admission_type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29568-68AE-43DB-9C2A-DCD564CD0B03}"/>
              </a:ext>
            </a:extLst>
          </p:cNvPr>
          <p:cNvSpPr txBox="1"/>
          <p:nvPr/>
        </p:nvSpPr>
        <p:spPr>
          <a:xfrm>
            <a:off x="8410278" y="1829493"/>
            <a:ext cx="36552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ETHNICITY, count(HADM_ID)</a:t>
            </a:r>
          </a:p>
          <a:p>
            <a:r>
              <a:rPr lang="en-US" dirty="0"/>
              <a:t>FROM admissions </a:t>
            </a:r>
          </a:p>
          <a:p>
            <a:r>
              <a:rPr lang="en-US" dirty="0"/>
              <a:t>where insurance LIKE 'Self Pay'</a:t>
            </a:r>
          </a:p>
          <a:p>
            <a:r>
              <a:rPr lang="en-US" dirty="0"/>
              <a:t>group by ETHNICITY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E7138-B63C-43B5-94E3-070BF41056BD}"/>
              </a:ext>
            </a:extLst>
          </p:cNvPr>
          <p:cNvSpPr txBox="1"/>
          <p:nvPr/>
        </p:nvSpPr>
        <p:spPr>
          <a:xfrm>
            <a:off x="5250544" y="2678261"/>
            <a:ext cx="304479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distinct(insurance), count(HADM_ID)</a:t>
            </a:r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ethnicity LIKE 'HISPANIC OR LATINO'</a:t>
            </a:r>
          </a:p>
          <a:p>
            <a:r>
              <a:rPr lang="en-US" dirty="0"/>
              <a:t>group by insurance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BB86B-CE7F-482F-9575-981AACC286B3}"/>
              </a:ext>
            </a:extLst>
          </p:cNvPr>
          <p:cNvSpPr txBox="1"/>
          <p:nvPr/>
        </p:nvSpPr>
        <p:spPr>
          <a:xfrm>
            <a:off x="517296" y="3751045"/>
            <a:ext cx="446005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insurance, count(</a:t>
            </a:r>
            <a:r>
              <a:rPr lang="en-US" dirty="0" err="1"/>
              <a:t>subject_id</a:t>
            </a:r>
            <a:r>
              <a:rPr lang="en-US" dirty="0"/>
              <a:t>)</a:t>
            </a:r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ethnicity LIKE 'HISPANIC OR LATINO'</a:t>
            </a:r>
          </a:p>
          <a:p>
            <a:r>
              <a:rPr lang="en-US" dirty="0"/>
              <a:t>group by insurance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15B3B-987B-4A2F-B01F-EAD4DA23C615}"/>
              </a:ext>
            </a:extLst>
          </p:cNvPr>
          <p:cNvSpPr txBox="1"/>
          <p:nvPr/>
        </p:nvSpPr>
        <p:spPr>
          <a:xfrm>
            <a:off x="5076921" y="5367684"/>
            <a:ext cx="38365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insurance, count(SUBJECT_ID)</a:t>
            </a:r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ethnicity LIKE '%WHITE%'</a:t>
            </a:r>
          </a:p>
          <a:p>
            <a:r>
              <a:rPr lang="en-US" dirty="0"/>
              <a:t>group by insurance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A51FD-C15A-4781-B0B7-6999550C4359}"/>
              </a:ext>
            </a:extLst>
          </p:cNvPr>
          <p:cNvSpPr txBox="1"/>
          <p:nvPr/>
        </p:nvSpPr>
        <p:spPr>
          <a:xfrm>
            <a:off x="8522447" y="3321590"/>
            <a:ext cx="360940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ethnicity, count(</a:t>
            </a:r>
            <a:r>
              <a:rPr lang="en-US" dirty="0" err="1"/>
              <a:t>subject_id</a:t>
            </a:r>
            <a:r>
              <a:rPr lang="en-US" dirty="0"/>
              <a:t>) as count</a:t>
            </a:r>
          </a:p>
          <a:p>
            <a:r>
              <a:rPr lang="en-US" dirty="0"/>
              <a:t>FROM admissions</a:t>
            </a:r>
          </a:p>
          <a:p>
            <a:r>
              <a:rPr lang="en-US" dirty="0"/>
              <a:t>WHERE insurance LIKE 'Self Pay'</a:t>
            </a:r>
          </a:p>
          <a:p>
            <a:r>
              <a:rPr lang="en-US" dirty="0"/>
              <a:t>Group by ethnicity</a:t>
            </a:r>
          </a:p>
          <a:p>
            <a:r>
              <a:rPr lang="en-US" dirty="0"/>
              <a:t>Order by count DESC;</a:t>
            </a:r>
          </a:p>
        </p:txBody>
      </p:sp>
    </p:spTree>
    <p:extLst>
      <p:ext uri="{BB962C8B-B14F-4D97-AF65-F5344CB8AC3E}">
        <p14:creationId xmlns:p14="http://schemas.microsoft.com/office/powerpoint/2010/main" val="558764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IMIC Tutorial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MIMIC III 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MIMIC III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Overall&amp;quot;&quot;/&gt;&lt;property id=&quot;20307&quot; value=&quot;258&quot;/&gt;&lt;/object&gt;&lt;object type=&quot;3&quot; unique_id=&quot;10008&quot;&gt;&lt;property id=&quot;20148&quot; value=&quot;5&quot;/&gt;&lt;property id=&quot;20300&quot; value=&quot;Slide 5 - &amp;quot;SQL Query Builder&amp;quot;&quot;/&gt;&lt;property id=&quot;20307&quot; value=&quot;260&quot;/&gt;&lt;/object&gt;&lt;object type=&quot;3&quot; unique_id=&quot;10058&quot;&gt;&lt;property id=&quot;20148&quot; value=&quot;5&quot;/&gt;&lt;property id=&quot;20300&quot; value=&quot;Slide 6 - &amp;quot;MIMIC III Tables&amp;quot;&quot;/&gt;&lt;property id=&quot;20307&quot; value=&quot;261&quot;/&gt;&lt;/object&gt;&lt;object type=&quot;3&quot; unique_id=&quot;10099&quot;&gt;&lt;property id=&quot;20148&quot; value=&quot;5&quot;/&gt;&lt;property id=&quot;20300&quot; value=&quot;Slide 7 - &amp;quot;MIMIC III&amp;quot;&quot;/&gt;&lt;property id=&quot;20307&quot; value=&quot;262&quot;/&gt;&lt;/object&gt;&lt;object type=&quot;3&quot; unique_id=&quot;10136&quot;&gt;&lt;property id=&quot;20148&quot; value=&quot;5&quot;/&gt;&lt;property id=&quot;20300&quot; value=&quot;Slide 8 - &amp;quot;SQL Queries: Search patient&amp;quot;&quot;/&gt;&lt;property id=&quot;20307&quot; value=&quot;263&quot;/&gt;&lt;/object&gt;&lt;object type=&quot;3&quot; unique_id=&quot;10137&quot;&gt;&lt;property id=&quot;20148&quot; value=&quot;5&quot;/&gt;&lt;property id=&quot;20300&quot; value=&quot;Slide 11 - &amp;quot;SQL Queries: Search patient and admission&amp;quot;&quot;/&gt;&lt;property id=&quot;20307&quot; value=&quot;264&quot;/&gt;&lt;/object&gt;&lt;object type=&quot;3&quot; unique_id=&quot;10204&quot;&gt;&lt;property id=&quot;20148&quot; value=&quot;5&quot;/&gt;&lt;property id=&quot;20300&quot; value=&quot;Slide 12 - &amp;quot;SQL Queries: Search patient and admission&amp;quot;&quot;/&gt;&lt;property id=&quot;20307&quot; value=&quot;265&quot;/&gt;&lt;/object&gt;&lt;object type=&quot;3&quot; unique_id=&quot;10205&quot;&gt;&lt;property id=&quot;20148&quot; value=&quot;5&quot;/&gt;&lt;property id=&quot;20300&quot; value=&quot;Slide 16 - &amp;quot;SQL Queries: Chartevent&amp;quot;&quot;/&gt;&lt;property id=&quot;20307&quot; value=&quot;267&quot;/&gt;&lt;/object&gt;&lt;object type=&quot;3&quot; unique_id=&quot;10333&quot;&gt;&lt;property id=&quot;20148&quot; value=&quot;5&quot;/&gt;&lt;property id=&quot;20300&quot; value=&quot;Slide 9 - &amp;quot;SQL Queries: Search icustay&amp;quot;&quot;/&gt;&lt;property id=&quot;20307&quot; value=&quot;268&quot;/&gt;&lt;/object&gt;&lt;object type=&quot;3&quot; unique_id=&quot;10529&quot;&gt;&lt;property id=&quot;20148&quot; value=&quot;5&quot;/&gt;&lt;property id=&quot;20300&quot; value=&quot;Slide 13 - &amp;quot;SQL Queries: patient and admission&amp;quot;&quot;/&gt;&lt;property id=&quot;20307&quot; value=&quot;269&quot;/&gt;&lt;/object&gt;&lt;object type=&quot;3&quot; unique_id=&quot;10530&quot;&gt;&lt;property id=&quot;20148&quot; value=&quot;5&quot;/&gt;&lt;property id=&quot;20300&quot; value=&quot;Slide 14 - &amp;quot;SQL Queries: patient and admission&amp;quot;&quot;/&gt;&lt;property id=&quot;20307&quot; value=&quot;270&quot;/&gt;&lt;/object&gt;&lt;object type=&quot;3&quot; unique_id=&quot;10531&quot;&gt;&lt;property id=&quot;20148&quot; value=&quot;5&quot;/&gt;&lt;property id=&quot;20300&quot; value=&quot;Slide 15 - &amp;quot;SQL Queries: patient and admission&amp;quot;&quot;/&gt;&lt;property id=&quot;20307&quot; value=&quot;271&quot;/&gt;&lt;/object&gt;&lt;object type=&quot;3&quot; unique_id=&quot;10622&quot;&gt;&lt;property id=&quot;20148&quot; value=&quot;5&quot;/&gt;&lt;property id=&quot;20300&quot; value=&quot;Slide 10 - &amp;quot;SQL Queries: Search icustay&amp;quot;&quot;/&gt;&lt;property id=&quot;20307&quot; value=&quot;272&quot;/&gt;&lt;/object&gt;&lt;object type=&quot;3&quot; unique_id=&quot;10718&quot;&gt;&lt;property id=&quot;20148&quot; value=&quot;5&quot;/&gt;&lt;property id=&quot;20300&quot; value=&quot;Slide 17 - &amp;quot;SQL Queries: more&amp;quot;&quot;/&gt;&lt;property id=&quot;20307&quot; value=&quot;273&quot;/&gt;&lt;/object&gt;&lt;object type=&quot;3&quot; unique_id=&quot;10952&quot;&gt;&lt;property id=&quot;20148&quot; value=&quot;5&quot;/&gt;&lt;property id=&quot;20300&quot; value=&quot;Slide 18 - &amp;quot;SQL Queries: more&amp;quot;&quot;/&gt;&lt;property id=&quot;20307&quot; value=&quot;274&quot;/&gt;&lt;/object&gt;&lt;object type=&quot;3&quot; unique_id=&quot;10953&quot;&gt;&lt;property id=&quot;20148&quot; value=&quot;5&quot;/&gt;&lt;property id=&quot;20300&quot; value=&quot;Slide 19&quot;/&gt;&lt;property id=&quot;20307&quot; value=&quot;275&quot;/&gt;&lt;/object&gt;&lt;object type=&quot;3&quot; unique_id=&quot;11017&quot;&gt;&lt;property id=&quot;20148&quot; value=&quot;5&quot;/&gt;&lt;property id=&quot;20300&quot; value=&quot;Slide 20 - &amp;quot;More exercies&amp;quot;&quot;/&gt;&lt;property id=&quot;20307&quot; value=&quot;276&quot;/&gt;&lt;/object&gt;&lt;object type=&quot;3&quot; unique_id=&quot;11084&quot;&gt;&lt;property id=&quot;20148&quot; value=&quot;5&quot;/&gt;&lt;property id=&quot;20300&quot; value=&quot;Slide 21 - &amp;quot;Answer keys&amp;quot;&quot;/&gt;&lt;property id=&quot;20307&quot; value=&quot;277&quot;/&gt;&lt;/object&gt;&lt;object type=&quot;3&quot; unique_id=&quot;11177&quot;&gt;&lt;property id=&quot;20148&quot; value=&quot;5&quot;/&gt;&lt;property id=&quot;20300&quot; value=&quot;Slide 22&quot;/&gt;&lt;property id=&quot;20307&quot; value=&quot;278&quot;/&gt;&lt;/object&gt;&lt;object type=&quot;3&quot; unique_id=&quot;11178&quot;&gt;&lt;property id=&quot;20148&quot; value=&quot;5&quot;/&gt;&lt;property id=&quot;20300&quot; value=&quot;Slide 23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61302</TotalTime>
  <Words>5281</Words>
  <Application>Microsoft Office PowerPoint</Application>
  <PresentationFormat>Widescreen</PresentationFormat>
  <Paragraphs>629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 Light</vt:lpstr>
      <vt:lpstr>Calibri</vt:lpstr>
      <vt:lpstr>Arial</vt:lpstr>
      <vt:lpstr>Office Theme</vt:lpstr>
      <vt:lpstr>MIMIC Tutorial</vt:lpstr>
      <vt:lpstr>MIMIC III </vt:lpstr>
      <vt:lpstr>MIMIC III</vt:lpstr>
      <vt:lpstr>Overall</vt:lpstr>
      <vt:lpstr>SQL Query Builder</vt:lpstr>
      <vt:lpstr>MIMIC III Tables</vt:lpstr>
      <vt:lpstr>MIMIC III</vt:lpstr>
      <vt:lpstr>SQL Queries: Search patients</vt:lpstr>
      <vt:lpstr>Search admissions table</vt:lpstr>
      <vt:lpstr>SQL Queries: Search patients and admissions</vt:lpstr>
      <vt:lpstr>SQL Queries: patients and admissions</vt:lpstr>
      <vt:lpstr>SQL Queries: patients and admissions</vt:lpstr>
      <vt:lpstr>SQL Queries: Search icustays</vt:lpstr>
      <vt:lpstr>SQL Queries: Search icustays</vt:lpstr>
      <vt:lpstr>SQL Queries: Search patients, admissions, and ICUstays</vt:lpstr>
      <vt:lpstr>SQL Queries: Chartevent</vt:lpstr>
      <vt:lpstr>SQL Queries: other tables</vt:lpstr>
      <vt:lpstr>SQL Queries: other tables</vt:lpstr>
      <vt:lpstr>More queries</vt:lpstr>
      <vt:lpstr>More queries</vt:lpstr>
      <vt:lpstr>More queries</vt:lpstr>
      <vt:lpstr>SQL Queries: more</vt:lpstr>
      <vt:lpstr>SQL Queries: more</vt:lpstr>
      <vt:lpstr>SQL Queries: more</vt:lpstr>
      <vt:lpstr>SQL Queries: more</vt:lpstr>
      <vt:lpstr>SQL Queries: more</vt:lpstr>
      <vt:lpstr>SQL Queries: more</vt:lpstr>
      <vt:lpstr>SQL Queries: one big query (2 slides)</vt:lpstr>
      <vt:lpstr>PowerPoint Presentation</vt:lpstr>
      <vt:lpstr>SQL Queries: another one big query (2 slides)</vt:lpstr>
      <vt:lpstr>PowerPoint Presentation</vt:lpstr>
      <vt:lpstr>Appendix</vt:lpstr>
      <vt:lpstr>Additional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Tutorial I</dc:title>
  <dc:creator>Ding, Ying</dc:creator>
  <cp:lastModifiedBy>Ding, Ying</cp:lastModifiedBy>
  <cp:revision>197</cp:revision>
  <dcterms:created xsi:type="dcterms:W3CDTF">2019-09-25T23:16:55Z</dcterms:created>
  <dcterms:modified xsi:type="dcterms:W3CDTF">2023-09-21T04:55:51Z</dcterms:modified>
</cp:coreProperties>
</file>