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9" r:id="rId4"/>
    <p:sldId id="292" r:id="rId5"/>
    <p:sldId id="290" r:id="rId6"/>
    <p:sldId id="298" r:id="rId7"/>
    <p:sldId id="257" r:id="rId8"/>
    <p:sldId id="305" r:id="rId9"/>
    <p:sldId id="268" r:id="rId10"/>
    <p:sldId id="269" r:id="rId11"/>
    <p:sldId id="263" r:id="rId12"/>
    <p:sldId id="270" r:id="rId13"/>
    <p:sldId id="271" r:id="rId14"/>
    <p:sldId id="275" r:id="rId15"/>
    <p:sldId id="277" r:id="rId16"/>
    <p:sldId id="278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1" autoAdjust="0"/>
    <p:restoredTop sz="94660"/>
  </p:normalViewPr>
  <p:slideViewPr>
    <p:cSldViewPr snapToGrid="0">
      <p:cViewPr>
        <p:scale>
          <a:sx n="82" d="100"/>
          <a:sy n="82" d="100"/>
        </p:scale>
        <p:origin x="7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DF76-D317-4586-99B6-A0377B49F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26879-8673-4F5D-93F0-CE9B3A4A9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128D-210E-458F-96E2-88D70234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7738-975C-4FE4-9FCD-3BE0C1E3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FB69-283A-4887-A409-EC5272A3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DEFF-D99C-48C1-96CA-5A3949A2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BC3DC-F7EE-4F19-973F-9346BB04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A4E-CAC4-4C0B-A66E-E1A2A989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D672-E9AC-47F8-A930-589A0F03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6B86-7B2F-4478-989A-87D561E6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9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52EB0-E07D-48A5-80C4-192B5A7D3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78733-BB08-4646-B554-9817121C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DA552-8A74-41E8-8E80-5A24BE39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E4FD-CC0C-438C-B0A9-97713300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B979-DF8F-46C1-A7F7-A02F566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FE5D-5A26-4C58-A8B0-50CCA181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1894-05CC-4ACC-91FD-A69FC721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136E-15FC-455C-9B65-C5CDC3D6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9741-F4B1-464A-A4A9-AD0E07E8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A441-1724-4A17-B874-D1F0B67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AA13-E2FD-4DD8-9D9C-570E16A9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27527-8DCB-4AAB-A37A-53557647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BE32-F08C-48D1-A203-55648B2E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F476-EA95-4308-A96A-7492915D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7594-E11A-4AAD-917A-AE950C5D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9108-1C0F-43DA-B5A4-45C7DD63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CFA7-DADB-42A7-BBD5-41CF079AD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54B97-6F68-487A-A4DF-3837B3ABD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A1768-E044-43C6-A8E9-262321FC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E79D-9F7C-4359-948C-6DAC6D82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39ACE-E66D-4FCA-BC79-191ED952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A0CA-C387-4113-957D-C472508D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339B-72FB-4717-9A58-B78C0739F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55981-818E-4DC7-A1B6-EE2146AA3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1D32A-B1C9-4DB5-916C-75780721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9BF6C-9BCA-46F8-B4EC-41B952009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14C10-6ABC-4089-B1A5-78A775EC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6A3E0-1AC3-4F4D-B5F3-44C226D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55F8A-1A16-4322-9ECE-51F465C6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28D6-0495-4473-BBC5-2DB003C5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18681-EB85-4716-BCF5-195F1D0E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E0FF3-A827-4336-ADF8-22D1AC8E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AE13-7228-4A03-8421-5754D205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6F1D4-37A4-4F12-BA41-8DB31D3F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19DB8-BA3E-48F4-8D47-B30811F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DCC41-18CD-4F45-8AAB-CFCA285C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F249-FAE5-4CC1-A1FE-F8E019C1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78EE-7F8E-4A5B-A225-3379C11D4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D225F-FA28-4DA4-8BD0-09828456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7E6B8-FFFE-4B96-8978-3018A34D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84066-E597-4BD4-A92A-77580A58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FEF9D-4A8A-45BB-B1DC-9C9DDD60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1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3864-2E79-4115-A069-A08D50D1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7E3BF-5E2B-42F9-8762-6BE162BD3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1615-56D4-4EEF-A364-C1AE9342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FF4E1-F0F4-49F1-BB17-EBC81C42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B6D2-A8C4-43C3-8EBB-ADEC09F9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541A-7235-4B27-986B-24CE22A4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E1B52-F958-4FC1-95E6-B7B4C4A7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31BD-23DE-4D63-B55E-0828E610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098E-E661-4BF5-B61D-73DAA9947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E33AD-2D7B-4928-8B83-D6BAA7D9818B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C57CF-5D97-46D3-B704-C3127BD0E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D5B7-0C99-4780-AE34-F730D8E5E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AD74-EA5A-43DA-8F0D-B140A6AAC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4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da.gov/radiation-emitting-products/radiation-emitting-products-and-procedures/medical-imaging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frontiersin.org/articles/10.3389/fnhum.2019.00213/ful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F32D-17B2-49E8-B933-714F4F351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Medical Imaging Diagnosis: Classification, Localization, and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493C2-349B-4A2C-80D5-12691EEDB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963"/>
            <a:ext cx="9144000" cy="215773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77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DCC4E3-DCC2-44A5-81C0-F13FCD815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82" y="820133"/>
            <a:ext cx="9577633" cy="49019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A0E431-3523-42C5-8975-B35CDCA6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47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Better Data Augmentation for Contrastive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7351A-9066-493D-9277-8C0849D9E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5552389"/>
            <a:ext cx="6629400" cy="6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7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9EC-609E-4032-91BB-61E048B0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04" y="54992"/>
            <a:ext cx="10515600" cy="1325563"/>
          </a:xfrm>
        </p:spPr>
        <p:txBody>
          <a:bodyPr/>
          <a:lstStyle/>
          <a:p>
            <a:r>
              <a:rPr lang="en-US" dirty="0"/>
              <a:t>Disease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A8EA8-499A-4E85-86CA-188665CA1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6" y="187897"/>
            <a:ext cx="1861940" cy="17351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FA4E8F-AEED-4445-8801-F1C3A969565A}"/>
              </a:ext>
            </a:extLst>
          </p:cNvPr>
          <p:cNvSpPr/>
          <p:nvPr/>
        </p:nvSpPr>
        <p:spPr>
          <a:xfrm>
            <a:off x="8927184" y="4357688"/>
            <a:ext cx="321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Pneumothorax</a:t>
            </a:r>
            <a:r>
              <a:rPr lang="en-US" sz="1600" dirty="0"/>
              <a:t> = total lung collapse </a:t>
            </a:r>
          </a:p>
          <a:p>
            <a:r>
              <a:rPr lang="en-US" sz="1600" b="1" dirty="0"/>
              <a:t>Atelectasis</a:t>
            </a:r>
            <a:r>
              <a:rPr lang="en-US" sz="1600" dirty="0"/>
              <a:t> = partial lung collapse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64F9D-75A0-4DF7-A49D-8FD2DD243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497" y="2100297"/>
            <a:ext cx="1654404" cy="17351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480348-E331-4599-966F-FEEFF57E223D}"/>
              </a:ext>
            </a:extLst>
          </p:cNvPr>
          <p:cNvSpPr/>
          <p:nvPr/>
        </p:nvSpPr>
        <p:spPr>
          <a:xfrm>
            <a:off x="5995447" y="5099101"/>
            <a:ext cx="6196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Infiltration</a:t>
            </a:r>
            <a:r>
              <a:rPr lang="en-US" dirty="0"/>
              <a:t> = fluid or some unusual substance in the lung tissue. </a:t>
            </a:r>
            <a:r>
              <a:rPr lang="en-US" b="1" dirty="0"/>
              <a:t>Effusion</a:t>
            </a:r>
            <a:r>
              <a:rPr lang="en-US" dirty="0"/>
              <a:t> = too much pleural fluid around the lungs.</a:t>
            </a:r>
            <a:endParaRPr lang="en-US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F0AA6-AC5D-480D-9231-833091F75F77}"/>
              </a:ext>
            </a:extLst>
          </p:cNvPr>
          <p:cNvSpPr txBox="1"/>
          <p:nvPr/>
        </p:nvSpPr>
        <p:spPr>
          <a:xfrm>
            <a:off x="5090474" y="5901179"/>
            <a:ext cx="6990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Pneumonia</a:t>
            </a:r>
            <a:r>
              <a:rPr lang="en-US" dirty="0"/>
              <a:t> = lung inflammation caused by bacterial or viral infection, in which the air sacs fill with pus, fluid, and may become solid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1578C-D1D4-4BB2-B618-EDEBCCCF78EF}"/>
              </a:ext>
            </a:extLst>
          </p:cNvPr>
          <p:cNvSpPr txBox="1"/>
          <p:nvPr/>
        </p:nvSpPr>
        <p:spPr>
          <a:xfrm>
            <a:off x="527902" y="4316442"/>
            <a:ext cx="663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Mass, Nodule = </a:t>
            </a:r>
            <a:r>
              <a:rPr lang="en-US" dirty="0"/>
              <a:t>A lung nodule (or mass) is a small abnormal area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76DBF-500E-4CE2-9818-B410C51902E4}"/>
              </a:ext>
            </a:extLst>
          </p:cNvPr>
          <p:cNvSpPr txBox="1"/>
          <p:nvPr/>
        </p:nvSpPr>
        <p:spPr>
          <a:xfrm>
            <a:off x="446889" y="5008468"/>
            <a:ext cx="4728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Cardiomegaly</a:t>
            </a:r>
            <a:r>
              <a:rPr lang="en-US" dirty="0"/>
              <a:t> = an enlarged heart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7A3A1-334D-4FC5-AA63-85D97797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22266"/>
            <a:ext cx="1290196" cy="1196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0AA3D-3766-45CC-9A3F-AAF923E07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111" y="4792128"/>
            <a:ext cx="1489436" cy="119649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66E33F-7633-4C88-A845-E2A95248B7CE}"/>
              </a:ext>
            </a:extLst>
          </p:cNvPr>
          <p:cNvCxnSpPr>
            <a:cxnSpLocks/>
          </p:cNvCxnSpPr>
          <p:nvPr/>
        </p:nvCxnSpPr>
        <p:spPr>
          <a:xfrm flipH="1">
            <a:off x="5467547" y="5213023"/>
            <a:ext cx="52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8A29F8-A94A-464A-B3F7-D6DB0E5533EE}"/>
              </a:ext>
            </a:extLst>
          </p:cNvPr>
          <p:cNvCxnSpPr/>
          <p:nvPr/>
        </p:nvCxnSpPr>
        <p:spPr>
          <a:xfrm flipV="1">
            <a:off x="2128396" y="5377800"/>
            <a:ext cx="416841" cy="52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3">
            <a:extLst>
              <a:ext uri="{FF2B5EF4-FFF2-40B4-BE49-F238E27FC236}">
                <a16:creationId xmlns:a16="http://schemas.microsoft.com/office/drawing/2014/main" id="{BBDE84AC-CABD-ED68-A6D4-4B97C469D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34099" y="1264759"/>
            <a:ext cx="9079934" cy="28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BB1E6-37C3-462A-860A-E041F79F1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161"/>
            <a:ext cx="10515600" cy="2485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E7BF1E-7EB6-4F6B-8A5D-4BE9DE29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66" y="2686639"/>
            <a:ext cx="92678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6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FA8365-1C77-4B6B-9DDC-56B94A1B4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59" y="336190"/>
            <a:ext cx="4387980" cy="5367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CF0EEF-9071-41D9-B925-8C7A910E1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82" y="5618376"/>
            <a:ext cx="5146643" cy="641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8BE6A-41AD-476C-BE72-BAE2CF97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953" y="336191"/>
            <a:ext cx="5768418" cy="638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542A-4CA2-47AA-BAF5-A00D5D80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6" y="18255"/>
            <a:ext cx="10515600" cy="1325563"/>
          </a:xfrm>
        </p:spPr>
        <p:txBody>
          <a:bodyPr/>
          <a:lstStyle/>
          <a:p>
            <a:r>
              <a:rPr lang="en-US" dirty="0" err="1"/>
              <a:t>Explainability</a:t>
            </a:r>
            <a:r>
              <a:rPr lang="en-US" dirty="0"/>
              <a:t>: Grad-CAM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6043E2-C275-4106-9965-B998DADD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86" y="905956"/>
            <a:ext cx="9667875" cy="483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DAD594-E027-4117-9727-EA70D816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6052008"/>
            <a:ext cx="9667875" cy="69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83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37B633-C7BF-4F37-A2CF-4207136A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28" y="1325563"/>
            <a:ext cx="7865881" cy="43513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D633370-8823-44A9-AC8F-809BE8E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Grad-CAM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468D-6C52-443C-BA32-DEDDEF98E9B1}"/>
              </a:ext>
            </a:extLst>
          </p:cNvPr>
          <p:cNvSpPr txBox="1"/>
          <p:nvPr/>
        </p:nvSpPr>
        <p:spPr>
          <a:xfrm>
            <a:off x="8550112" y="1028343"/>
            <a:ext cx="34973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Grad-CAM lacks the ability to highlight fine grained details like pixel-space gradient visualization methods (Guided Backpropagation) by using the gradient information of the last convolutional layer of 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Guided Backpropagation visualizes gradients with respect to the image where negative gradients are suppressed when backpropagating through </a:t>
            </a:r>
            <a:r>
              <a:rPr lang="en-US" dirty="0" err="1"/>
              <a:t>ReLU</a:t>
            </a:r>
            <a:r>
              <a:rPr lang="en-US" dirty="0"/>
              <a:t>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Guided Grad-CAM fuses Guided Backpropagation (pixel space) and Grad-CAM (class conditional property) via element-wise multiplication.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F7893-177E-46BC-A89D-CED0C3CD9737}"/>
              </a:ext>
            </a:extLst>
          </p:cNvPr>
          <p:cNvSpPr txBox="1"/>
          <p:nvPr/>
        </p:nvSpPr>
        <p:spPr>
          <a:xfrm>
            <a:off x="401425" y="1451728"/>
            <a:ext cx="238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Input-level explanation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E5269-283B-47B6-9F89-432B5F34B185}"/>
              </a:ext>
            </a:extLst>
          </p:cNvPr>
          <p:cNvSpPr txBox="1"/>
          <p:nvPr/>
        </p:nvSpPr>
        <p:spPr>
          <a:xfrm>
            <a:off x="657520" y="4451022"/>
            <a:ext cx="267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Output-level explanation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16FCE-D37B-81AF-9B33-F5E6DBF02857}"/>
              </a:ext>
            </a:extLst>
          </p:cNvPr>
          <p:cNvSpPr txBox="1"/>
          <p:nvPr/>
        </p:nvSpPr>
        <p:spPr>
          <a:xfrm>
            <a:off x="1595879" y="5920508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https://arxiv.org/pdf/1610.02391.pdf</a:t>
            </a:r>
          </a:p>
        </p:txBody>
      </p:sp>
    </p:spTree>
    <p:extLst>
      <p:ext uri="{BB962C8B-B14F-4D97-AF65-F5344CB8AC3E}">
        <p14:creationId xmlns:p14="http://schemas.microsoft.com/office/powerpoint/2010/main" val="230943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BCD4-AE3C-4ADB-97BB-730852F1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0"/>
            <a:ext cx="10515600" cy="1325563"/>
          </a:xfrm>
        </p:spPr>
        <p:txBody>
          <a:bodyPr/>
          <a:lstStyle/>
          <a:p>
            <a:r>
              <a:rPr lang="en-US" dirty="0"/>
              <a:t>Grad-CAM 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1C03-B870-4192-90BA-5C9C5BA65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70" y="1065998"/>
            <a:ext cx="4412530" cy="327427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Grad-CAM: fails to properly localize objects in an image if the image contains multiple occurrences of the same class.</a:t>
            </a:r>
          </a:p>
          <a:p>
            <a:r>
              <a:rPr lang="en-US" dirty="0"/>
              <a:t>Grad-CAM: fails to locate the entire object, but bits and parts of it</a:t>
            </a:r>
          </a:p>
          <a:p>
            <a:endParaRPr lang="en-US" dirty="0"/>
          </a:p>
          <a:p>
            <a:r>
              <a:rPr lang="en-US" dirty="0"/>
              <a:t>Grad-CAM ++: using </a:t>
            </a:r>
            <a:r>
              <a:rPr lang="en-US" dirty="0" err="1"/>
              <a:t>relu</a:t>
            </a:r>
            <a:r>
              <a:rPr lang="en-US" dirty="0"/>
              <a:t> to only keep the positive gradients</a:t>
            </a:r>
          </a:p>
          <a:p>
            <a:r>
              <a:rPr lang="en-US" dirty="0"/>
              <a:t>Grad-CAM++: taking a weighted average of the pixel-wise gradients to store the pixel spatial information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143F1-5117-4991-ABC9-EEF5DB8F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129" y="455236"/>
            <a:ext cx="50577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8E49A7-25E1-4D72-99F4-4ECC1300A124}"/>
              </a:ext>
            </a:extLst>
          </p:cNvPr>
          <p:cNvSpPr txBox="1"/>
          <p:nvPr/>
        </p:nvSpPr>
        <p:spPr>
          <a:xfrm>
            <a:off x="8061880" y="6028815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https://arxiv.org/pdf/1710.11063.pdf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89A04-B522-43B9-BE4F-1FC96CDC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24" y="5253086"/>
            <a:ext cx="414337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AB30B-9737-4C22-B3EE-BE4758DCC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81" y="5555529"/>
            <a:ext cx="4648200" cy="238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986B25-817C-4E6D-B82A-CA82DBA26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29" y="4514379"/>
            <a:ext cx="4778211" cy="19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33AF-C266-467C-C3C2-DA0DCC55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41" y="365125"/>
            <a:ext cx="1074225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Generating Bounding Box for Chest X-Ray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2C6799-B69D-D936-77CD-FDE98F53A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809" y="2225511"/>
            <a:ext cx="8001058" cy="20955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29A8A-D84E-4AE9-D89F-D10BFAC71C6F}"/>
              </a:ext>
            </a:extLst>
          </p:cNvPr>
          <p:cNvSpPr txBox="1"/>
          <p:nvPr/>
        </p:nvSpPr>
        <p:spPr>
          <a:xfrm>
            <a:off x="2534985" y="4952282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https://github.com/thtang/CheXNet-with-localization</a:t>
            </a:r>
          </a:p>
        </p:txBody>
      </p:sp>
    </p:spTree>
    <p:extLst>
      <p:ext uri="{BB962C8B-B14F-4D97-AF65-F5344CB8AC3E}">
        <p14:creationId xmlns:p14="http://schemas.microsoft.com/office/powerpoint/2010/main" val="10117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CBB2-66C3-47EE-87F3-B80BE63E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Imaging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B0F873-72C6-484F-AC15-53B6D5BE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6779" y="80078"/>
            <a:ext cx="3743325" cy="2524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61EEE-CC4E-4680-BC97-1A2FE55E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0" y="1690688"/>
            <a:ext cx="4467225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FC375-FEA0-4453-AD35-A5F51E5B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7" y="2604203"/>
            <a:ext cx="5305425" cy="2514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076EF-153E-42C5-ACDD-57B1A668A6EC}"/>
              </a:ext>
            </a:extLst>
          </p:cNvPr>
          <p:cNvSpPr txBox="1"/>
          <p:nvPr/>
        </p:nvSpPr>
        <p:spPr>
          <a:xfrm>
            <a:off x="1055802" y="5410986"/>
            <a:ext cx="1065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https://www.fda.gov/radiation-emitting-products/radiation-emitting-products-and-procedures/medical-imaging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D244-57E0-4B87-8631-BCC1107D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Radiologists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EF77-689C-462F-A1DE-375ACC1F7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021"/>
            <a:ext cx="10515600" cy="3668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Radiologists are physicians who are specialized in diagnosing and treating diseases using a variety of medical imaging techniques such as x-rays, computed tomography (CT), magnetic resonance imaging (MRI), Positron emission tomography (PET), and ultrasound. </a:t>
            </a:r>
          </a:p>
          <a:p>
            <a:r>
              <a:rPr lang="en-US" dirty="0"/>
              <a:t>Expertise in radiology is defined by refined visual search patterns and diagnostic accuracy. </a:t>
            </a:r>
          </a:p>
          <a:p>
            <a:r>
              <a:rPr lang="en-US" dirty="0"/>
              <a:t>Expert radiologists not only perceive abnormalities that non-experts do not, but they also better understand what to attend to and what to ignore.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0DD0C-ABCB-4AF8-A1F9-709B0464FB0D}"/>
              </a:ext>
            </a:extLst>
          </p:cNvPr>
          <p:cNvSpPr txBox="1"/>
          <p:nvPr/>
        </p:nvSpPr>
        <p:spPr>
          <a:xfrm>
            <a:off x="1743959" y="6176963"/>
            <a:ext cx="85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https://www.frontiersin.org/articles/10.3389/fnhum.2019.00213/full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043CF-7851-43F2-8A47-2F2514FA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69" y="126771"/>
            <a:ext cx="3829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6D8B-B13D-4C8E-9182-B9A2757F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138882"/>
            <a:ext cx="10515600" cy="1325563"/>
          </a:xfrm>
        </p:spPr>
        <p:txBody>
          <a:bodyPr/>
          <a:lstStyle/>
          <a:p>
            <a:r>
              <a:rPr lang="en-US" dirty="0"/>
              <a:t>Radiologists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02D5-8DBC-4B7E-B4A8-247917D7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8" y="1748607"/>
            <a:ext cx="10515600" cy="40714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 billion chest x-rays are done each year worldwide.</a:t>
            </a:r>
          </a:p>
          <a:p>
            <a:r>
              <a:rPr lang="en-US" dirty="0"/>
              <a:t>In US, 800 million medical scans a year, which amounts to 600 billion images, </a:t>
            </a:r>
          </a:p>
          <a:p>
            <a:endParaRPr lang="en-US" dirty="0"/>
          </a:p>
          <a:p>
            <a:r>
              <a:rPr lang="en-US" dirty="0"/>
              <a:t>A radiologist reads about 20,000 images a year, roughly 50-100 per day, and the number is increasing</a:t>
            </a:r>
          </a:p>
          <a:p>
            <a:r>
              <a:rPr lang="en-US" dirty="0"/>
              <a:t>The U.S. has </a:t>
            </a:r>
            <a:r>
              <a:rPr lang="en-US" b="1" dirty="0"/>
              <a:t>approximately 34,000</a:t>
            </a:r>
            <a:r>
              <a:rPr lang="en-US" dirty="0"/>
              <a:t> radiologists, or 100 per million according to the Journal of Nuclear Medicine (2015)</a:t>
            </a:r>
          </a:p>
          <a:p>
            <a:r>
              <a:rPr lang="en-US" dirty="0"/>
              <a:t>31% of American radiologists have experienced at least one malpractice claim, often missed diagnoses.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8D91E-45DD-439F-B470-D7AE439DB378}"/>
              </a:ext>
            </a:extLst>
          </p:cNvPr>
          <p:cNvSpPr txBox="1"/>
          <p:nvPr/>
        </p:nvSpPr>
        <p:spPr>
          <a:xfrm>
            <a:off x="3252248" y="5995448"/>
            <a:ext cx="584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Topol</a:t>
            </a:r>
            <a:r>
              <a:rPr lang="en-US" dirty="0"/>
              <a:t>, Deep Medicine,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60A51-507C-4D7D-AF76-79998DF0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462" y="63363"/>
            <a:ext cx="23907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F45F-2A77-48E2-831D-33D96E97D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770"/>
            <a:ext cx="10515600" cy="1325563"/>
          </a:xfrm>
        </p:spPr>
        <p:txBody>
          <a:bodyPr/>
          <a:lstStyle/>
          <a:p>
            <a:r>
              <a:rPr lang="en-US" dirty="0"/>
              <a:t>How radiologists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1AA1C-FFD8-4528-ADA4-647591F1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6" y="1507573"/>
            <a:ext cx="7139029" cy="4351338"/>
          </a:xfrm>
        </p:spPr>
        <p:txBody>
          <a:bodyPr/>
          <a:lstStyle/>
          <a:p>
            <a:r>
              <a:rPr lang="en-US" dirty="0"/>
              <a:t>Broadly, diagnostic radiology entails </a:t>
            </a:r>
          </a:p>
          <a:p>
            <a:pPr lvl="1"/>
            <a:r>
              <a:rPr lang="en-US" dirty="0"/>
              <a:t>(1) detection—noting a potentially significant finding is present that merits further analysis; </a:t>
            </a:r>
          </a:p>
          <a:p>
            <a:pPr lvl="1"/>
            <a:r>
              <a:rPr lang="en-US" dirty="0"/>
              <a:t>(2) recognition—deciding that the finding is pathologic; </a:t>
            </a:r>
          </a:p>
          <a:p>
            <a:pPr lvl="1"/>
            <a:r>
              <a:rPr lang="en-US" dirty="0"/>
              <a:t>(3) discrimination—characterizing the lesion as a specific type; and </a:t>
            </a:r>
          </a:p>
          <a:p>
            <a:pPr lvl="1"/>
            <a:r>
              <a:rPr lang="en-US" dirty="0"/>
              <a:t>(4) diagnosis -- The first task, detection, has primary importance, because all following steps leading to diagnosis rely on detection efficacy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C3200-3F72-4D7C-8539-3A1799689534}"/>
              </a:ext>
            </a:extLst>
          </p:cNvPr>
          <p:cNvSpPr txBox="1"/>
          <p:nvPr/>
        </p:nvSpPr>
        <p:spPr>
          <a:xfrm>
            <a:off x="464406" y="5345966"/>
            <a:ext cx="7735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error rate of radiologists scanning images is around 33% and has not been changed for the past seven decades.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F862E-605A-4A56-B8A5-9005057E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255" y="251861"/>
            <a:ext cx="3514725" cy="2581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16FA4-74DF-82D3-FDA0-9339E7F17EE6}"/>
              </a:ext>
            </a:extLst>
          </p:cNvPr>
          <p:cNvSpPr txBox="1"/>
          <p:nvPr/>
        </p:nvSpPr>
        <p:spPr>
          <a:xfrm>
            <a:off x="1125528" y="6304779"/>
            <a:ext cx="880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https://www.ncbi.nlm.nih.gov/pmc/articles/PMC6603246/pdf/fnhum-13-00213.pdf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B2F38-929B-4578-FB2B-4A0331E2E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42" y="3361016"/>
            <a:ext cx="4372652" cy="2113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DFD525-C08B-C8BA-8122-B60768FDA41A}"/>
              </a:ext>
            </a:extLst>
          </p:cNvPr>
          <p:cNvSpPr txBox="1"/>
          <p:nvPr/>
        </p:nvSpPr>
        <p:spPr>
          <a:xfrm>
            <a:off x="8006097" y="5392132"/>
            <a:ext cx="384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https://arxiv.org/pdf/1904.02633.pdf</a:t>
            </a:r>
          </a:p>
        </p:txBody>
      </p:sp>
    </p:spTree>
    <p:extLst>
      <p:ext uri="{BB962C8B-B14F-4D97-AF65-F5344CB8AC3E}">
        <p14:creationId xmlns:p14="http://schemas.microsoft.com/office/powerpoint/2010/main" val="111483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0D7FF-07CB-4D69-9118-42ED3F90E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202" y="964096"/>
            <a:ext cx="8617589" cy="5212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324FFC-4FA4-4639-A99A-3A8C47FB3B44}"/>
              </a:ext>
            </a:extLst>
          </p:cNvPr>
          <p:cNvSpPr txBox="1"/>
          <p:nvPr/>
        </p:nvSpPr>
        <p:spPr>
          <a:xfrm>
            <a:off x="685800" y="228600"/>
            <a:ext cx="5724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AI also makes mistake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6B6DD-4F93-1C6B-02AE-FA9E01C1DB0D}"/>
              </a:ext>
            </a:extLst>
          </p:cNvPr>
          <p:cNvSpPr txBox="1"/>
          <p:nvPr/>
        </p:nvSpPr>
        <p:spPr>
          <a:xfrm>
            <a:off x="2843668" y="6260068"/>
            <a:ext cx="6095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https://nap.nationalacademies.org/read/27111/chapter/6#109</a:t>
            </a:r>
          </a:p>
        </p:txBody>
      </p:sp>
    </p:spTree>
    <p:extLst>
      <p:ext uri="{BB962C8B-B14F-4D97-AF65-F5344CB8AC3E}">
        <p14:creationId xmlns:p14="http://schemas.microsoft.com/office/powerpoint/2010/main" val="208709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2BF1F4-35B7-45E3-9F7D-8E162FDAC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5060"/>
            <a:ext cx="10515600" cy="3083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D6FD2-89F8-4379-A879-884CA97F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716" y="556721"/>
            <a:ext cx="6115050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DE4FD-9E9E-4025-8C53-099A3CC9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9" y="3429000"/>
            <a:ext cx="6115050" cy="2126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9243B-0FA4-4430-8DD7-A428325EB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50" y="5611797"/>
            <a:ext cx="6279038" cy="901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FECA81-D9C4-492D-83CA-9899C69473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289" y="3289955"/>
            <a:ext cx="2177590" cy="3403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12E019-A25C-439E-B9B8-60E108918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0495" y="3289956"/>
            <a:ext cx="1984542" cy="3308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8D490B-ECA3-4597-8525-2DF13F0668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1041" y="2054184"/>
            <a:ext cx="2177590" cy="229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A8D279-0230-4065-BF83-00EDF3AC94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6045" y="2283961"/>
            <a:ext cx="1712586" cy="5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6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9D64-F225-47F9-8FE1-EBB34F9C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0"/>
            <a:ext cx="10515600" cy="1325563"/>
          </a:xfrm>
        </p:spPr>
        <p:txBody>
          <a:bodyPr/>
          <a:lstStyle/>
          <a:p>
            <a:r>
              <a:rPr lang="en-US" dirty="0"/>
              <a:t>Labeled Medical Image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197ABF-3160-4E30-85E0-AB95946E1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8323" y="304938"/>
            <a:ext cx="3198436" cy="341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8B61B6-4398-45A4-9B48-8C1FF0D0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3" y="984458"/>
            <a:ext cx="7915275" cy="552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6EB91-6752-42A4-8177-0D1C81BA8AFC}"/>
              </a:ext>
            </a:extLst>
          </p:cNvPr>
          <p:cNvSpPr txBox="1"/>
          <p:nvPr/>
        </p:nvSpPr>
        <p:spPr>
          <a:xfrm>
            <a:off x="8438323" y="4020780"/>
            <a:ext cx="3279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Willemink</a:t>
            </a:r>
            <a:r>
              <a:rPr lang="en-US" dirty="0"/>
              <a:t>, M., </a:t>
            </a:r>
            <a:r>
              <a:rPr lang="en-US" dirty="0" err="1"/>
              <a:t>Koszek</a:t>
            </a:r>
            <a:r>
              <a:rPr lang="en-US" dirty="0"/>
              <a:t>, W.A., </a:t>
            </a:r>
            <a:r>
              <a:rPr lang="en-US" dirty="0" err="1"/>
              <a:t>Hardell</a:t>
            </a:r>
            <a:r>
              <a:rPr lang="en-US" dirty="0"/>
              <a:t>, C., Wu, J., Fleischmann, D., Harvey, H., Folio, L. R., Summers, R. M., Rubin, D. L., &amp; Lungren, M P. (2020). Preparing medical imaging data for machine learning. Radiology, 295, 4-15.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8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FAF72-58D7-4ED8-8AF7-F581003C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Better Data Augmentation for Contrastive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0DCB80-1808-4229-AD51-A0A4904D6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222" y="1690688"/>
            <a:ext cx="6959107" cy="356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371BE-D771-42CD-9351-4C4C6D8C4929}"/>
              </a:ext>
            </a:extLst>
          </p:cNvPr>
          <p:cNvSpPr txBox="1"/>
          <p:nvPr/>
        </p:nvSpPr>
        <p:spPr>
          <a:xfrm>
            <a:off x="734505" y="5569545"/>
            <a:ext cx="10605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Jaiswal, A., Li, H., Zander, C., Han, Y., Rousseau, J., Peng, Y., &amp; Ding, Y. (2021). SCALP - Supervised Contrastive Learning for Cardiopulmonary Disease Classification and Localization in Chest X-rays using Patient Metadata. IEEE International Conference on Data Mining (ICDM 2021), Dec 7-10, 2021, Auckland, New Zealand.</a:t>
            </a:r>
          </a:p>
        </p:txBody>
      </p:sp>
    </p:spTree>
    <p:extLst>
      <p:ext uri="{BB962C8B-B14F-4D97-AF65-F5344CB8AC3E}">
        <p14:creationId xmlns:p14="http://schemas.microsoft.com/office/powerpoint/2010/main" val="31407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22971</TotalTime>
  <Words>787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Medical Imaging Diagnosis: Classification, Localization, and Interpretation</vt:lpstr>
      <vt:lpstr>Medical Imaging</vt:lpstr>
      <vt:lpstr>Radiologists</vt:lpstr>
      <vt:lpstr>Radiologists and Images</vt:lpstr>
      <vt:lpstr>How radiologists work</vt:lpstr>
      <vt:lpstr>PowerPoint Presentation</vt:lpstr>
      <vt:lpstr>PowerPoint Presentation</vt:lpstr>
      <vt:lpstr>Labeled Medical Image Data</vt:lpstr>
      <vt:lpstr>Better Data Augmentation for Contrastive Learning</vt:lpstr>
      <vt:lpstr>Better Data Augmentation for Contrastive Learning</vt:lpstr>
      <vt:lpstr>Disease Classification</vt:lpstr>
      <vt:lpstr>PowerPoint Presentation</vt:lpstr>
      <vt:lpstr>PowerPoint Presentation</vt:lpstr>
      <vt:lpstr>Explainability: Grad-CAM</vt:lpstr>
      <vt:lpstr>Grad-CAM</vt:lpstr>
      <vt:lpstr>Grad-CAM ++</vt:lpstr>
      <vt:lpstr>Generating Bounding Box for Chest X-Ray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Imaging Diagnosis: Classification, Localization, and Interpretation</dc:title>
  <dc:creator>Ding, Ying</dc:creator>
  <cp:lastModifiedBy>Ding, Ying</cp:lastModifiedBy>
  <cp:revision>137</cp:revision>
  <dcterms:created xsi:type="dcterms:W3CDTF">2022-03-31T02:12:23Z</dcterms:created>
  <dcterms:modified xsi:type="dcterms:W3CDTF">2023-11-10T02:50:02Z</dcterms:modified>
</cp:coreProperties>
</file>