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1" r:id="rId9"/>
    <p:sldId id="271" r:id="rId10"/>
    <p:sldId id="275" r:id="rId11"/>
    <p:sldId id="276" r:id="rId12"/>
    <p:sldId id="278" r:id="rId13"/>
    <p:sldId id="277" r:id="rId14"/>
    <p:sldId id="280" r:id="rId15"/>
    <p:sldId id="272" r:id="rId16"/>
    <p:sldId id="273" r:id="rId17"/>
    <p:sldId id="274" r:id="rId18"/>
    <p:sldId id="917" r:id="rId19"/>
    <p:sldId id="918" r:id="rId20"/>
    <p:sldId id="266" r:id="rId21"/>
    <p:sldId id="916" r:id="rId22"/>
    <p:sldId id="919" r:id="rId23"/>
    <p:sldId id="268" r:id="rId24"/>
    <p:sldId id="279" r:id="rId25"/>
    <p:sldId id="267" r:id="rId26"/>
    <p:sldId id="269" r:id="rId27"/>
    <p:sldId id="270" r:id="rId28"/>
    <p:sldId id="920" r:id="rId29"/>
    <p:sldId id="265" r:id="rId30"/>
    <p:sldId id="264" r:id="rId31"/>
    <p:sldId id="921" r:id="rId32"/>
    <p:sldId id="92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42" y="2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E873-ABE3-36F7-F1EE-CEE799BF36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7ED76F-3D17-A0A3-47E3-BB3A3EA81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8770C9-9D55-9F37-A692-D974D730A603}"/>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5" name="Footer Placeholder 4">
            <a:extLst>
              <a:ext uri="{FF2B5EF4-FFF2-40B4-BE49-F238E27FC236}">
                <a16:creationId xmlns:a16="http://schemas.microsoft.com/office/drawing/2014/main" id="{19F2A079-EB0C-D0FF-0FC3-0A1BD84C3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22198-701B-ABFC-5F1B-457C518170C9}"/>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288943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F06A-56C3-45E6-E428-2DDE4D594B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64EAD9-6AB5-CBAF-B5EA-51A977BD53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308AA-73EC-043D-BAA2-1B32374B47D0}"/>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5" name="Footer Placeholder 4">
            <a:extLst>
              <a:ext uri="{FF2B5EF4-FFF2-40B4-BE49-F238E27FC236}">
                <a16:creationId xmlns:a16="http://schemas.microsoft.com/office/drawing/2014/main" id="{0DF335A1-E1A0-6D00-F179-210384F58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1C81A-1B05-6F1F-DB55-95C72DEE1EA6}"/>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377515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EDD47-3B2E-2636-67AA-3D48D846F5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B0A693-A71E-571D-BB36-980AFB665F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D04F9-97B5-4D2E-C525-2B3C1A24ED8A}"/>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5" name="Footer Placeholder 4">
            <a:extLst>
              <a:ext uri="{FF2B5EF4-FFF2-40B4-BE49-F238E27FC236}">
                <a16:creationId xmlns:a16="http://schemas.microsoft.com/office/drawing/2014/main" id="{5DB2DD48-8AEF-2893-C35B-ED846EDF8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FE908-3380-4C94-A26E-06849F2CDFA9}"/>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2098621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2A2E-20BD-BAEE-EBF2-9FAC13CE9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FCDFD-C5EA-66D5-E75E-4E32AC5EE2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D7BC3-1CED-A019-1ED2-0C5CFA395431}"/>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5" name="Footer Placeholder 4">
            <a:extLst>
              <a:ext uri="{FF2B5EF4-FFF2-40B4-BE49-F238E27FC236}">
                <a16:creationId xmlns:a16="http://schemas.microsoft.com/office/drawing/2014/main" id="{F1DC8894-4E32-9DFE-73E4-9D91B690B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16AB7-A20C-3585-009A-63EED3D5CD4C}"/>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143767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AF47-DC5A-CBB4-9295-521671195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80977B-91A8-D374-9B6E-4F79328523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4E00F-CB1C-B955-3BEB-F5A499C2BBD4}"/>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5" name="Footer Placeholder 4">
            <a:extLst>
              <a:ext uri="{FF2B5EF4-FFF2-40B4-BE49-F238E27FC236}">
                <a16:creationId xmlns:a16="http://schemas.microsoft.com/office/drawing/2014/main" id="{79FEBBCB-9895-609E-E478-3F5B7E444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5FB08-60D6-30B7-0BA9-EB5D0FDAB75F}"/>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420686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9BD4-6924-B89D-C6BF-ED659FD27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BCAC6-C0FD-E539-215A-B90832F10C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43BAF-A7BA-77F1-201A-062D6D62F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E8B94-B999-A6D1-5598-CA1EAD94E0A5}"/>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6" name="Footer Placeholder 5">
            <a:extLst>
              <a:ext uri="{FF2B5EF4-FFF2-40B4-BE49-F238E27FC236}">
                <a16:creationId xmlns:a16="http://schemas.microsoft.com/office/drawing/2014/main" id="{D266DBF7-C48D-6938-D4A3-60CA174DE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5AEA0-63F6-CF4C-BA5F-0477BB19CE55}"/>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168918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3199-A2DD-BA68-E18B-83D710688F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583011-36F4-24AD-2F43-AF33606E0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12BD0-69CC-407C-FFE7-0DB6771BD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E1062-6DC5-39CE-ACC9-04ACD839B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84A0E-4F14-CCCE-10A2-D2CCD30DC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53BE66-D115-E3F0-CB3C-5878500EDBF5}"/>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8" name="Footer Placeholder 7">
            <a:extLst>
              <a:ext uri="{FF2B5EF4-FFF2-40B4-BE49-F238E27FC236}">
                <a16:creationId xmlns:a16="http://schemas.microsoft.com/office/drawing/2014/main" id="{F060A14E-57EB-F1B6-849C-977F9256D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BCACD-71E9-E081-A507-567FD5194C55}"/>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201274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FDE0-9E95-C290-D68C-BEA29841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7E471-EEAE-40DD-321F-D3C053CCA3B2}"/>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4" name="Footer Placeholder 3">
            <a:extLst>
              <a:ext uri="{FF2B5EF4-FFF2-40B4-BE49-F238E27FC236}">
                <a16:creationId xmlns:a16="http://schemas.microsoft.com/office/drawing/2014/main" id="{2EE39BAE-BD66-4FC8-AB87-DFD0D6550E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47C0C8-2886-1AF7-BDF1-5BF54C1E1452}"/>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315527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FF92E-58E7-759B-5E71-9F171A554CEB}"/>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3" name="Footer Placeholder 2">
            <a:extLst>
              <a:ext uri="{FF2B5EF4-FFF2-40B4-BE49-F238E27FC236}">
                <a16:creationId xmlns:a16="http://schemas.microsoft.com/office/drawing/2014/main" id="{A1D34836-F0AE-39E3-D10C-5FC105C098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A49D2B-FE0B-8C02-A3C9-FE376178F614}"/>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123827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ABEE-27BA-7ED3-4A24-4BA8C7D11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4A9363-15B9-26A6-F98B-E8CF0E263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FFE9B2-A5EB-BC33-8C99-C6B1BC5B6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CA63E-A77E-D238-34E6-7FB7FB520CBD}"/>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6" name="Footer Placeholder 5">
            <a:extLst>
              <a:ext uri="{FF2B5EF4-FFF2-40B4-BE49-F238E27FC236}">
                <a16:creationId xmlns:a16="http://schemas.microsoft.com/office/drawing/2014/main" id="{CBE57592-F50D-D540-3908-7BE7CB18C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C5BC2-DB5F-1515-379A-1B6C8F929EB6}"/>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282496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D86C-2782-DD05-2AA2-80DAC22D7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E0820A-F1A7-D6B3-D473-3FFD7FBC4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B14C15-A5CD-3D6C-B51F-0E22D9AAD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09403-0809-EB8D-B02C-77C973998330}"/>
              </a:ext>
            </a:extLst>
          </p:cNvPr>
          <p:cNvSpPr>
            <a:spLocks noGrp="1"/>
          </p:cNvSpPr>
          <p:nvPr>
            <p:ph type="dt" sz="half" idx="10"/>
          </p:nvPr>
        </p:nvSpPr>
        <p:spPr/>
        <p:txBody>
          <a:bodyPr/>
          <a:lstStyle/>
          <a:p>
            <a:fld id="{AE67260F-289B-4006-AFFB-8480709DCE07}" type="datetimeFigureOut">
              <a:rPr lang="en-US" smtClean="0"/>
              <a:t>10/30/2023</a:t>
            </a:fld>
            <a:endParaRPr lang="en-US"/>
          </a:p>
        </p:txBody>
      </p:sp>
      <p:sp>
        <p:nvSpPr>
          <p:cNvPr id="6" name="Footer Placeholder 5">
            <a:extLst>
              <a:ext uri="{FF2B5EF4-FFF2-40B4-BE49-F238E27FC236}">
                <a16:creationId xmlns:a16="http://schemas.microsoft.com/office/drawing/2014/main" id="{73ED82B2-4446-2472-6DDB-862A5FFFD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DF74C-B779-C6CE-B262-5FB44C5B4787}"/>
              </a:ext>
            </a:extLst>
          </p:cNvPr>
          <p:cNvSpPr>
            <a:spLocks noGrp="1"/>
          </p:cNvSpPr>
          <p:nvPr>
            <p:ph type="sldNum" sz="quarter" idx="12"/>
          </p:nvPr>
        </p:nvSpPr>
        <p:spPr/>
        <p:txBody>
          <a:bodyPr/>
          <a:lstStyle/>
          <a:p>
            <a:fld id="{6EEFC64C-19FE-4D24-8DF4-99BD429D2FFB}" type="slidenum">
              <a:rPr lang="en-US" smtClean="0"/>
              <a:t>‹#›</a:t>
            </a:fld>
            <a:endParaRPr lang="en-US"/>
          </a:p>
        </p:txBody>
      </p:sp>
    </p:spTree>
    <p:extLst>
      <p:ext uri="{BB962C8B-B14F-4D97-AF65-F5344CB8AC3E}">
        <p14:creationId xmlns:p14="http://schemas.microsoft.com/office/powerpoint/2010/main" val="214370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0D1D9-CBF2-9A5C-5986-7B0F0BE89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201F8E-3121-EF02-748D-F5683987D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59704-3D4B-DA2D-D1D2-1201002F1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7260F-289B-4006-AFFB-8480709DCE07}" type="datetimeFigureOut">
              <a:rPr lang="en-US" smtClean="0"/>
              <a:t>10/30/2023</a:t>
            </a:fld>
            <a:endParaRPr lang="en-US"/>
          </a:p>
        </p:txBody>
      </p:sp>
      <p:sp>
        <p:nvSpPr>
          <p:cNvPr id="5" name="Footer Placeholder 4">
            <a:extLst>
              <a:ext uri="{FF2B5EF4-FFF2-40B4-BE49-F238E27FC236}">
                <a16:creationId xmlns:a16="http://schemas.microsoft.com/office/drawing/2014/main" id="{BDA2EB08-E594-A581-FC34-646FD8585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21D846-9A5D-1195-CC93-43B7BBA0B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FC64C-19FE-4D24-8DF4-99BD429D2FFB}" type="slidenum">
              <a:rPr lang="en-US" smtClean="0"/>
              <a:t>‹#›</a:t>
            </a:fld>
            <a:endParaRPr lang="en-US"/>
          </a:p>
        </p:txBody>
      </p:sp>
    </p:spTree>
    <p:extLst>
      <p:ext uri="{BB962C8B-B14F-4D97-AF65-F5344CB8AC3E}">
        <p14:creationId xmlns:p14="http://schemas.microsoft.com/office/powerpoint/2010/main" val="410380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BFFF-96B7-E2AC-EEA7-C4066F41EB85}"/>
              </a:ext>
            </a:extLst>
          </p:cNvPr>
          <p:cNvSpPr>
            <a:spLocks noGrp="1"/>
          </p:cNvSpPr>
          <p:nvPr>
            <p:ph type="ctrTitle"/>
          </p:nvPr>
        </p:nvSpPr>
        <p:spPr>
          <a:xfrm>
            <a:off x="1524000" y="2235200"/>
            <a:ext cx="9144000" cy="2387600"/>
          </a:xfrm>
        </p:spPr>
        <p:txBody>
          <a:bodyPr/>
          <a:lstStyle/>
          <a:p>
            <a:r>
              <a:rPr lang="en-US" dirty="0"/>
              <a:t>RETAIN</a:t>
            </a:r>
            <a:br>
              <a:rPr lang="en-US" dirty="0"/>
            </a:br>
            <a:r>
              <a:rPr lang="en-US" dirty="0"/>
              <a:t>(</a:t>
            </a:r>
            <a:r>
              <a:rPr lang="en-US" dirty="0" err="1"/>
              <a:t>REverse</a:t>
            </a:r>
            <a:r>
              <a:rPr lang="en-US" dirty="0"/>
              <a:t> Time </a:t>
            </a:r>
            <a:r>
              <a:rPr lang="en-US" dirty="0" err="1"/>
              <a:t>AttentioN</a:t>
            </a:r>
            <a:r>
              <a:rPr lang="en-US" dirty="0"/>
              <a:t>)</a:t>
            </a:r>
          </a:p>
        </p:txBody>
      </p:sp>
    </p:spTree>
    <p:extLst>
      <p:ext uri="{BB962C8B-B14F-4D97-AF65-F5344CB8AC3E}">
        <p14:creationId xmlns:p14="http://schemas.microsoft.com/office/powerpoint/2010/main" val="223359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0D40-0173-745E-BFE0-E3BE6FE5DC06}"/>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id="{9C5D5815-2AED-0C98-D170-A2DFE5A04A2D}"/>
              </a:ext>
            </a:extLst>
          </p:cNvPr>
          <p:cNvSpPr>
            <a:spLocks noGrp="1"/>
          </p:cNvSpPr>
          <p:nvPr>
            <p:ph idx="1"/>
          </p:nvPr>
        </p:nvSpPr>
        <p:spPr>
          <a:xfrm>
            <a:off x="838200" y="1825625"/>
            <a:ext cx="10515600" cy="4929136"/>
          </a:xfrm>
        </p:spPr>
        <p:txBody>
          <a:bodyPr>
            <a:normAutofit lnSpcReduction="10000"/>
          </a:bodyPr>
          <a:lstStyle/>
          <a:p>
            <a:r>
              <a:rPr lang="en-US" dirty="0"/>
              <a:t>The data of one patient looks like this</a:t>
            </a:r>
          </a:p>
          <a:p>
            <a:endParaRPr lang="en-US" dirty="0"/>
          </a:p>
          <a:p>
            <a:endParaRPr lang="en-US" dirty="0"/>
          </a:p>
          <a:p>
            <a:endParaRPr lang="en-US" dirty="0"/>
          </a:p>
          <a:p>
            <a:r>
              <a:rPr lang="en-US" dirty="0" err="1"/>
              <a:t>Pid</a:t>
            </a:r>
            <a:r>
              <a:rPr lang="en-US" dirty="0"/>
              <a:t>: is the patient id</a:t>
            </a:r>
          </a:p>
          <a:p>
            <a:r>
              <a:rPr lang="en-US" dirty="0"/>
              <a:t>Date of admission</a:t>
            </a:r>
          </a:p>
          <a:p>
            <a:r>
              <a:rPr lang="en-US" dirty="0"/>
              <a:t>Diagnosed ICD9 code for that visit</a:t>
            </a:r>
          </a:p>
          <a:p>
            <a:r>
              <a:rPr lang="en-US" dirty="0"/>
              <a:t>In this case patient id 23 visited 2 times and respective ICD9 codes for those visits are displayed</a:t>
            </a:r>
          </a:p>
          <a:p>
            <a:r>
              <a:rPr lang="en-US" dirty="0"/>
              <a:t>Last element is whether the patient is dead or alive</a:t>
            </a:r>
          </a:p>
          <a:p>
            <a:endParaRPr lang="en-US" dirty="0"/>
          </a:p>
        </p:txBody>
      </p:sp>
      <p:pic>
        <p:nvPicPr>
          <p:cNvPr id="5" name="Picture 4">
            <a:extLst>
              <a:ext uri="{FF2B5EF4-FFF2-40B4-BE49-F238E27FC236}">
                <a16:creationId xmlns:a16="http://schemas.microsoft.com/office/drawing/2014/main" id="{D875D330-FBDD-0659-D381-E809DBAFC499}"/>
              </a:ext>
            </a:extLst>
          </p:cNvPr>
          <p:cNvPicPr>
            <a:picLocks noChangeAspect="1"/>
          </p:cNvPicPr>
          <p:nvPr/>
        </p:nvPicPr>
        <p:blipFill>
          <a:blip r:embed="rId2"/>
          <a:stretch>
            <a:fillRect/>
          </a:stretch>
        </p:blipFill>
        <p:spPr>
          <a:xfrm>
            <a:off x="1146194" y="2240177"/>
            <a:ext cx="10538722" cy="1466584"/>
          </a:xfrm>
          <a:prstGeom prst="rect">
            <a:avLst/>
          </a:prstGeom>
        </p:spPr>
      </p:pic>
    </p:spTree>
    <p:extLst>
      <p:ext uri="{BB962C8B-B14F-4D97-AF65-F5344CB8AC3E}">
        <p14:creationId xmlns:p14="http://schemas.microsoft.com/office/powerpoint/2010/main" val="72359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069F-244D-50EE-578D-621B7CA555B1}"/>
              </a:ext>
            </a:extLst>
          </p:cNvPr>
          <p:cNvSpPr>
            <a:spLocks noGrp="1"/>
          </p:cNvSpPr>
          <p:nvPr>
            <p:ph type="title"/>
          </p:nvPr>
        </p:nvSpPr>
        <p:spPr>
          <a:xfrm>
            <a:off x="838200" y="0"/>
            <a:ext cx="10515600" cy="1325563"/>
          </a:xfrm>
        </p:spPr>
        <p:txBody>
          <a:bodyPr/>
          <a:lstStyle/>
          <a:p>
            <a:r>
              <a:rPr lang="en-US" dirty="0"/>
              <a:t>Data Structure</a:t>
            </a:r>
          </a:p>
        </p:txBody>
      </p:sp>
      <p:sp>
        <p:nvSpPr>
          <p:cNvPr id="3" name="Content Placeholder 2">
            <a:extLst>
              <a:ext uri="{FF2B5EF4-FFF2-40B4-BE49-F238E27FC236}">
                <a16:creationId xmlns:a16="http://schemas.microsoft.com/office/drawing/2014/main" id="{4FF9137B-B3FF-687C-EFDD-6D5D5A19D23F}"/>
              </a:ext>
            </a:extLst>
          </p:cNvPr>
          <p:cNvSpPr>
            <a:spLocks noGrp="1"/>
          </p:cNvSpPr>
          <p:nvPr>
            <p:ph idx="1"/>
          </p:nvPr>
        </p:nvSpPr>
        <p:spPr>
          <a:xfrm>
            <a:off x="838200" y="1120876"/>
            <a:ext cx="10515600" cy="5737123"/>
          </a:xfrm>
        </p:spPr>
        <p:txBody>
          <a:bodyPr>
            <a:normAutofit/>
          </a:bodyPr>
          <a:lstStyle/>
          <a:p>
            <a:r>
              <a:rPr lang="en-US" dirty="0"/>
              <a:t>The diagnosis ICD9 codes which are in string format needs to be converted into embeddings</a:t>
            </a:r>
          </a:p>
          <a:p>
            <a:endParaRPr lang="en-US" dirty="0"/>
          </a:p>
          <a:p>
            <a:endParaRPr lang="en-US" dirty="0"/>
          </a:p>
          <a:p>
            <a:endParaRPr lang="en-US" dirty="0"/>
          </a:p>
          <a:p>
            <a:endParaRPr lang="en-US" dirty="0"/>
          </a:p>
          <a:p>
            <a:endParaRPr lang="en-US" dirty="0"/>
          </a:p>
          <a:p>
            <a:pPr algn="l"/>
            <a:r>
              <a:rPr lang="en-US" dirty="0"/>
              <a:t>it starts with zero and if any code repeats than it is assigned the previous value.</a:t>
            </a:r>
          </a:p>
          <a:p>
            <a:pPr algn="l"/>
            <a:r>
              <a:rPr lang="en-US" dirty="0"/>
              <a:t>example: D_424.1 (encoded as 2) appears in 3rd position and in 12th position. Hence 2 is repeated twice. Similarly, D_272.4 appears 2 times.</a:t>
            </a:r>
          </a:p>
          <a:p>
            <a:endParaRPr lang="en-US" dirty="0"/>
          </a:p>
        </p:txBody>
      </p:sp>
      <p:pic>
        <p:nvPicPr>
          <p:cNvPr id="5" name="Picture 4">
            <a:extLst>
              <a:ext uri="{FF2B5EF4-FFF2-40B4-BE49-F238E27FC236}">
                <a16:creationId xmlns:a16="http://schemas.microsoft.com/office/drawing/2014/main" id="{A084A541-E864-280F-63BD-CE2309C46A13}"/>
              </a:ext>
            </a:extLst>
          </p:cNvPr>
          <p:cNvPicPr>
            <a:picLocks noChangeAspect="1"/>
          </p:cNvPicPr>
          <p:nvPr/>
        </p:nvPicPr>
        <p:blipFill>
          <a:blip r:embed="rId2"/>
          <a:stretch>
            <a:fillRect/>
          </a:stretch>
        </p:blipFill>
        <p:spPr>
          <a:xfrm>
            <a:off x="1345158" y="1979182"/>
            <a:ext cx="8931414" cy="2530059"/>
          </a:xfrm>
          <a:prstGeom prst="rect">
            <a:avLst/>
          </a:prstGeom>
        </p:spPr>
      </p:pic>
    </p:spTree>
    <p:extLst>
      <p:ext uri="{BB962C8B-B14F-4D97-AF65-F5344CB8AC3E}">
        <p14:creationId xmlns:p14="http://schemas.microsoft.com/office/powerpoint/2010/main" val="1193151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AD3ED3-699D-6935-D722-0A58458B363A}"/>
              </a:ext>
            </a:extLst>
          </p:cNvPr>
          <p:cNvSpPr>
            <a:spLocks noGrp="1"/>
          </p:cNvSpPr>
          <p:nvPr>
            <p:ph type="title"/>
          </p:nvPr>
        </p:nvSpPr>
        <p:spPr>
          <a:xfrm>
            <a:off x="685413" y="155461"/>
            <a:ext cx="9392421" cy="1330841"/>
          </a:xfrm>
        </p:spPr>
        <p:txBody>
          <a:bodyPr>
            <a:normAutofit/>
          </a:bodyPr>
          <a:lstStyle/>
          <a:p>
            <a:r>
              <a:rPr lang="en-US" dirty="0"/>
              <a:t>Date and time format</a:t>
            </a:r>
          </a:p>
        </p:txBody>
      </p:sp>
      <p:sp>
        <p:nvSpPr>
          <p:cNvPr id="3" name="Content Placeholder 2">
            <a:extLst>
              <a:ext uri="{FF2B5EF4-FFF2-40B4-BE49-F238E27FC236}">
                <a16:creationId xmlns:a16="http://schemas.microsoft.com/office/drawing/2014/main" id="{FF8AD9EE-CA4F-3237-BF71-BE2761486A28}"/>
              </a:ext>
            </a:extLst>
          </p:cNvPr>
          <p:cNvSpPr>
            <a:spLocks noGrp="1"/>
          </p:cNvSpPr>
          <p:nvPr>
            <p:ph idx="1"/>
          </p:nvPr>
        </p:nvSpPr>
        <p:spPr>
          <a:xfrm>
            <a:off x="713780" y="1773748"/>
            <a:ext cx="8417902" cy="3917773"/>
          </a:xfrm>
        </p:spPr>
        <p:txBody>
          <a:bodyPr>
            <a:normAutofit/>
          </a:bodyPr>
          <a:lstStyle/>
          <a:p>
            <a:r>
              <a:rPr lang="en-US" sz="1700" b="0" i="0" dirty="0">
                <a:effectLst/>
                <a:latin typeface="Roboto" panose="02000000000000000000" pitchFamily="2" charset="0"/>
              </a:rPr>
              <a:t>It calculates the time difference between a reference date (January 1, 2025) and a list of dates available. The result is stored in a variable called </a:t>
            </a:r>
            <a:r>
              <a:rPr lang="en-US" sz="1700" b="0" i="0" dirty="0" err="1">
                <a:effectLst/>
                <a:latin typeface="Roboto" panose="02000000000000000000" pitchFamily="2" charset="0"/>
              </a:rPr>
              <a:t>to_event</a:t>
            </a:r>
            <a:r>
              <a:rPr lang="en-US" sz="1700" b="0" i="0" dirty="0">
                <a:effectLst/>
                <a:latin typeface="Roboto" panose="02000000000000000000" pitchFamily="2" charset="0"/>
              </a:rPr>
              <a:t> and sort the data according to date.</a:t>
            </a:r>
          </a:p>
          <a:p>
            <a:r>
              <a:rPr lang="en-US" sz="1700" dirty="0"/>
              <a:t>For each date in a patient's record, it calculates a numeric value using the formula: </a:t>
            </a:r>
            <a:r>
              <a:rPr lang="en-US" sz="1700" dirty="0" err="1"/>
              <a:t>date.hour</a:t>
            </a:r>
            <a:r>
              <a:rPr lang="en-US" sz="1700" dirty="0"/>
              <a:t> * 60 + </a:t>
            </a:r>
            <a:r>
              <a:rPr lang="en-US" sz="1700" dirty="0" err="1"/>
              <a:t>date.minute</a:t>
            </a:r>
            <a:r>
              <a:rPr lang="en-US" sz="1700" dirty="0"/>
              <a:t> - 720. Then stores in ‘</a:t>
            </a:r>
            <a:r>
              <a:rPr lang="en-US" sz="1700" dirty="0" err="1"/>
              <a:t>numerics</a:t>
            </a:r>
            <a:r>
              <a:rPr lang="en-US" sz="1700" dirty="0"/>
              <a:t>’</a:t>
            </a:r>
          </a:p>
          <a:p>
            <a:pPr lvl="1"/>
            <a:r>
              <a:rPr lang="en-US" sz="1700" dirty="0" err="1"/>
              <a:t>date.hour</a:t>
            </a:r>
            <a:r>
              <a:rPr lang="en-US" sz="1700" dirty="0"/>
              <a:t> returns the hour part of the date in minutes (e.g., 9 AM would be 540 minutes).</a:t>
            </a:r>
          </a:p>
          <a:p>
            <a:pPr lvl="1"/>
            <a:r>
              <a:rPr lang="en-US" sz="1700" dirty="0" err="1"/>
              <a:t>date.minute</a:t>
            </a:r>
            <a:r>
              <a:rPr lang="en-US" sz="1700" dirty="0"/>
              <a:t> returns the minute part of the date.</a:t>
            </a:r>
          </a:p>
          <a:p>
            <a:pPr lvl="1"/>
            <a:r>
              <a:rPr lang="en-US" sz="1700" dirty="0"/>
              <a:t>Subtracting 720 represents the offset from noon (720 minutes) to obtain values that can be positive or negative.</a:t>
            </a:r>
          </a:p>
        </p:txBody>
      </p:sp>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D9555F2-BDD4-E5F7-F049-4EF4FB16B756}"/>
              </a:ext>
            </a:extLst>
          </p:cNvPr>
          <p:cNvPicPr>
            <a:picLocks noChangeAspect="1"/>
          </p:cNvPicPr>
          <p:nvPr/>
        </p:nvPicPr>
        <p:blipFill>
          <a:blip r:embed="rId2"/>
          <a:stretch>
            <a:fillRect/>
          </a:stretch>
        </p:blipFill>
        <p:spPr>
          <a:xfrm>
            <a:off x="1139604" y="4796165"/>
            <a:ext cx="9486969" cy="1790713"/>
          </a:xfrm>
          <a:prstGeom prst="rect">
            <a:avLst/>
          </a:prstGeom>
        </p:spPr>
      </p:pic>
    </p:spTree>
    <p:extLst>
      <p:ext uri="{BB962C8B-B14F-4D97-AF65-F5344CB8AC3E}">
        <p14:creationId xmlns:p14="http://schemas.microsoft.com/office/powerpoint/2010/main" val="315876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3B10-A30F-525C-2C9E-A6127257A789}"/>
              </a:ext>
            </a:extLst>
          </p:cNvPr>
          <p:cNvSpPr>
            <a:spLocks noGrp="1"/>
          </p:cNvSpPr>
          <p:nvPr>
            <p:ph type="title"/>
          </p:nvPr>
        </p:nvSpPr>
        <p:spPr>
          <a:xfrm>
            <a:off x="628528" y="82279"/>
            <a:ext cx="10515600" cy="1325563"/>
          </a:xfrm>
        </p:spPr>
        <p:txBody>
          <a:bodyPr/>
          <a:lstStyle/>
          <a:p>
            <a:r>
              <a:rPr lang="en-US" dirty="0"/>
              <a:t>Input and Output data to model</a:t>
            </a:r>
          </a:p>
        </p:txBody>
      </p:sp>
      <p:sp>
        <p:nvSpPr>
          <p:cNvPr id="3" name="Content Placeholder 2">
            <a:extLst>
              <a:ext uri="{FF2B5EF4-FFF2-40B4-BE49-F238E27FC236}">
                <a16:creationId xmlns:a16="http://schemas.microsoft.com/office/drawing/2014/main" id="{1D325219-79D1-8DEF-72BD-91423B3DCFA9}"/>
              </a:ext>
            </a:extLst>
          </p:cNvPr>
          <p:cNvSpPr>
            <a:spLocks noGrp="1"/>
          </p:cNvSpPr>
          <p:nvPr>
            <p:ph idx="1"/>
          </p:nvPr>
        </p:nvSpPr>
        <p:spPr>
          <a:xfrm>
            <a:off x="727540" y="1359689"/>
            <a:ext cx="10515600" cy="4351338"/>
          </a:xfrm>
        </p:spPr>
        <p:txBody>
          <a:bodyPr/>
          <a:lstStyle/>
          <a:p>
            <a:r>
              <a:rPr lang="en-US" dirty="0"/>
              <a:t>The input data (features) and output data (labels) are given to model as shown below</a:t>
            </a:r>
          </a:p>
        </p:txBody>
      </p:sp>
      <p:pic>
        <p:nvPicPr>
          <p:cNvPr id="5" name="Picture 4">
            <a:extLst>
              <a:ext uri="{FF2B5EF4-FFF2-40B4-BE49-F238E27FC236}">
                <a16:creationId xmlns:a16="http://schemas.microsoft.com/office/drawing/2014/main" id="{C87CCE14-8E51-A898-390B-657A2B0F0650}"/>
              </a:ext>
            </a:extLst>
          </p:cNvPr>
          <p:cNvPicPr>
            <a:picLocks noChangeAspect="1"/>
          </p:cNvPicPr>
          <p:nvPr/>
        </p:nvPicPr>
        <p:blipFill>
          <a:blip r:embed="rId2"/>
          <a:stretch>
            <a:fillRect/>
          </a:stretch>
        </p:blipFill>
        <p:spPr>
          <a:xfrm>
            <a:off x="1071167" y="3049038"/>
            <a:ext cx="7550380" cy="2510230"/>
          </a:xfrm>
          <a:prstGeom prst="rect">
            <a:avLst/>
          </a:prstGeom>
        </p:spPr>
      </p:pic>
      <p:pic>
        <p:nvPicPr>
          <p:cNvPr id="7" name="Picture 6">
            <a:extLst>
              <a:ext uri="{FF2B5EF4-FFF2-40B4-BE49-F238E27FC236}">
                <a16:creationId xmlns:a16="http://schemas.microsoft.com/office/drawing/2014/main" id="{3D8FC428-85AB-DCBA-A092-129A1D08F128}"/>
              </a:ext>
            </a:extLst>
          </p:cNvPr>
          <p:cNvPicPr>
            <a:picLocks noChangeAspect="1"/>
          </p:cNvPicPr>
          <p:nvPr/>
        </p:nvPicPr>
        <p:blipFill>
          <a:blip r:embed="rId3"/>
          <a:stretch>
            <a:fillRect/>
          </a:stretch>
        </p:blipFill>
        <p:spPr>
          <a:xfrm>
            <a:off x="9170359" y="3218154"/>
            <a:ext cx="1851603" cy="2393295"/>
          </a:xfrm>
          <a:prstGeom prst="rect">
            <a:avLst/>
          </a:prstGeom>
        </p:spPr>
      </p:pic>
    </p:spTree>
    <p:extLst>
      <p:ext uri="{BB962C8B-B14F-4D97-AF65-F5344CB8AC3E}">
        <p14:creationId xmlns:p14="http://schemas.microsoft.com/office/powerpoint/2010/main" val="147478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F9782-5245-F229-D5C8-8882AEF52C5A}"/>
              </a:ext>
            </a:extLst>
          </p:cNvPr>
          <p:cNvSpPr>
            <a:spLocks noGrp="1"/>
          </p:cNvSpPr>
          <p:nvPr>
            <p:ph type="title"/>
          </p:nvPr>
        </p:nvSpPr>
        <p:spPr>
          <a:xfrm>
            <a:off x="838198" y="547815"/>
            <a:ext cx="5167185" cy="1680519"/>
          </a:xfrm>
        </p:spPr>
        <p:txBody>
          <a:bodyPr>
            <a:normAutofit/>
          </a:bodyPr>
          <a:lstStyle/>
          <a:p>
            <a:r>
              <a:rPr lang="en-US" sz="4000" dirty="0"/>
              <a:t>Data imbalance</a:t>
            </a:r>
          </a:p>
        </p:txBody>
      </p:sp>
      <p:sp>
        <p:nvSpPr>
          <p:cNvPr id="3" name="Content Placeholder 2">
            <a:extLst>
              <a:ext uri="{FF2B5EF4-FFF2-40B4-BE49-F238E27FC236}">
                <a16:creationId xmlns:a16="http://schemas.microsoft.com/office/drawing/2014/main" id="{F5ABD694-8B09-3EB9-7529-E60A0A003A35}"/>
              </a:ext>
            </a:extLst>
          </p:cNvPr>
          <p:cNvSpPr>
            <a:spLocks noGrp="1"/>
          </p:cNvSpPr>
          <p:nvPr>
            <p:ph idx="1"/>
          </p:nvPr>
        </p:nvSpPr>
        <p:spPr>
          <a:xfrm>
            <a:off x="6186619" y="547815"/>
            <a:ext cx="5178960" cy="1680519"/>
          </a:xfrm>
        </p:spPr>
        <p:txBody>
          <a:bodyPr anchor="ctr">
            <a:normAutofit/>
          </a:bodyPr>
          <a:lstStyle/>
          <a:p>
            <a:r>
              <a:rPr lang="en-US" sz="2000"/>
              <a:t>There is a clear imbalance in class distribution</a:t>
            </a:r>
          </a:p>
          <a:p>
            <a:r>
              <a:rPr lang="en-US" sz="2000"/>
              <a:t>To balance the classes, random under sampling is used</a:t>
            </a:r>
          </a:p>
        </p:txBody>
      </p:sp>
      <p:pic>
        <p:nvPicPr>
          <p:cNvPr id="1026" name="Picture 2">
            <a:extLst>
              <a:ext uri="{FF2B5EF4-FFF2-40B4-BE49-F238E27FC236}">
                <a16:creationId xmlns:a16="http://schemas.microsoft.com/office/drawing/2014/main" id="{B9F74436-1635-DEC7-2E79-34B292E26F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8004" y="2421924"/>
            <a:ext cx="4727573" cy="3711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98735A-7BB4-7BE4-6811-57C250BEDF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8200" y="2421924"/>
            <a:ext cx="4727573" cy="371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60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745797-C739-A635-A252-A38B9396A9FB}"/>
              </a:ext>
            </a:extLst>
          </p:cNvPr>
          <p:cNvSpPr>
            <a:spLocks noGrp="1"/>
          </p:cNvSpPr>
          <p:nvPr>
            <p:ph type="title"/>
          </p:nvPr>
        </p:nvSpPr>
        <p:spPr>
          <a:xfrm>
            <a:off x="269227" y="155461"/>
            <a:ext cx="9392421" cy="1330841"/>
          </a:xfrm>
        </p:spPr>
        <p:txBody>
          <a:bodyPr>
            <a:normAutofit/>
          </a:bodyPr>
          <a:lstStyle/>
          <a:p>
            <a:r>
              <a:rPr lang="en-US" dirty="0"/>
              <a:t>Training and test data </a:t>
            </a:r>
            <a:r>
              <a:rPr lang="en-US" sz="4400" dirty="0"/>
              <a:t>files</a:t>
            </a:r>
            <a:endParaRPr lang="en-US" dirty="0"/>
          </a:p>
        </p:txBody>
      </p:sp>
      <p:sp>
        <p:nvSpPr>
          <p:cNvPr id="3" name="Content Placeholder 2">
            <a:extLst>
              <a:ext uri="{FF2B5EF4-FFF2-40B4-BE49-F238E27FC236}">
                <a16:creationId xmlns:a16="http://schemas.microsoft.com/office/drawing/2014/main" id="{DDA1B48B-DC8B-6BD9-99FA-EEF9E0C6F020}"/>
              </a:ext>
            </a:extLst>
          </p:cNvPr>
          <p:cNvSpPr>
            <a:spLocks noGrp="1"/>
          </p:cNvSpPr>
          <p:nvPr>
            <p:ph idx="1"/>
          </p:nvPr>
        </p:nvSpPr>
        <p:spPr>
          <a:xfrm>
            <a:off x="422658" y="1400338"/>
            <a:ext cx="4958966" cy="3917773"/>
          </a:xfrm>
        </p:spPr>
        <p:txBody>
          <a:bodyPr>
            <a:normAutofit/>
          </a:bodyPr>
          <a:lstStyle/>
          <a:p>
            <a:pPr marL="342900" marR="0" lvl="0" indent="-342900">
              <a:spcBef>
                <a:spcPts val="0"/>
              </a:spcBef>
              <a:spcAft>
                <a:spcPts val="0"/>
              </a:spcAft>
              <a:buFont typeface="Symbol" panose="05050102010706020507" pitchFamily="18" charset="2"/>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data_train.pkl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data_test.pkl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Pickled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for training and testing, containing patient codes and time-to-event sequences.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data_train_3digit.pkl and data_test_3digit.pkl: Pickled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for training and testing, with 3-digit diagnosis codes.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target_train.pkl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target_test.pkl</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Pickled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containing target labels for training and testing.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phone&#10;&#10;Description automatically generated">
            <a:extLst>
              <a:ext uri="{FF2B5EF4-FFF2-40B4-BE49-F238E27FC236}">
                <a16:creationId xmlns:a16="http://schemas.microsoft.com/office/drawing/2014/main" id="{32B084AB-3666-E027-6944-89919228D424}"/>
              </a:ext>
            </a:extLst>
          </p:cNvPr>
          <p:cNvPicPr>
            <a:picLocks noChangeAspect="1"/>
          </p:cNvPicPr>
          <p:nvPr/>
        </p:nvPicPr>
        <p:blipFill rotWithShape="1">
          <a:blip r:embed="rId2"/>
          <a:srcRect r="14980"/>
          <a:stretch/>
        </p:blipFill>
        <p:spPr>
          <a:xfrm>
            <a:off x="5956219" y="1648529"/>
            <a:ext cx="5520504" cy="219144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5FEB37B7-1AF6-6E73-A3D5-71C2F400E328}"/>
              </a:ext>
            </a:extLst>
          </p:cNvPr>
          <p:cNvPicPr>
            <a:picLocks noChangeAspect="1"/>
          </p:cNvPicPr>
          <p:nvPr/>
        </p:nvPicPr>
        <p:blipFill>
          <a:blip r:embed="rId3"/>
          <a:stretch>
            <a:fillRect/>
          </a:stretch>
        </p:blipFill>
        <p:spPr>
          <a:xfrm>
            <a:off x="531316" y="4636799"/>
            <a:ext cx="6839000" cy="1247784"/>
          </a:xfrm>
          <a:prstGeom prst="rect">
            <a:avLst/>
          </a:prstGeom>
        </p:spPr>
      </p:pic>
      <p:sp>
        <p:nvSpPr>
          <p:cNvPr id="8" name="TextBox 7">
            <a:extLst>
              <a:ext uri="{FF2B5EF4-FFF2-40B4-BE49-F238E27FC236}">
                <a16:creationId xmlns:a16="http://schemas.microsoft.com/office/drawing/2014/main" id="{189582A5-B778-5A7E-54E6-FC0D737A41BF}"/>
              </a:ext>
            </a:extLst>
          </p:cNvPr>
          <p:cNvSpPr txBox="1"/>
          <p:nvPr/>
        </p:nvSpPr>
        <p:spPr>
          <a:xfrm>
            <a:off x="5051592" y="5781644"/>
            <a:ext cx="6095028" cy="923330"/>
          </a:xfrm>
          <a:prstGeom prst="rect">
            <a:avLst/>
          </a:prstGeom>
          <a:noFill/>
        </p:spPr>
        <p:txBody>
          <a:bodyPr wrap="square">
            <a:spAutoFit/>
          </a:bodyPr>
          <a:lstStyle/>
          <a:p>
            <a:r>
              <a:rPr lang="en-US" dirty="0"/>
              <a:t>https://docs.python.org/3/library/pickle.html#:~:text=%E2%80%9CPickling%E2%80%9D%20is%20the%20process%20whereby,back%20into%20an%20object%20hierarchy.</a:t>
            </a:r>
          </a:p>
        </p:txBody>
      </p:sp>
    </p:spTree>
    <p:extLst>
      <p:ext uri="{BB962C8B-B14F-4D97-AF65-F5344CB8AC3E}">
        <p14:creationId xmlns:p14="http://schemas.microsoft.com/office/powerpoint/2010/main" val="13081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EE7A-9E34-9696-50B4-387BEE061A07}"/>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6712363A-9B37-B59E-C581-4A54206AAF95}"/>
              </a:ext>
            </a:extLst>
          </p:cNvPr>
          <p:cNvSpPr>
            <a:spLocks noGrp="1"/>
          </p:cNvSpPr>
          <p:nvPr>
            <p:ph idx="1"/>
          </p:nvPr>
        </p:nvSpPr>
        <p:spPr>
          <a:xfrm>
            <a:off x="521109" y="1455174"/>
            <a:ext cx="11189109" cy="5037701"/>
          </a:xfrm>
        </p:spPr>
        <p:txBody>
          <a:bodyPr>
            <a:normAutofit/>
          </a:bodyPr>
          <a:lstStyle/>
          <a:p>
            <a:pPr marL="0" marR="0" lvl="0" indent="0">
              <a:lnSpc>
                <a:spcPct val="107000"/>
              </a:lnSpc>
              <a:spcBef>
                <a:spcPts val="0"/>
              </a:spcBef>
              <a:spcAft>
                <a:spcPts val="0"/>
              </a:spcAft>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Hyper parameters to consider while training</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num_codes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Number of medical codes.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numeric_size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Size of numeric inputs (0 if none).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use_time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Flag to indicate the use of time input.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emb_size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Size of the embedding layer.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epochs: Number of training epochs.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n_steps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Maximum number of visits after which data is truncated.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recurrent_size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Size of the recurrent layers.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path_data_train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Path to the training data.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path_data_test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Path to the testing data.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path_target_train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Path to the training target.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path_target_test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Path to the testing target.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batch_size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Batch size for training.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dropout_input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Dropout rate for embedding.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dropout_context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Dropout rate for context vector.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l2: L2 regularization value.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directory: Directory to save the model and log files.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allow_negative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Flag to allow negative weights for embeddings/attentions.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74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921C-B453-971C-B33B-5E54F5A7C3FD}"/>
              </a:ext>
            </a:extLst>
          </p:cNvPr>
          <p:cNvSpPr>
            <a:spLocks noGrp="1"/>
          </p:cNvSpPr>
          <p:nvPr>
            <p:ph type="title"/>
          </p:nvPr>
        </p:nvSpPr>
        <p:spPr/>
        <p:txBody>
          <a:bodyPr/>
          <a:lstStyle/>
          <a:p>
            <a:r>
              <a:rPr lang="en-US" dirty="0"/>
              <a:t>Freeze padding during training</a:t>
            </a:r>
          </a:p>
        </p:txBody>
      </p:sp>
      <p:sp>
        <p:nvSpPr>
          <p:cNvPr id="3" name="Content Placeholder 2">
            <a:extLst>
              <a:ext uri="{FF2B5EF4-FFF2-40B4-BE49-F238E27FC236}">
                <a16:creationId xmlns:a16="http://schemas.microsoft.com/office/drawing/2014/main" id="{40C64D14-D46E-58BE-C13F-3F5048A588B5}"/>
              </a:ext>
            </a:extLst>
          </p:cNvPr>
          <p:cNvSpPr>
            <a:spLocks noGrp="1"/>
          </p:cNvSpPr>
          <p:nvPr>
            <p:ph idx="1"/>
          </p:nvPr>
        </p:nvSpPr>
        <p:spPr/>
        <p:txBody>
          <a:bodyPr>
            <a:normAutofit lnSpcReduction="10000"/>
          </a:bodyPr>
          <a:lstStyle/>
          <a:p>
            <a:r>
              <a:rPr lang="en-US" sz="2800" dirty="0"/>
              <a:t> The </a:t>
            </a:r>
            <a:r>
              <a:rPr lang="en-US" sz="2800" dirty="0" err="1"/>
              <a:t>FreezePadding</a:t>
            </a:r>
            <a:r>
              <a:rPr lang="en-US" sz="2800" dirty="0"/>
              <a:t> class is a custom constraint used for weight constraints in neural network layers. </a:t>
            </a:r>
          </a:p>
          <a:p>
            <a:r>
              <a:rPr lang="en-US" sz="2800" dirty="0"/>
              <a:t>This constraint is applied to the last weight in the weight matrix of certain layers to ensure that this weight is "frozen" or set to specific values, typically near 0. This is required because:</a:t>
            </a:r>
          </a:p>
          <a:p>
            <a:pPr marL="800100" lvl="1" indent="-342900">
              <a:lnSpc>
                <a:spcPct val="107000"/>
              </a:lnSpc>
              <a:spcBef>
                <a:spcPts val="0"/>
              </a:spcBef>
              <a:buFont typeface="+mj-lt"/>
              <a:buAutoNum type="alphaLcPeriod"/>
            </a:pPr>
            <a:r>
              <a:rPr lang="en-US" sz="2200" dirty="0"/>
              <a:t>The embeddings are learned during training and by using this constraint, the model ensures that the last weight in the embeddings layer remains near 0 </a:t>
            </a:r>
            <a:r>
              <a:rPr lang="en-US" sz="2200" dirty="0" err="1"/>
              <a:t>preventong</a:t>
            </a:r>
            <a:r>
              <a:rPr lang="en-US" sz="2200" dirty="0"/>
              <a:t> negative embeddings.</a:t>
            </a:r>
          </a:p>
          <a:p>
            <a:pPr marL="800100" lvl="1" indent="-342900">
              <a:lnSpc>
                <a:spcPct val="107000"/>
              </a:lnSpc>
              <a:spcBef>
                <a:spcPts val="0"/>
              </a:spcBef>
              <a:buFont typeface="+mj-lt"/>
              <a:buAutoNum type="alphaLcPeriod"/>
            </a:pPr>
            <a:r>
              <a:rPr lang="en-US" sz="2200" dirty="0"/>
              <a:t>In some applications, especially in healthcare analytics, negative weights in embeddings or attention mechanisms might not make intuitive sense. By "freezing" the last weight to be near 0, the model effectively prevents negative weights from affecting the representation of medical codes or attention scores.</a:t>
            </a:r>
          </a:p>
          <a:p>
            <a:endParaRPr lang="en-US" sz="2800" dirty="0"/>
          </a:p>
        </p:txBody>
      </p:sp>
    </p:spTree>
    <p:extLst>
      <p:ext uri="{BB962C8B-B14F-4D97-AF65-F5344CB8AC3E}">
        <p14:creationId xmlns:p14="http://schemas.microsoft.com/office/powerpoint/2010/main" val="4263516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FC7B-AD81-83C3-9721-05F224A27352}"/>
              </a:ext>
            </a:extLst>
          </p:cNvPr>
          <p:cNvSpPr>
            <a:spLocks noGrp="1"/>
          </p:cNvSpPr>
          <p:nvPr>
            <p:ph type="title"/>
          </p:nvPr>
        </p:nvSpPr>
        <p:spPr/>
        <p:txBody>
          <a:bodyPr/>
          <a:lstStyle/>
          <a:p>
            <a:r>
              <a:rPr lang="en-US" dirty="0"/>
              <a:t>Creating Retain Model</a:t>
            </a:r>
          </a:p>
        </p:txBody>
      </p:sp>
      <p:sp>
        <p:nvSpPr>
          <p:cNvPr id="3" name="Content Placeholder 2">
            <a:extLst>
              <a:ext uri="{FF2B5EF4-FFF2-40B4-BE49-F238E27FC236}">
                <a16:creationId xmlns:a16="http://schemas.microsoft.com/office/drawing/2014/main" id="{871F9D30-AA08-F159-CF51-92423E9AA1A1}"/>
              </a:ext>
            </a:extLst>
          </p:cNvPr>
          <p:cNvSpPr>
            <a:spLocks noGrp="1"/>
          </p:cNvSpPr>
          <p:nvPr>
            <p:ph idx="1"/>
          </p:nvPr>
        </p:nvSpPr>
        <p:spPr/>
        <p:txBody>
          <a:bodyPr>
            <a:normAutofit fontScale="92500" lnSpcReduction="10000"/>
          </a:bodyPr>
          <a:lstStyle/>
          <a:p>
            <a:r>
              <a:rPr lang="en-US" dirty="0"/>
              <a:t>The </a:t>
            </a:r>
            <a:r>
              <a:rPr lang="en-US" dirty="0" err="1"/>
              <a:t>model_create</a:t>
            </a:r>
            <a:r>
              <a:rPr lang="en-US" dirty="0"/>
              <a:t> function is responsible for creating a </a:t>
            </a:r>
            <a:r>
              <a:rPr lang="en-US" dirty="0" err="1"/>
              <a:t>Keras</a:t>
            </a:r>
            <a:r>
              <a:rPr lang="en-US" dirty="0"/>
              <a:t> model using the TensorFlow library. This model is designed to mimic the RETAIN architecture and is used for training and prediction.</a:t>
            </a:r>
          </a:p>
          <a:p>
            <a:endParaRPr lang="en-US" dirty="0"/>
          </a:p>
          <a:p>
            <a:r>
              <a:rPr lang="en-US" dirty="0"/>
              <a:t>The architecture of this model follows the RETAIN architecture and is suitable for binary classification tasks where the goal is to predict binary outcomes. The model uses attention mechanisms to weigh the importance of different elements in the input data. It can handle different types of input data, including codes, </a:t>
            </a:r>
            <a:r>
              <a:rPr lang="en-US" dirty="0" err="1"/>
              <a:t>numerics</a:t>
            </a:r>
            <a:r>
              <a:rPr lang="en-US" dirty="0"/>
              <a:t>, and time, and make predictions based on these inputs. The use of bidirectional LSTMs and attention mechanisms is a key characteristic of the RETAIN architecture, which aims to capture sequential dependencies in the data.</a:t>
            </a:r>
          </a:p>
        </p:txBody>
      </p:sp>
      <p:pic>
        <p:nvPicPr>
          <p:cNvPr id="6" name="Picture 5">
            <a:extLst>
              <a:ext uri="{FF2B5EF4-FFF2-40B4-BE49-F238E27FC236}">
                <a16:creationId xmlns:a16="http://schemas.microsoft.com/office/drawing/2014/main" id="{732DF60B-168B-36D6-330F-DA64ED2EA3DD}"/>
              </a:ext>
            </a:extLst>
          </p:cNvPr>
          <p:cNvPicPr>
            <a:picLocks noChangeAspect="1"/>
          </p:cNvPicPr>
          <p:nvPr/>
        </p:nvPicPr>
        <p:blipFill>
          <a:blip r:embed="rId2"/>
          <a:stretch>
            <a:fillRect/>
          </a:stretch>
        </p:blipFill>
        <p:spPr>
          <a:xfrm>
            <a:off x="6166385" y="109526"/>
            <a:ext cx="5438815" cy="1581162"/>
          </a:xfrm>
          <a:prstGeom prst="rect">
            <a:avLst/>
          </a:prstGeom>
        </p:spPr>
      </p:pic>
    </p:spTree>
    <p:extLst>
      <p:ext uri="{BB962C8B-B14F-4D97-AF65-F5344CB8AC3E}">
        <p14:creationId xmlns:p14="http://schemas.microsoft.com/office/powerpoint/2010/main" val="184141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2E8B-B6E7-A550-32A7-426363232A94}"/>
              </a:ext>
            </a:extLst>
          </p:cNvPr>
          <p:cNvSpPr>
            <a:spLocks noGrp="1"/>
          </p:cNvSpPr>
          <p:nvPr>
            <p:ph type="title"/>
          </p:nvPr>
        </p:nvSpPr>
        <p:spPr/>
        <p:txBody>
          <a:bodyPr/>
          <a:lstStyle/>
          <a:p>
            <a:r>
              <a:rPr lang="en-US" dirty="0"/>
              <a:t>Creating Retain Model</a:t>
            </a:r>
          </a:p>
        </p:txBody>
      </p:sp>
      <p:sp>
        <p:nvSpPr>
          <p:cNvPr id="3" name="Content Placeholder 2">
            <a:extLst>
              <a:ext uri="{FF2B5EF4-FFF2-40B4-BE49-F238E27FC236}">
                <a16:creationId xmlns:a16="http://schemas.microsoft.com/office/drawing/2014/main" id="{CCABD081-FFDA-3809-06B0-241DED0E3E7D}"/>
              </a:ext>
            </a:extLst>
          </p:cNvPr>
          <p:cNvSpPr>
            <a:spLocks noGrp="1"/>
          </p:cNvSpPr>
          <p:nvPr>
            <p:ph idx="1"/>
          </p:nvPr>
        </p:nvSpPr>
        <p:spPr>
          <a:xfrm>
            <a:off x="928992" y="3983231"/>
            <a:ext cx="10012292" cy="2740551"/>
          </a:xfrm>
        </p:spPr>
        <p:txBody>
          <a:bodyPr>
            <a:normAutofit/>
          </a:bodyPr>
          <a:lstStyle/>
          <a:p>
            <a:r>
              <a:rPr lang="en-US" sz="2000" dirty="0"/>
              <a:t>The </a:t>
            </a:r>
            <a:r>
              <a:rPr lang="en-US" sz="2000" dirty="0" err="1"/>
              <a:t>create_callbacks</a:t>
            </a:r>
            <a:r>
              <a:rPr lang="en-US" sz="2000" dirty="0"/>
              <a:t> function is responsible for creating various callback objects that are used during the training of a </a:t>
            </a:r>
            <a:r>
              <a:rPr lang="en-US" sz="2000" dirty="0" err="1"/>
              <a:t>Keras</a:t>
            </a:r>
            <a:r>
              <a:rPr lang="en-US" sz="2000" dirty="0"/>
              <a:t> model. Callbacks are functions that can be applied at different stages during training to perform tasks such as saving model checkpoints, logging training progress, and adjusting the learning rate.</a:t>
            </a:r>
          </a:p>
          <a:p>
            <a:endParaRPr lang="en-US" sz="2000" dirty="0"/>
          </a:p>
          <a:p>
            <a:r>
              <a:rPr lang="en-US" sz="2000" dirty="0"/>
              <a:t>The </a:t>
            </a:r>
            <a:r>
              <a:rPr lang="en-US" sz="2000" dirty="0" err="1"/>
              <a:t>LogEval</a:t>
            </a:r>
            <a:r>
              <a:rPr lang="en-US" sz="2000" dirty="0"/>
              <a:t> callback focuses on logging metrics such as ROC-AUC and PR-AUC, which are common evaluation metrics for binary classification tasks.</a:t>
            </a:r>
          </a:p>
        </p:txBody>
      </p:sp>
      <p:pic>
        <p:nvPicPr>
          <p:cNvPr id="8" name="Picture 7">
            <a:extLst>
              <a:ext uri="{FF2B5EF4-FFF2-40B4-BE49-F238E27FC236}">
                <a16:creationId xmlns:a16="http://schemas.microsoft.com/office/drawing/2014/main" id="{61A41149-3B06-92C6-1C11-F6E023D92865}"/>
              </a:ext>
            </a:extLst>
          </p:cNvPr>
          <p:cNvPicPr>
            <a:picLocks noChangeAspect="1"/>
          </p:cNvPicPr>
          <p:nvPr/>
        </p:nvPicPr>
        <p:blipFill>
          <a:blip r:embed="rId2"/>
          <a:stretch>
            <a:fillRect/>
          </a:stretch>
        </p:blipFill>
        <p:spPr>
          <a:xfrm>
            <a:off x="928992" y="1417791"/>
            <a:ext cx="7829607" cy="2533669"/>
          </a:xfrm>
          <a:prstGeom prst="rect">
            <a:avLst/>
          </a:prstGeom>
        </p:spPr>
      </p:pic>
    </p:spTree>
    <p:extLst>
      <p:ext uri="{BB962C8B-B14F-4D97-AF65-F5344CB8AC3E}">
        <p14:creationId xmlns:p14="http://schemas.microsoft.com/office/powerpoint/2010/main" val="152208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0C41-E534-D777-1BF3-E7B8A7B73D4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DAD6A7-B298-706B-91C6-A38B14A713DD}"/>
              </a:ext>
            </a:extLst>
          </p:cNvPr>
          <p:cNvSpPr>
            <a:spLocks noGrp="1"/>
          </p:cNvSpPr>
          <p:nvPr>
            <p:ph idx="1"/>
          </p:nvPr>
        </p:nvSpPr>
        <p:spPr/>
        <p:txBody>
          <a:bodyPr/>
          <a:lstStyle/>
          <a:p>
            <a:r>
              <a:rPr lang="en-US" dirty="0"/>
              <a:t>Accuracy and interpretability are vital in predictive models.</a:t>
            </a:r>
          </a:p>
          <a:p>
            <a:r>
              <a:rPr lang="en-US" dirty="0"/>
              <a:t>A common dilemma in predictive modeling is choosing between complex models like RNN for accuracy or more interpretable models like logistic regression.</a:t>
            </a:r>
          </a:p>
          <a:p>
            <a:r>
              <a:rPr lang="en-US" dirty="0"/>
              <a:t>Medicine faces this dilemma where both accuracy and interpretability are crucial.</a:t>
            </a:r>
          </a:p>
          <a:p>
            <a:r>
              <a:rPr lang="en-US" dirty="0"/>
              <a:t>Hence RETAIN, a Reverse Time Attention model for Electronic Health Records (EHR) data can be used to solve such problem.</a:t>
            </a:r>
          </a:p>
          <a:p>
            <a:r>
              <a:rPr lang="en-US" dirty="0"/>
              <a:t>In this tutorial RETAIN is used for mortality prediction.</a:t>
            </a:r>
          </a:p>
        </p:txBody>
      </p:sp>
    </p:spTree>
    <p:extLst>
      <p:ext uri="{BB962C8B-B14F-4D97-AF65-F5344CB8AC3E}">
        <p14:creationId xmlns:p14="http://schemas.microsoft.com/office/powerpoint/2010/main" val="2753242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283B-FB67-F78D-FC7B-ECBB185F318D}"/>
              </a:ext>
            </a:extLst>
          </p:cNvPr>
          <p:cNvSpPr>
            <a:spLocks noGrp="1"/>
          </p:cNvSpPr>
          <p:nvPr>
            <p:ph type="title"/>
          </p:nvPr>
        </p:nvSpPr>
        <p:spPr/>
        <p:txBody>
          <a:bodyPr/>
          <a:lstStyle/>
          <a:p>
            <a:r>
              <a:rPr lang="en-US" dirty="0"/>
              <a:t>Training Results</a:t>
            </a:r>
          </a:p>
        </p:txBody>
      </p:sp>
      <p:sp>
        <p:nvSpPr>
          <p:cNvPr id="3" name="Content Placeholder 2">
            <a:extLst>
              <a:ext uri="{FF2B5EF4-FFF2-40B4-BE49-F238E27FC236}">
                <a16:creationId xmlns:a16="http://schemas.microsoft.com/office/drawing/2014/main" id="{32BBEF5C-A0FE-3530-07D4-2E5EABB728B8}"/>
              </a:ext>
            </a:extLst>
          </p:cNvPr>
          <p:cNvSpPr>
            <a:spLocks noGrp="1"/>
          </p:cNvSpPr>
          <p:nvPr>
            <p:ph idx="1"/>
          </p:nvPr>
        </p:nvSpPr>
        <p:spPr>
          <a:xfrm>
            <a:off x="570271" y="1582994"/>
            <a:ext cx="11041625" cy="4748979"/>
          </a:xfrm>
        </p:spPr>
        <p:txBody>
          <a:bodyPr>
            <a:normAutofit fontScale="92500"/>
          </a:bodyPr>
          <a:lstStyle/>
          <a:p>
            <a:r>
              <a:rPr lang="en-US" dirty="0"/>
              <a:t>ROC-AUC (Receiver Operating Characteristic - Area Under the Curve): 0.808748</a:t>
            </a:r>
          </a:p>
          <a:p>
            <a:pPr lvl="1"/>
            <a:r>
              <a:rPr lang="en-US" dirty="0"/>
              <a:t>ROC-AUC measures the model's ability to distinguish between positive and negative samples. A higher value indicates better discrimination.</a:t>
            </a:r>
          </a:p>
          <a:p>
            <a:r>
              <a:rPr lang="en-US" dirty="0"/>
              <a:t>PR-AUC (Precision-Recall - Area Under the Curve): 0.719806</a:t>
            </a:r>
          </a:p>
          <a:p>
            <a:pPr lvl="1"/>
            <a:r>
              <a:rPr lang="en-US" dirty="0"/>
              <a:t>PR-AUC assesses the trade-off between precision and recall. A higher value signifies better balance between precision and recall.</a:t>
            </a:r>
          </a:p>
          <a:p>
            <a:r>
              <a:rPr lang="en-US" dirty="0"/>
              <a:t>Loss: 0.5691</a:t>
            </a:r>
          </a:p>
          <a:p>
            <a:pPr lvl="1"/>
            <a:r>
              <a:rPr lang="en-US" dirty="0"/>
              <a:t>The loss is a measure of how well the model's predictions match the true labels. Lower values indicate better model performance.</a:t>
            </a:r>
          </a:p>
          <a:p>
            <a:r>
              <a:rPr lang="en-US" dirty="0"/>
              <a:t>Accuracy: 0.7058</a:t>
            </a:r>
          </a:p>
          <a:p>
            <a:pPr lvl="1"/>
            <a:r>
              <a:rPr lang="en-US" dirty="0"/>
              <a:t>Accuracy represents the proportion of correctly predicted samples. In this case, the model has achieved an accuracy of 70.58% on the training data.</a:t>
            </a:r>
          </a:p>
        </p:txBody>
      </p:sp>
    </p:spTree>
    <p:extLst>
      <p:ext uri="{BB962C8B-B14F-4D97-AF65-F5344CB8AC3E}">
        <p14:creationId xmlns:p14="http://schemas.microsoft.com/office/powerpoint/2010/main" val="359820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59C7CEA8-9B52-2641-CBCE-FD8905A76330}"/>
              </a:ext>
            </a:extLst>
          </p:cNvPr>
          <p:cNvSpPr>
            <a:spLocks noGrp="1" noChangeArrowheads="1"/>
          </p:cNvSpPr>
          <p:nvPr>
            <p:ph type="title"/>
          </p:nvPr>
        </p:nvSpPr>
        <p:spPr/>
        <p:txBody>
          <a:bodyPr/>
          <a:lstStyle/>
          <a:p>
            <a:r>
              <a:rPr lang="en-US" altLang="en-US" dirty="0"/>
              <a:t>Evaluation</a:t>
            </a:r>
          </a:p>
        </p:txBody>
      </p:sp>
      <p:pic>
        <p:nvPicPr>
          <p:cNvPr id="59395" name="Content Placeholder 5">
            <a:extLst>
              <a:ext uri="{FF2B5EF4-FFF2-40B4-BE49-F238E27FC236}">
                <a16:creationId xmlns:a16="http://schemas.microsoft.com/office/drawing/2014/main" id="{9B74FA6D-358F-D985-E70F-245300C6F7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93950" y="1719263"/>
            <a:ext cx="7404100" cy="4411662"/>
          </a:xfrm>
        </p:spPr>
      </p:pic>
      <p:sp>
        <p:nvSpPr>
          <p:cNvPr id="59396" name="Slide Number Placeholder 4">
            <a:extLst>
              <a:ext uri="{FF2B5EF4-FFF2-40B4-BE49-F238E27FC236}">
                <a16:creationId xmlns:a16="http://schemas.microsoft.com/office/drawing/2014/main" id="{AA31430F-CC17-6C03-BF5E-98144A1C1CB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D6610433-19B0-49CE-BBFC-6C8F178063DF}" type="slidenum">
              <a:rPr lang="en-US" altLang="zh-CN"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FA65-1A6C-BBE9-4346-E037FDC3ACE5}"/>
              </a:ext>
            </a:extLst>
          </p:cNvPr>
          <p:cNvSpPr>
            <a:spLocks noGrp="1"/>
          </p:cNvSpPr>
          <p:nvPr>
            <p:ph type="title"/>
          </p:nvPr>
        </p:nvSpPr>
        <p:spPr/>
        <p:txBody>
          <a:bodyPr/>
          <a:lstStyle/>
          <a:p>
            <a:r>
              <a:rPr lang="en-US" dirty="0"/>
              <a:t>Precision Recall</a:t>
            </a:r>
          </a:p>
        </p:txBody>
      </p:sp>
      <p:sp>
        <p:nvSpPr>
          <p:cNvPr id="3" name="Content Placeholder 2">
            <a:extLst>
              <a:ext uri="{FF2B5EF4-FFF2-40B4-BE49-F238E27FC236}">
                <a16:creationId xmlns:a16="http://schemas.microsoft.com/office/drawing/2014/main" id="{BE5C6E0B-351B-5B02-37E0-D318F9570BED}"/>
              </a:ext>
            </a:extLst>
          </p:cNvPr>
          <p:cNvSpPr>
            <a:spLocks noGrp="1"/>
          </p:cNvSpPr>
          <p:nvPr>
            <p:ph idx="1"/>
          </p:nvPr>
        </p:nvSpPr>
        <p:spPr/>
        <p:txBody>
          <a:bodyPr>
            <a:normAutofit fontScale="92500" lnSpcReduction="20000"/>
          </a:bodyPr>
          <a:lstStyle/>
          <a:p>
            <a:r>
              <a:rPr lang="en-US" dirty="0"/>
              <a:t>The </a:t>
            </a:r>
            <a:r>
              <a:rPr lang="en-US" dirty="0" err="1"/>
              <a:t>precision_recall</a:t>
            </a:r>
            <a:r>
              <a:rPr lang="en-US" dirty="0"/>
              <a:t> function is a valuable tool for assessing the performance of binary classification models, especially in situations involving imbalanced datasets or where the trade-off between precision and recall is crucial.</a:t>
            </a:r>
          </a:p>
          <a:p>
            <a:endParaRPr lang="en-US" dirty="0"/>
          </a:p>
          <a:p>
            <a:r>
              <a:rPr lang="en-US" dirty="0"/>
              <a:t>It provides valuable insights into a model's ability to correctly classify positive instances while minimizing false positives, and the precision-recall curve helps visualize this trade-off.</a:t>
            </a:r>
          </a:p>
          <a:p>
            <a:endParaRPr lang="en-US" dirty="0"/>
          </a:p>
          <a:p>
            <a:r>
              <a:rPr lang="en-US" dirty="0"/>
              <a:t>The purpose of this function is to compute and visualize precision-recall statistics, which can help assess the model's performance, especially in binary classification tasks.</a:t>
            </a:r>
          </a:p>
        </p:txBody>
      </p:sp>
    </p:spTree>
    <p:extLst>
      <p:ext uri="{BB962C8B-B14F-4D97-AF65-F5344CB8AC3E}">
        <p14:creationId xmlns:p14="http://schemas.microsoft.com/office/powerpoint/2010/main" val="222867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9743-1059-A615-2D84-CA5776401C4E}"/>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A0C9BBB2-28F1-CD4A-DA92-C0913C1027F1}"/>
              </a:ext>
            </a:extLst>
          </p:cNvPr>
          <p:cNvSpPr>
            <a:spLocks noGrp="1"/>
          </p:cNvSpPr>
          <p:nvPr>
            <p:ph idx="1"/>
          </p:nvPr>
        </p:nvSpPr>
        <p:spPr>
          <a:xfrm>
            <a:off x="838200" y="1825624"/>
            <a:ext cx="5169310" cy="5032375"/>
          </a:xfrm>
        </p:spPr>
        <p:txBody>
          <a:bodyPr>
            <a:normAutofit fontScale="92500" lnSpcReduction="10000"/>
          </a:bodyPr>
          <a:lstStyle/>
          <a:p>
            <a:pPr algn="l"/>
            <a:r>
              <a:rPr lang="en-US" sz="1800" b="1" i="0" dirty="0">
                <a:solidFill>
                  <a:srgbClr val="212121"/>
                </a:solidFill>
                <a:effectLst/>
                <a:latin typeface="Roboto" panose="02000000000000000000" pitchFamily="2" charset="0"/>
              </a:rPr>
              <a:t>Probability Calibration:</a:t>
            </a:r>
            <a:r>
              <a:rPr lang="en-US" sz="1800" b="0" i="0" dirty="0">
                <a:solidFill>
                  <a:srgbClr val="212121"/>
                </a:solidFill>
                <a:effectLst/>
                <a:latin typeface="Roboto" panose="02000000000000000000" pitchFamily="2" charset="0"/>
              </a:rPr>
              <a:t> In many classification tasks, especially those involving binary classification, models not only make predictions but also provide probability scores. These probability scores represent the model's confidence in its predictions.</a:t>
            </a:r>
          </a:p>
          <a:p>
            <a:pPr algn="l"/>
            <a:r>
              <a:rPr lang="en-US" sz="1800" b="0" i="0" dirty="0">
                <a:solidFill>
                  <a:srgbClr val="212121"/>
                </a:solidFill>
                <a:effectLst/>
                <a:latin typeface="Roboto" panose="02000000000000000000" pitchFamily="2" charset="0"/>
              </a:rPr>
              <a:t>However, these predicted probabilities are not always well-calibrated, meaning they may not accurately reflect the true likelihood of an event occurring. In other words, a model's probability score of 0.8 for "spam" may not mean that 80% of such emails are actually spam. Calibration is the process of ensuring that the predicted probabilities are in line with the actual event probabilities.</a:t>
            </a:r>
          </a:p>
          <a:p>
            <a:r>
              <a:rPr lang="en-US" sz="1800" dirty="0">
                <a:solidFill>
                  <a:srgbClr val="212121"/>
                </a:solidFill>
                <a:latin typeface="Roboto" panose="02000000000000000000" pitchFamily="2" charset="0"/>
              </a:rPr>
              <a:t>Plot 2 provides insight into the distribution of predicted probabilities.</a:t>
            </a:r>
          </a:p>
          <a:p>
            <a:r>
              <a:rPr lang="en-US" sz="1800" dirty="0">
                <a:solidFill>
                  <a:srgbClr val="212121"/>
                </a:solidFill>
                <a:latin typeface="Roboto" panose="02000000000000000000" pitchFamily="2" charset="0"/>
              </a:rPr>
              <a:t>In a well-calibrated model, you would typically expect the predicted probabilities to be spread evenly across the entire range of 0 to 1.</a:t>
            </a:r>
          </a:p>
        </p:txBody>
      </p:sp>
      <p:pic>
        <p:nvPicPr>
          <p:cNvPr id="8" name="Picture 7">
            <a:extLst>
              <a:ext uri="{FF2B5EF4-FFF2-40B4-BE49-F238E27FC236}">
                <a16:creationId xmlns:a16="http://schemas.microsoft.com/office/drawing/2014/main" id="{C984F7E3-FBDC-5AE0-B8F2-F17B5425EF82}"/>
              </a:ext>
            </a:extLst>
          </p:cNvPr>
          <p:cNvPicPr>
            <a:picLocks noChangeAspect="1"/>
          </p:cNvPicPr>
          <p:nvPr/>
        </p:nvPicPr>
        <p:blipFill>
          <a:blip r:embed="rId2"/>
          <a:stretch>
            <a:fillRect/>
          </a:stretch>
        </p:blipFill>
        <p:spPr>
          <a:xfrm>
            <a:off x="6096000" y="1825624"/>
            <a:ext cx="6007508" cy="4457733"/>
          </a:xfrm>
          <a:prstGeom prst="rect">
            <a:avLst/>
          </a:prstGeom>
        </p:spPr>
      </p:pic>
    </p:spTree>
    <p:extLst>
      <p:ext uri="{BB962C8B-B14F-4D97-AF65-F5344CB8AC3E}">
        <p14:creationId xmlns:p14="http://schemas.microsoft.com/office/powerpoint/2010/main" val="148762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B32C-E526-58EB-2817-D034E157C28C}"/>
              </a:ext>
            </a:extLst>
          </p:cNvPr>
          <p:cNvSpPr>
            <a:spLocks noGrp="1"/>
          </p:cNvSpPr>
          <p:nvPr>
            <p:ph type="title"/>
          </p:nvPr>
        </p:nvSpPr>
        <p:spPr/>
        <p:txBody>
          <a:bodyPr/>
          <a:lstStyle/>
          <a:p>
            <a:pPr marL="0" indent="0" algn="l">
              <a:buNone/>
            </a:pPr>
            <a:r>
              <a:rPr lang="en-US" b="1" i="0" dirty="0">
                <a:solidFill>
                  <a:srgbClr val="212121"/>
                </a:solidFill>
                <a:effectLst/>
                <a:latin typeface="Roboto" panose="02000000000000000000" pitchFamily="2" charset="0"/>
              </a:rPr>
              <a:t>Why Probability Calibration is Important:</a:t>
            </a:r>
            <a:endParaRPr lang="en-US" b="0" i="0" dirty="0">
              <a:solidFill>
                <a:srgbClr val="212121"/>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6AF51CD2-7C85-1104-BD13-3424CA4200C9}"/>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212121"/>
                </a:solidFill>
                <a:effectLst/>
                <a:latin typeface="Roboto" panose="02000000000000000000" pitchFamily="2" charset="0"/>
              </a:rPr>
              <a:t>Confidence Estimation:</a:t>
            </a:r>
            <a:r>
              <a:rPr lang="en-US" b="0" i="0" dirty="0">
                <a:solidFill>
                  <a:srgbClr val="212121"/>
                </a:solidFill>
                <a:effectLst/>
                <a:latin typeface="Roboto" panose="02000000000000000000" pitchFamily="2" charset="0"/>
              </a:rPr>
              <a:t> Calibrated probabilities are useful for understanding how confident the model is in its predictions. This is important for applications where the reliability of predictions matters, such as medical diagnosis.</a:t>
            </a:r>
          </a:p>
          <a:p>
            <a:pPr algn="l">
              <a:buFont typeface="+mj-lt"/>
              <a:buAutoNum type="arabicPeriod"/>
            </a:pPr>
            <a:r>
              <a:rPr lang="en-US" b="1" i="0" dirty="0">
                <a:solidFill>
                  <a:srgbClr val="212121"/>
                </a:solidFill>
                <a:effectLst/>
                <a:latin typeface="Roboto" panose="02000000000000000000" pitchFamily="2" charset="0"/>
              </a:rPr>
              <a:t>Threshold Selection:</a:t>
            </a:r>
            <a:r>
              <a:rPr lang="en-US" b="0" i="0" dirty="0">
                <a:solidFill>
                  <a:srgbClr val="212121"/>
                </a:solidFill>
                <a:effectLst/>
                <a:latin typeface="Roboto" panose="02000000000000000000" pitchFamily="2" charset="0"/>
              </a:rPr>
              <a:t> Many classification tasks require setting a probability threshold for making decisions. For example, in a medical diagnosis model, a threshold might be set to determine when a patient is at high risk. Calibrated probabilities help in selecting appropriate thresholds.</a:t>
            </a:r>
          </a:p>
          <a:p>
            <a:pPr algn="l">
              <a:buFont typeface="+mj-lt"/>
              <a:buAutoNum type="arabicPeriod"/>
            </a:pPr>
            <a:r>
              <a:rPr lang="en-US" b="1" i="0" dirty="0">
                <a:solidFill>
                  <a:srgbClr val="212121"/>
                </a:solidFill>
                <a:effectLst/>
                <a:latin typeface="Roboto" panose="02000000000000000000" pitchFamily="2" charset="0"/>
              </a:rPr>
              <a:t>Comparing Models:</a:t>
            </a:r>
            <a:r>
              <a:rPr lang="en-US" b="0" i="0" dirty="0">
                <a:solidFill>
                  <a:srgbClr val="212121"/>
                </a:solidFill>
                <a:effectLst/>
                <a:latin typeface="Roboto" panose="02000000000000000000" pitchFamily="2" charset="0"/>
              </a:rPr>
              <a:t> Calibration makes it easier to compare the performance of different models. A well-calibrated model provides a more accurate indication of the likelihood of an event happening, making it easier to compare different models or algorithms.</a:t>
            </a:r>
          </a:p>
          <a:p>
            <a:pPr algn="l">
              <a:buFont typeface="+mj-lt"/>
              <a:buAutoNum type="arabicPeriod"/>
            </a:pPr>
            <a:r>
              <a:rPr lang="en-US" b="1" i="0" dirty="0">
                <a:solidFill>
                  <a:srgbClr val="212121"/>
                </a:solidFill>
                <a:effectLst/>
                <a:latin typeface="Roboto" panose="02000000000000000000" pitchFamily="2" charset="0"/>
              </a:rPr>
              <a:t>Interpretability:</a:t>
            </a:r>
            <a:r>
              <a:rPr lang="en-US" b="0" i="0" dirty="0">
                <a:solidFill>
                  <a:srgbClr val="212121"/>
                </a:solidFill>
                <a:effectLst/>
                <a:latin typeface="Roboto" panose="02000000000000000000" pitchFamily="2" charset="0"/>
              </a:rPr>
              <a:t> Calibrated probabilities are more interpretable. Users or stakeholders can better understand the confidence level of the model's predictions, which is essential for transparency and trust.</a:t>
            </a:r>
          </a:p>
          <a:p>
            <a:pPr algn="l">
              <a:buFont typeface="+mj-lt"/>
              <a:buAutoNum type="arabicPeriod"/>
            </a:pPr>
            <a:r>
              <a:rPr lang="en-US" b="1" i="0" dirty="0">
                <a:solidFill>
                  <a:srgbClr val="212121"/>
                </a:solidFill>
                <a:effectLst/>
                <a:latin typeface="Roboto" panose="02000000000000000000" pitchFamily="2" charset="0"/>
              </a:rPr>
              <a:t>Graphical Visualization:</a:t>
            </a:r>
            <a:r>
              <a:rPr lang="en-US" b="0" i="0" dirty="0">
                <a:solidFill>
                  <a:srgbClr val="212121"/>
                </a:solidFill>
                <a:effectLst/>
                <a:latin typeface="Roboto" panose="02000000000000000000" pitchFamily="2" charset="0"/>
              </a:rPr>
              <a:t> The probability calibration curve provides a visual representation of how well the model's predicted probabilities align with the true probabilities. This curve is useful for model evaluation and communication.</a:t>
            </a:r>
          </a:p>
          <a:p>
            <a:endParaRPr lang="en-US" dirty="0"/>
          </a:p>
        </p:txBody>
      </p:sp>
    </p:spTree>
    <p:extLst>
      <p:ext uri="{BB962C8B-B14F-4D97-AF65-F5344CB8AC3E}">
        <p14:creationId xmlns:p14="http://schemas.microsoft.com/office/powerpoint/2010/main" val="319060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0C96-4118-387D-17C5-C01E43E59CE8}"/>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7FF2F05B-02C8-CB6C-7F32-F8DC50D8641F}"/>
              </a:ext>
            </a:extLst>
          </p:cNvPr>
          <p:cNvSpPr>
            <a:spLocks noGrp="1"/>
          </p:cNvSpPr>
          <p:nvPr>
            <p:ph idx="1"/>
          </p:nvPr>
        </p:nvSpPr>
        <p:spPr>
          <a:xfrm>
            <a:off x="838201" y="1825625"/>
            <a:ext cx="5179142" cy="4351338"/>
          </a:xfrm>
        </p:spPr>
        <p:txBody>
          <a:bodyPr>
            <a:normAutofit fontScale="77500" lnSpcReduction="20000"/>
          </a:bodyPr>
          <a:lstStyle/>
          <a:p>
            <a:r>
              <a:rPr lang="en-US" sz="2900" dirty="0">
                <a:solidFill>
                  <a:srgbClr val="212121"/>
                </a:solidFill>
                <a:latin typeface="Roboto" panose="02000000000000000000" pitchFamily="2" charset="0"/>
              </a:rPr>
              <a:t>Lift Recall Curve Area: 1.849</a:t>
            </a:r>
          </a:p>
          <a:p>
            <a:pPr algn="l"/>
            <a:r>
              <a:rPr lang="en-US" sz="2900" b="1" dirty="0">
                <a:solidFill>
                  <a:srgbClr val="212121"/>
                </a:solidFill>
                <a:latin typeface="Roboto" panose="02000000000000000000" pitchFamily="2" charset="0"/>
              </a:rPr>
              <a:t>Lift Chart: </a:t>
            </a:r>
            <a:r>
              <a:rPr lang="en-US" sz="2900" dirty="0">
                <a:solidFill>
                  <a:srgbClr val="212121"/>
                </a:solidFill>
                <a:latin typeface="Roboto" panose="02000000000000000000" pitchFamily="2" charset="0"/>
              </a:rPr>
              <a:t>A lift chart is a graphical representation of the performance of a binary classification model. It helps assess the model's effectiveness in targeting a specific group, such as patients who are likely to encounter death.</a:t>
            </a:r>
          </a:p>
          <a:p>
            <a:pPr algn="l"/>
            <a:r>
              <a:rPr lang="en-US" sz="2900" b="1" dirty="0">
                <a:solidFill>
                  <a:srgbClr val="212121"/>
                </a:solidFill>
                <a:latin typeface="Roboto" panose="02000000000000000000" pitchFamily="2" charset="0"/>
              </a:rPr>
              <a:t>Why Lift Chart is Important: </a:t>
            </a:r>
            <a:r>
              <a:rPr lang="en-US" sz="2900" dirty="0">
                <a:solidFill>
                  <a:srgbClr val="212121"/>
                </a:solidFill>
                <a:latin typeface="Roboto" panose="02000000000000000000" pitchFamily="2" charset="0"/>
              </a:rPr>
              <a:t>The lift chart provides insights into how much better the model is at identifying the target group compared to random selection. It is particularly valuable in scenarios where the cost of reaching out to a patient is high and you want to optimize the use of resources.</a:t>
            </a:r>
          </a:p>
          <a:p>
            <a:endParaRPr lang="en-US" dirty="0"/>
          </a:p>
        </p:txBody>
      </p:sp>
      <p:pic>
        <p:nvPicPr>
          <p:cNvPr id="8" name="Picture 7">
            <a:extLst>
              <a:ext uri="{FF2B5EF4-FFF2-40B4-BE49-F238E27FC236}">
                <a16:creationId xmlns:a16="http://schemas.microsoft.com/office/drawing/2014/main" id="{FC40C762-52D4-C265-80F3-A5586E3F84BF}"/>
              </a:ext>
            </a:extLst>
          </p:cNvPr>
          <p:cNvPicPr>
            <a:picLocks noChangeAspect="1"/>
          </p:cNvPicPr>
          <p:nvPr/>
        </p:nvPicPr>
        <p:blipFill>
          <a:blip r:embed="rId2"/>
          <a:stretch>
            <a:fillRect/>
          </a:stretch>
        </p:blipFill>
        <p:spPr>
          <a:xfrm>
            <a:off x="6232090" y="1994775"/>
            <a:ext cx="5610266" cy="4114830"/>
          </a:xfrm>
          <a:prstGeom prst="rect">
            <a:avLst/>
          </a:prstGeom>
        </p:spPr>
      </p:pic>
    </p:spTree>
    <p:extLst>
      <p:ext uri="{BB962C8B-B14F-4D97-AF65-F5344CB8AC3E}">
        <p14:creationId xmlns:p14="http://schemas.microsoft.com/office/powerpoint/2010/main" val="213618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B43-12AE-9249-7BF4-F82630064894}"/>
              </a:ext>
            </a:extLst>
          </p:cNvPr>
          <p:cNvSpPr>
            <a:spLocks noGrp="1"/>
          </p:cNvSpPr>
          <p:nvPr>
            <p:ph type="title"/>
          </p:nvPr>
        </p:nvSpPr>
        <p:spPr/>
        <p:txBody>
          <a:bodyPr/>
          <a:lstStyle/>
          <a:p>
            <a:r>
              <a:rPr lang="en-US"/>
              <a:t>Test Results</a:t>
            </a:r>
            <a:endParaRPr lang="en-US" dirty="0"/>
          </a:p>
        </p:txBody>
      </p:sp>
      <p:sp>
        <p:nvSpPr>
          <p:cNvPr id="3" name="Content Placeholder 2">
            <a:extLst>
              <a:ext uri="{FF2B5EF4-FFF2-40B4-BE49-F238E27FC236}">
                <a16:creationId xmlns:a16="http://schemas.microsoft.com/office/drawing/2014/main" id="{7099FCB8-663E-3DFB-0701-5B017E43BA74}"/>
              </a:ext>
            </a:extLst>
          </p:cNvPr>
          <p:cNvSpPr>
            <a:spLocks noGrp="1"/>
          </p:cNvSpPr>
          <p:nvPr>
            <p:ph idx="1"/>
          </p:nvPr>
        </p:nvSpPr>
        <p:spPr>
          <a:xfrm>
            <a:off x="838200" y="1825625"/>
            <a:ext cx="5257800" cy="4351338"/>
          </a:xfrm>
        </p:spPr>
        <p:txBody>
          <a:bodyPr>
            <a:normAutofit fontScale="92500" lnSpcReduction="20000"/>
          </a:bodyPr>
          <a:lstStyle/>
          <a:p>
            <a:r>
              <a:rPr lang="en-US" dirty="0"/>
              <a:t>Precision-Recall Curve Area: 0.704</a:t>
            </a:r>
          </a:p>
          <a:p>
            <a:r>
              <a:rPr lang="en-US" dirty="0"/>
              <a:t>The </a:t>
            </a:r>
            <a:r>
              <a:rPr lang="en-US" dirty="0" err="1"/>
              <a:t>precision_recall</a:t>
            </a:r>
            <a:r>
              <a:rPr lang="en-US" dirty="0"/>
              <a:t> function is a valuable tool for assessing the performance of binary classification models, especially in situations involving imbalanced datasets or where the trade-off between precision and recall is crucial.</a:t>
            </a:r>
          </a:p>
          <a:p>
            <a:r>
              <a:rPr lang="en-US" dirty="0"/>
              <a:t>It provides valuable insights into a model's ability to correctly classify positive instances while minimizing false positives, and the precision-recall curve helps visualize this trade-off.</a:t>
            </a:r>
          </a:p>
        </p:txBody>
      </p:sp>
      <p:pic>
        <p:nvPicPr>
          <p:cNvPr id="6" name="Picture 5">
            <a:extLst>
              <a:ext uri="{FF2B5EF4-FFF2-40B4-BE49-F238E27FC236}">
                <a16:creationId xmlns:a16="http://schemas.microsoft.com/office/drawing/2014/main" id="{FC47B1AA-7391-A4E7-6CD2-761B7591145C}"/>
              </a:ext>
            </a:extLst>
          </p:cNvPr>
          <p:cNvPicPr>
            <a:picLocks noChangeAspect="1"/>
          </p:cNvPicPr>
          <p:nvPr/>
        </p:nvPicPr>
        <p:blipFill>
          <a:blip r:embed="rId2"/>
          <a:stretch>
            <a:fillRect/>
          </a:stretch>
        </p:blipFill>
        <p:spPr>
          <a:xfrm>
            <a:off x="6096000" y="1625240"/>
            <a:ext cx="5667416" cy="4248181"/>
          </a:xfrm>
          <a:prstGeom prst="rect">
            <a:avLst/>
          </a:prstGeom>
        </p:spPr>
      </p:pic>
    </p:spTree>
    <p:extLst>
      <p:ext uri="{BB962C8B-B14F-4D97-AF65-F5344CB8AC3E}">
        <p14:creationId xmlns:p14="http://schemas.microsoft.com/office/powerpoint/2010/main" val="325059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A470-EEA8-4BB4-0C71-11CDC66A374B}"/>
              </a:ext>
            </a:extLst>
          </p:cNvPr>
          <p:cNvSpPr>
            <a:spLocks noGrp="1"/>
          </p:cNvSpPr>
          <p:nvPr>
            <p:ph type="title"/>
          </p:nvPr>
        </p:nvSpPr>
        <p:spPr/>
        <p:txBody>
          <a:bodyPr/>
          <a:lstStyle/>
          <a:p>
            <a:r>
              <a:rPr lang="en-US" dirty="0"/>
              <a:t>Test Results</a:t>
            </a:r>
          </a:p>
        </p:txBody>
      </p:sp>
      <p:sp>
        <p:nvSpPr>
          <p:cNvPr id="3" name="Content Placeholder 2">
            <a:extLst>
              <a:ext uri="{FF2B5EF4-FFF2-40B4-BE49-F238E27FC236}">
                <a16:creationId xmlns:a16="http://schemas.microsoft.com/office/drawing/2014/main" id="{46733D61-9C33-6953-8DF2-91679D488A9C}"/>
              </a:ext>
            </a:extLst>
          </p:cNvPr>
          <p:cNvSpPr>
            <a:spLocks noGrp="1"/>
          </p:cNvSpPr>
          <p:nvPr>
            <p:ph idx="1"/>
          </p:nvPr>
        </p:nvSpPr>
        <p:spPr>
          <a:xfrm>
            <a:off x="838200" y="1825625"/>
            <a:ext cx="5257800" cy="4351338"/>
          </a:xfrm>
        </p:spPr>
        <p:txBody>
          <a:bodyPr>
            <a:normAutofit lnSpcReduction="10000"/>
          </a:bodyPr>
          <a:lstStyle/>
          <a:p>
            <a:pPr algn="l"/>
            <a:r>
              <a:rPr lang="en-US" sz="2000" b="1" i="0" dirty="0">
                <a:solidFill>
                  <a:srgbClr val="212121"/>
                </a:solidFill>
                <a:effectLst/>
                <a:latin typeface="Roboto" panose="02000000000000000000" pitchFamily="2" charset="0"/>
              </a:rPr>
              <a:t>ROC Analysis:</a:t>
            </a:r>
            <a:endParaRPr lang="en-US" sz="2000" b="0" i="0" dirty="0">
              <a:solidFill>
                <a:srgbClr val="212121"/>
              </a:solidFill>
              <a:effectLst/>
              <a:latin typeface="Roboto" panose="02000000000000000000" pitchFamily="2" charset="0"/>
            </a:endParaRPr>
          </a:p>
          <a:p>
            <a:pPr lvl="1"/>
            <a:r>
              <a:rPr lang="en-US" sz="1600" b="0" i="0" dirty="0">
                <a:solidFill>
                  <a:srgbClr val="212121"/>
                </a:solidFill>
                <a:effectLst/>
                <a:latin typeface="Roboto" panose="02000000000000000000" pitchFamily="2" charset="0"/>
              </a:rPr>
              <a:t>ROC analysis is a technique used to evaluate the performance of a binary classification model.</a:t>
            </a:r>
          </a:p>
          <a:p>
            <a:pPr lvl="1"/>
            <a:r>
              <a:rPr lang="en-US" sz="1600" b="0" i="0" dirty="0">
                <a:solidFill>
                  <a:srgbClr val="212121"/>
                </a:solidFill>
                <a:effectLst/>
                <a:latin typeface="Roboto" panose="02000000000000000000" pitchFamily="2" charset="0"/>
              </a:rPr>
              <a:t>It is particularly valuable in situations where you want to assess a model's ability to distinguish between two classes (e.g., positive and negative cases) by varying the model's threshold for classification.</a:t>
            </a:r>
          </a:p>
          <a:p>
            <a:pPr algn="l"/>
            <a:r>
              <a:rPr lang="en-US" sz="2000" b="1" i="0" dirty="0">
                <a:solidFill>
                  <a:srgbClr val="212121"/>
                </a:solidFill>
                <a:effectLst/>
                <a:latin typeface="Roboto" panose="02000000000000000000" pitchFamily="2" charset="0"/>
              </a:rPr>
              <a:t>Why ROC Analysis is Important:</a:t>
            </a:r>
            <a:endParaRPr lang="en-US" sz="2000" b="0" i="0" dirty="0">
              <a:solidFill>
                <a:srgbClr val="212121"/>
              </a:solidFill>
              <a:effectLst/>
              <a:latin typeface="Roboto" panose="02000000000000000000" pitchFamily="2" charset="0"/>
            </a:endParaRPr>
          </a:p>
          <a:p>
            <a:pPr lvl="1"/>
            <a:r>
              <a:rPr lang="en-US" sz="1600" b="0" i="0" dirty="0">
                <a:solidFill>
                  <a:srgbClr val="212121"/>
                </a:solidFill>
                <a:effectLst/>
                <a:latin typeface="Roboto" panose="02000000000000000000" pitchFamily="2" charset="0"/>
              </a:rPr>
              <a:t>ROC analysis provides a comprehensive evaluation of a model's performance across various classification thresholds.</a:t>
            </a:r>
          </a:p>
          <a:p>
            <a:pPr lvl="1"/>
            <a:r>
              <a:rPr lang="en-US" sz="1600" b="0" i="0" dirty="0">
                <a:solidFill>
                  <a:srgbClr val="212121"/>
                </a:solidFill>
                <a:effectLst/>
                <a:latin typeface="Roboto" panose="02000000000000000000" pitchFamily="2" charset="0"/>
              </a:rPr>
              <a:t>It helps you understand the trade-off between true positive rate (sensitivity) and false positive rate (1 - specificity) at different threshold settings.</a:t>
            </a:r>
          </a:p>
          <a:p>
            <a:pPr lvl="1"/>
            <a:r>
              <a:rPr lang="en-US" sz="1600" b="0" i="0" dirty="0">
                <a:solidFill>
                  <a:srgbClr val="212121"/>
                </a:solidFill>
                <a:effectLst/>
                <a:latin typeface="Roboto" panose="02000000000000000000" pitchFamily="2" charset="0"/>
              </a:rPr>
              <a:t>ROC analysis is especially useful when dealing with imbalanced datasets or when the cost of false positives and false negatives differs.</a:t>
            </a:r>
          </a:p>
        </p:txBody>
      </p:sp>
      <p:pic>
        <p:nvPicPr>
          <p:cNvPr id="6" name="Picture 5">
            <a:extLst>
              <a:ext uri="{FF2B5EF4-FFF2-40B4-BE49-F238E27FC236}">
                <a16:creationId xmlns:a16="http://schemas.microsoft.com/office/drawing/2014/main" id="{7613A9F0-A465-2EBD-4399-0937E3891C58}"/>
              </a:ext>
            </a:extLst>
          </p:cNvPr>
          <p:cNvPicPr>
            <a:picLocks noChangeAspect="1"/>
          </p:cNvPicPr>
          <p:nvPr/>
        </p:nvPicPr>
        <p:blipFill>
          <a:blip r:embed="rId2"/>
          <a:stretch>
            <a:fillRect/>
          </a:stretch>
        </p:blipFill>
        <p:spPr>
          <a:xfrm>
            <a:off x="6322121" y="1825625"/>
            <a:ext cx="5686467" cy="4391057"/>
          </a:xfrm>
          <a:prstGeom prst="rect">
            <a:avLst/>
          </a:prstGeom>
        </p:spPr>
      </p:pic>
    </p:spTree>
    <p:extLst>
      <p:ext uri="{BB962C8B-B14F-4D97-AF65-F5344CB8AC3E}">
        <p14:creationId xmlns:p14="http://schemas.microsoft.com/office/powerpoint/2010/main" val="23760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7CF-51C8-5F91-BF1F-1A3CB9F6C577}"/>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05ED6223-310D-2E5F-2492-CDB46013F13F}"/>
              </a:ext>
            </a:extLst>
          </p:cNvPr>
          <p:cNvSpPr>
            <a:spLocks noGrp="1"/>
          </p:cNvSpPr>
          <p:nvPr>
            <p:ph idx="1"/>
          </p:nvPr>
        </p:nvSpPr>
        <p:spPr/>
        <p:txBody>
          <a:bodyPr/>
          <a:lstStyle/>
          <a:p>
            <a:r>
              <a:rPr lang="en-US" dirty="0"/>
              <a:t>The overall structure of the output looks like this:</a:t>
            </a:r>
          </a:p>
          <a:p>
            <a:endParaRPr lang="en-US" dirty="0"/>
          </a:p>
          <a:p>
            <a:r>
              <a:rPr lang="en-US" dirty="0"/>
              <a:t>Predicts the probability of death</a:t>
            </a:r>
          </a:p>
          <a:p>
            <a:r>
              <a:rPr lang="en-US" dirty="0"/>
              <a:t>The patient is diagnosed with a particular ICD code (feature) and this feature has influenced the above prediction by the given value in </a:t>
            </a:r>
            <a:r>
              <a:rPr lang="en-US" dirty="0" err="1"/>
              <a:t>feature_importance</a:t>
            </a:r>
            <a:r>
              <a:rPr lang="en-US" dirty="0"/>
              <a:t> column.</a:t>
            </a:r>
          </a:p>
          <a:p>
            <a:r>
              <a:rPr lang="en-US" dirty="0"/>
              <a:t>The patient was admitted some number of times given by </a:t>
            </a:r>
            <a:r>
              <a:rPr lang="en-US" dirty="0" err="1"/>
              <a:t>to_events</a:t>
            </a:r>
            <a:r>
              <a:rPr lang="en-US" dirty="0"/>
              <a:t> and each of these </a:t>
            </a:r>
            <a:r>
              <a:rPr lang="en-US" dirty="0" err="1"/>
              <a:t>vistis</a:t>
            </a:r>
            <a:r>
              <a:rPr lang="en-US" dirty="0"/>
              <a:t> importance in prediction is given by </a:t>
            </a:r>
            <a:r>
              <a:rPr lang="en-US" dirty="0" err="1"/>
              <a:t>importance_visit</a:t>
            </a:r>
            <a:r>
              <a:rPr lang="en-US" dirty="0"/>
              <a:t> column.</a:t>
            </a:r>
          </a:p>
        </p:txBody>
      </p:sp>
    </p:spTree>
    <p:extLst>
      <p:ext uri="{BB962C8B-B14F-4D97-AF65-F5344CB8AC3E}">
        <p14:creationId xmlns:p14="http://schemas.microsoft.com/office/powerpoint/2010/main" val="2060774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CE1A3-C9A0-9780-D0AC-66F5D767EFF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Inferencing on one patient (order: 1)</a:t>
            </a:r>
          </a:p>
        </p:txBody>
      </p:sp>
      <p:pic>
        <p:nvPicPr>
          <p:cNvPr id="7" name="Content Placeholder 6">
            <a:extLst>
              <a:ext uri="{FF2B5EF4-FFF2-40B4-BE49-F238E27FC236}">
                <a16:creationId xmlns:a16="http://schemas.microsoft.com/office/drawing/2014/main" id="{B7FE4DE2-266F-8096-3CA1-4AEC5D04401D}"/>
              </a:ext>
            </a:extLst>
          </p:cNvPr>
          <p:cNvPicPr>
            <a:picLocks noGrp="1" noChangeAspect="1"/>
          </p:cNvPicPr>
          <p:nvPr>
            <p:ph idx="1"/>
          </p:nvPr>
        </p:nvPicPr>
        <p:blipFill>
          <a:blip r:embed="rId2"/>
          <a:stretch>
            <a:fillRect/>
          </a:stretch>
        </p:blipFill>
        <p:spPr>
          <a:xfrm>
            <a:off x="5425062" y="643466"/>
            <a:ext cx="5485207" cy="5568739"/>
          </a:xfrm>
          <a:prstGeom prst="rect">
            <a:avLst/>
          </a:prstGeom>
        </p:spPr>
      </p:pic>
    </p:spTree>
    <p:extLst>
      <p:ext uri="{BB962C8B-B14F-4D97-AF65-F5344CB8AC3E}">
        <p14:creationId xmlns:p14="http://schemas.microsoft.com/office/powerpoint/2010/main" val="240238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91DD-E6BE-70A7-D651-8C2F4C3810DB}"/>
              </a:ext>
            </a:extLst>
          </p:cNvPr>
          <p:cNvSpPr>
            <a:spLocks noGrp="1"/>
          </p:cNvSpPr>
          <p:nvPr>
            <p:ph type="title"/>
          </p:nvPr>
        </p:nvSpPr>
        <p:spPr>
          <a:xfrm>
            <a:off x="747441" y="73280"/>
            <a:ext cx="10515600" cy="1325563"/>
          </a:xfrm>
        </p:spPr>
        <p:txBody>
          <a:bodyPr/>
          <a:lstStyle/>
          <a:p>
            <a:r>
              <a:rPr lang="en-US" dirty="0"/>
              <a:t>Why RETAIN?</a:t>
            </a:r>
          </a:p>
        </p:txBody>
      </p:sp>
      <p:sp>
        <p:nvSpPr>
          <p:cNvPr id="3" name="Content Placeholder 2">
            <a:extLst>
              <a:ext uri="{FF2B5EF4-FFF2-40B4-BE49-F238E27FC236}">
                <a16:creationId xmlns:a16="http://schemas.microsoft.com/office/drawing/2014/main" id="{F77AB68C-8430-1190-D8F7-9652BC401625}"/>
              </a:ext>
            </a:extLst>
          </p:cNvPr>
          <p:cNvSpPr>
            <a:spLocks noGrp="1"/>
          </p:cNvSpPr>
          <p:nvPr>
            <p:ph idx="1"/>
          </p:nvPr>
        </p:nvSpPr>
        <p:spPr>
          <a:xfrm>
            <a:off x="838200" y="1470349"/>
            <a:ext cx="10515600" cy="4351338"/>
          </a:xfrm>
        </p:spPr>
        <p:txBody>
          <a:bodyPr>
            <a:normAutofit/>
          </a:bodyPr>
          <a:lstStyle/>
          <a:p>
            <a:r>
              <a:rPr lang="en-US" dirty="0"/>
              <a:t>RETAIN strikes a balance between predictive accuracy and interpretability, making it a valuable tool for healthcare applications. </a:t>
            </a:r>
          </a:p>
          <a:p>
            <a:r>
              <a:rPr lang="en-US" dirty="0"/>
              <a:t>It can deliver accurate predictions while providing clear insights into why specific predictions were made.</a:t>
            </a:r>
          </a:p>
          <a:p>
            <a:r>
              <a:rPr lang="en-US" dirty="0"/>
              <a:t>RETAIN processes data with the most recent clinical visits. This approach mimics how physicians often analyze patient records, giving more weight to recent visits.</a:t>
            </a:r>
          </a:p>
        </p:txBody>
      </p:sp>
      <p:sp>
        <p:nvSpPr>
          <p:cNvPr id="5" name="TextBox 4">
            <a:extLst>
              <a:ext uri="{FF2B5EF4-FFF2-40B4-BE49-F238E27FC236}">
                <a16:creationId xmlns:a16="http://schemas.microsoft.com/office/drawing/2014/main" id="{E72CFFB6-D31F-A7C2-56B4-88F9E3DF2843}"/>
              </a:ext>
            </a:extLst>
          </p:cNvPr>
          <p:cNvSpPr txBox="1"/>
          <p:nvPr/>
        </p:nvSpPr>
        <p:spPr>
          <a:xfrm>
            <a:off x="6186760" y="843240"/>
            <a:ext cx="6095028" cy="369332"/>
          </a:xfrm>
          <a:prstGeom prst="rect">
            <a:avLst/>
          </a:prstGeom>
          <a:noFill/>
        </p:spPr>
        <p:txBody>
          <a:bodyPr wrap="square">
            <a:spAutoFit/>
          </a:bodyPr>
          <a:lstStyle/>
          <a:p>
            <a:r>
              <a:rPr lang="en-US" dirty="0"/>
              <a:t>https://arxiv.org/abs/1608.05745</a:t>
            </a:r>
          </a:p>
        </p:txBody>
      </p:sp>
      <p:pic>
        <p:nvPicPr>
          <p:cNvPr id="9" name="Picture 8">
            <a:extLst>
              <a:ext uri="{FF2B5EF4-FFF2-40B4-BE49-F238E27FC236}">
                <a16:creationId xmlns:a16="http://schemas.microsoft.com/office/drawing/2014/main" id="{B970202A-6170-73A8-335E-23C0FC25E37B}"/>
              </a:ext>
            </a:extLst>
          </p:cNvPr>
          <p:cNvPicPr>
            <a:picLocks noChangeAspect="1"/>
          </p:cNvPicPr>
          <p:nvPr/>
        </p:nvPicPr>
        <p:blipFill>
          <a:blip r:embed="rId2"/>
          <a:stretch>
            <a:fillRect/>
          </a:stretch>
        </p:blipFill>
        <p:spPr>
          <a:xfrm>
            <a:off x="915759" y="4651104"/>
            <a:ext cx="9696521" cy="2133616"/>
          </a:xfrm>
          <a:prstGeom prst="rect">
            <a:avLst/>
          </a:prstGeom>
        </p:spPr>
      </p:pic>
    </p:spTree>
    <p:extLst>
      <p:ext uri="{BB962C8B-B14F-4D97-AF65-F5344CB8AC3E}">
        <p14:creationId xmlns:p14="http://schemas.microsoft.com/office/powerpoint/2010/main" val="191098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933D-C6C6-8B5F-C14E-EFBA6761F370}"/>
              </a:ext>
            </a:extLst>
          </p:cNvPr>
          <p:cNvSpPr>
            <a:spLocks noGrp="1"/>
          </p:cNvSpPr>
          <p:nvPr>
            <p:ph type="title"/>
          </p:nvPr>
        </p:nvSpPr>
        <p:spPr/>
        <p:txBody>
          <a:bodyPr/>
          <a:lstStyle/>
          <a:p>
            <a:r>
              <a:rPr lang="en-US" dirty="0"/>
              <a:t>Inferencing on one patient (order: 1)</a:t>
            </a:r>
          </a:p>
        </p:txBody>
      </p:sp>
      <p:sp>
        <p:nvSpPr>
          <p:cNvPr id="3" name="Content Placeholder 2">
            <a:extLst>
              <a:ext uri="{FF2B5EF4-FFF2-40B4-BE49-F238E27FC236}">
                <a16:creationId xmlns:a16="http://schemas.microsoft.com/office/drawing/2014/main" id="{0D92EAD2-EE02-EFDD-FEA3-BE4BD9219FF4}"/>
              </a:ext>
            </a:extLst>
          </p:cNvPr>
          <p:cNvSpPr>
            <a:spLocks noGrp="1"/>
          </p:cNvSpPr>
          <p:nvPr>
            <p:ph idx="1"/>
          </p:nvPr>
        </p:nvSpPr>
        <p:spPr/>
        <p:txBody>
          <a:bodyPr>
            <a:normAutofit fontScale="92500" lnSpcReduction="10000"/>
          </a:bodyPr>
          <a:lstStyle/>
          <a:p>
            <a:r>
              <a:rPr lang="en-US" sz="1800" dirty="0"/>
              <a:t>Patient Probability: The probability of the patient being diagnosed with the condition (in this case, death) is approximately 0.85.</a:t>
            </a:r>
          </a:p>
          <a:p>
            <a:r>
              <a:rPr lang="en-US" sz="1800" dirty="0"/>
              <a:t>Output Predictions: The following table presents the predictions and importance of features for this patient.</a:t>
            </a:r>
          </a:p>
          <a:p>
            <a:r>
              <a:rPr lang="en-US" sz="1800" dirty="0"/>
              <a:t>The "status" column indicates that the patient has been diagnosed with the condition.</a:t>
            </a:r>
          </a:p>
          <a:p>
            <a:r>
              <a:rPr lang="en-US" sz="1800" dirty="0"/>
              <a:t>The "feature" column lists specific encoded medical codes or diagnoses associated with the patient.</a:t>
            </a:r>
          </a:p>
          <a:p>
            <a:r>
              <a:rPr lang="en-US" sz="1800" dirty="0"/>
              <a:t>"</a:t>
            </a:r>
            <a:r>
              <a:rPr lang="en-US" sz="1800" dirty="0" err="1"/>
              <a:t>Importance_feature</a:t>
            </a:r>
            <a:r>
              <a:rPr lang="en-US" sz="1800" dirty="0"/>
              <a:t>" shows the importance of each feature in making the diagnosis prediction. Positive values suggest that the feature contributes positively to the prediction, while negative values have a negative impact.</a:t>
            </a:r>
          </a:p>
          <a:p>
            <a:r>
              <a:rPr lang="en-US" sz="1800" dirty="0"/>
              <a:t>"</a:t>
            </a:r>
            <a:r>
              <a:rPr lang="en-US" sz="1800" dirty="0" err="1"/>
              <a:t>Importance_visit</a:t>
            </a:r>
            <a:r>
              <a:rPr lang="en-US" sz="1800" dirty="0"/>
              <a:t>" indicates the importance of each visit in the patient's medical history. High values suggest that the visit has had a significant influence on the prediction.</a:t>
            </a:r>
          </a:p>
          <a:p>
            <a:r>
              <a:rPr lang="en-US" sz="1800" dirty="0"/>
              <a:t>"</a:t>
            </a:r>
            <a:r>
              <a:rPr lang="en-US" sz="1800" dirty="0" err="1"/>
              <a:t>to_event</a:t>
            </a:r>
            <a:r>
              <a:rPr lang="en-US" sz="1800" dirty="0"/>
              <a:t>" indicates the timing of the prediction relative to the patient's visits. "0" signifies that the prediction is made during first visit, while "1" suggests that the prediction was made on second visit and so on.</a:t>
            </a:r>
          </a:p>
          <a:p>
            <a:r>
              <a:rPr lang="en-US" sz="1800" dirty="0"/>
              <a:t>In this case, it appears that the patient has been dead or alive. Some features and visits had a positive influence on the diagnosis, while others had a negative impact.</a:t>
            </a:r>
          </a:p>
          <a:p>
            <a:r>
              <a:rPr lang="en-US" sz="1800" dirty="0"/>
              <a:t>The output includes feature-level and visit-level importance scores, highlighting the contribution of each element to the prediction.</a:t>
            </a:r>
          </a:p>
        </p:txBody>
      </p:sp>
    </p:spTree>
    <p:extLst>
      <p:ext uri="{BB962C8B-B14F-4D97-AF65-F5344CB8AC3E}">
        <p14:creationId xmlns:p14="http://schemas.microsoft.com/office/powerpoint/2010/main" val="1424061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E63809-DE64-5D2A-2ED8-9CA46D10DD10}"/>
              </a:ext>
            </a:extLst>
          </p:cNvPr>
          <p:cNvPicPr>
            <a:picLocks noGrp="1" noChangeAspect="1"/>
          </p:cNvPicPr>
          <p:nvPr>
            <p:ph idx="1"/>
          </p:nvPr>
        </p:nvPicPr>
        <p:blipFill>
          <a:blip r:embed="rId2"/>
          <a:stretch>
            <a:fillRect/>
          </a:stretch>
        </p:blipFill>
        <p:spPr>
          <a:xfrm>
            <a:off x="459212" y="676812"/>
            <a:ext cx="4543780" cy="3981479"/>
          </a:xfrm>
        </p:spPr>
      </p:pic>
      <p:pic>
        <p:nvPicPr>
          <p:cNvPr id="7" name="Picture 6">
            <a:extLst>
              <a:ext uri="{FF2B5EF4-FFF2-40B4-BE49-F238E27FC236}">
                <a16:creationId xmlns:a16="http://schemas.microsoft.com/office/drawing/2014/main" id="{1F5F832F-EA38-AB79-9958-97697CEA4ABE}"/>
              </a:ext>
            </a:extLst>
          </p:cNvPr>
          <p:cNvPicPr>
            <a:picLocks noChangeAspect="1"/>
          </p:cNvPicPr>
          <p:nvPr/>
        </p:nvPicPr>
        <p:blipFill>
          <a:blip r:embed="rId3"/>
          <a:stretch>
            <a:fillRect/>
          </a:stretch>
        </p:blipFill>
        <p:spPr>
          <a:xfrm>
            <a:off x="5524176" y="100511"/>
            <a:ext cx="5581691" cy="4133686"/>
          </a:xfrm>
          <a:prstGeom prst="rect">
            <a:avLst/>
          </a:prstGeom>
        </p:spPr>
      </p:pic>
      <p:pic>
        <p:nvPicPr>
          <p:cNvPr id="9" name="Picture 8">
            <a:extLst>
              <a:ext uri="{FF2B5EF4-FFF2-40B4-BE49-F238E27FC236}">
                <a16:creationId xmlns:a16="http://schemas.microsoft.com/office/drawing/2014/main" id="{F5CB2D7A-B8C9-533C-0EE9-B297DE36BABA}"/>
              </a:ext>
            </a:extLst>
          </p:cNvPr>
          <p:cNvPicPr>
            <a:picLocks noChangeAspect="1"/>
          </p:cNvPicPr>
          <p:nvPr/>
        </p:nvPicPr>
        <p:blipFill>
          <a:blip r:embed="rId4"/>
          <a:stretch>
            <a:fillRect/>
          </a:stretch>
        </p:blipFill>
        <p:spPr>
          <a:xfrm>
            <a:off x="5451100" y="3523086"/>
            <a:ext cx="5553116" cy="3143273"/>
          </a:xfrm>
          <a:prstGeom prst="rect">
            <a:avLst/>
          </a:prstGeom>
        </p:spPr>
      </p:pic>
      <p:sp>
        <p:nvSpPr>
          <p:cNvPr id="11" name="TextBox 10">
            <a:extLst>
              <a:ext uri="{FF2B5EF4-FFF2-40B4-BE49-F238E27FC236}">
                <a16:creationId xmlns:a16="http://schemas.microsoft.com/office/drawing/2014/main" id="{A6E6BC7A-D120-8076-55F5-7384C1B0C266}"/>
              </a:ext>
            </a:extLst>
          </p:cNvPr>
          <p:cNvSpPr txBox="1"/>
          <p:nvPr/>
        </p:nvSpPr>
        <p:spPr>
          <a:xfrm>
            <a:off x="601350" y="4998875"/>
            <a:ext cx="3650319" cy="369332"/>
          </a:xfrm>
          <a:prstGeom prst="rect">
            <a:avLst/>
          </a:prstGeom>
          <a:noFill/>
        </p:spPr>
        <p:txBody>
          <a:bodyPr wrap="square">
            <a:spAutoFit/>
          </a:bodyPr>
          <a:lstStyle/>
          <a:p>
            <a:r>
              <a:rPr lang="en-US" dirty="0"/>
              <a:t>http://www.icd9data.com/</a:t>
            </a:r>
          </a:p>
        </p:txBody>
      </p:sp>
      <p:pic>
        <p:nvPicPr>
          <p:cNvPr id="13" name="Picture 12">
            <a:extLst>
              <a:ext uri="{FF2B5EF4-FFF2-40B4-BE49-F238E27FC236}">
                <a16:creationId xmlns:a16="http://schemas.microsoft.com/office/drawing/2014/main" id="{750931B2-100B-A6E8-8B41-9559EB8AE4D3}"/>
              </a:ext>
            </a:extLst>
          </p:cNvPr>
          <p:cNvPicPr>
            <a:picLocks noChangeAspect="1"/>
          </p:cNvPicPr>
          <p:nvPr/>
        </p:nvPicPr>
        <p:blipFill>
          <a:blip r:embed="rId5"/>
          <a:stretch>
            <a:fillRect/>
          </a:stretch>
        </p:blipFill>
        <p:spPr>
          <a:xfrm>
            <a:off x="601350" y="5485639"/>
            <a:ext cx="3524276" cy="581029"/>
          </a:xfrm>
          <a:prstGeom prst="rect">
            <a:avLst/>
          </a:prstGeom>
        </p:spPr>
      </p:pic>
    </p:spTree>
    <p:extLst>
      <p:ext uri="{BB962C8B-B14F-4D97-AF65-F5344CB8AC3E}">
        <p14:creationId xmlns:p14="http://schemas.microsoft.com/office/powerpoint/2010/main" val="344120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323E70-E22A-8C01-92E2-8B3F13E30592}"/>
              </a:ext>
            </a:extLst>
          </p:cNvPr>
          <p:cNvPicPr>
            <a:picLocks noGrp="1" noChangeAspect="1"/>
          </p:cNvPicPr>
          <p:nvPr>
            <p:ph idx="1"/>
          </p:nvPr>
        </p:nvPicPr>
        <p:blipFill>
          <a:blip r:embed="rId2"/>
          <a:stretch>
            <a:fillRect/>
          </a:stretch>
        </p:blipFill>
        <p:spPr>
          <a:xfrm>
            <a:off x="193363" y="1560994"/>
            <a:ext cx="4040834" cy="3619526"/>
          </a:xfrm>
        </p:spPr>
      </p:pic>
      <p:pic>
        <p:nvPicPr>
          <p:cNvPr id="7" name="Picture 6">
            <a:extLst>
              <a:ext uri="{FF2B5EF4-FFF2-40B4-BE49-F238E27FC236}">
                <a16:creationId xmlns:a16="http://schemas.microsoft.com/office/drawing/2014/main" id="{1CAD68FB-E677-E5E5-B6FE-144A0A2BB66F}"/>
              </a:ext>
            </a:extLst>
          </p:cNvPr>
          <p:cNvPicPr>
            <a:picLocks noChangeAspect="1"/>
          </p:cNvPicPr>
          <p:nvPr/>
        </p:nvPicPr>
        <p:blipFill>
          <a:blip r:embed="rId3"/>
          <a:stretch>
            <a:fillRect/>
          </a:stretch>
        </p:blipFill>
        <p:spPr>
          <a:xfrm>
            <a:off x="4641890" y="889477"/>
            <a:ext cx="4661688" cy="4962561"/>
          </a:xfrm>
          <a:prstGeom prst="rect">
            <a:avLst/>
          </a:prstGeom>
        </p:spPr>
      </p:pic>
    </p:spTree>
    <p:extLst>
      <p:ext uri="{BB962C8B-B14F-4D97-AF65-F5344CB8AC3E}">
        <p14:creationId xmlns:p14="http://schemas.microsoft.com/office/powerpoint/2010/main" val="222020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7F24-39FE-E4D5-5BC7-654C8B57DFA5}"/>
              </a:ext>
            </a:extLst>
          </p:cNvPr>
          <p:cNvSpPr>
            <a:spLocks noGrp="1"/>
          </p:cNvSpPr>
          <p:nvPr>
            <p:ph type="title"/>
          </p:nvPr>
        </p:nvSpPr>
        <p:spPr>
          <a:xfrm>
            <a:off x="876693" y="741391"/>
            <a:ext cx="5897733" cy="1195564"/>
          </a:xfrm>
        </p:spPr>
        <p:txBody>
          <a:bodyPr anchor="b">
            <a:normAutofit/>
          </a:bodyPr>
          <a:lstStyle/>
          <a:p>
            <a:r>
              <a:rPr lang="en-US" sz="4000" dirty="0"/>
              <a:t>Architecture of RETAIN</a:t>
            </a:r>
          </a:p>
        </p:txBody>
      </p:sp>
      <p:sp>
        <p:nvSpPr>
          <p:cNvPr id="3" name="Content Placeholder 2">
            <a:extLst>
              <a:ext uri="{FF2B5EF4-FFF2-40B4-BE49-F238E27FC236}">
                <a16:creationId xmlns:a16="http://schemas.microsoft.com/office/drawing/2014/main" id="{3711EE26-5117-4BC7-CC6F-237BE2683FD6}"/>
              </a:ext>
            </a:extLst>
          </p:cNvPr>
          <p:cNvSpPr>
            <a:spLocks noGrp="1"/>
          </p:cNvSpPr>
          <p:nvPr>
            <p:ph idx="1"/>
          </p:nvPr>
        </p:nvSpPr>
        <p:spPr>
          <a:xfrm>
            <a:off x="876693" y="2533476"/>
            <a:ext cx="4597746" cy="3447832"/>
          </a:xfrm>
        </p:spPr>
        <p:txBody>
          <a:bodyPr anchor="t">
            <a:normAutofit/>
          </a:bodyPr>
          <a:lstStyle/>
          <a:p>
            <a:r>
              <a:rPr lang="en-US" sz="2400" dirty="0"/>
              <a:t> A critical feature of RETAIN is its two-level neural attention mechanism.</a:t>
            </a:r>
          </a:p>
          <a:p>
            <a:r>
              <a:rPr lang="en-US" sz="2400" dirty="0"/>
              <a:t>This mechanism operates at both the visit-level (RNN</a:t>
            </a:r>
            <a:r>
              <a:rPr lang="el-GR" sz="2400" dirty="0"/>
              <a:t>α</a:t>
            </a:r>
            <a:r>
              <a:rPr lang="en-US" sz="2400" dirty="0"/>
              <a:t>) and variable-level (RNNβ), allowing the model to focus on relevant visits and specific clinical variables.</a:t>
            </a:r>
          </a:p>
        </p:txBody>
      </p:sp>
      <p:pic>
        <p:nvPicPr>
          <p:cNvPr id="5" name="Picture 4">
            <a:extLst>
              <a:ext uri="{FF2B5EF4-FFF2-40B4-BE49-F238E27FC236}">
                <a16:creationId xmlns:a16="http://schemas.microsoft.com/office/drawing/2014/main" id="{2D527213-05C8-48B4-D2BF-13758B201735}"/>
              </a:ext>
            </a:extLst>
          </p:cNvPr>
          <p:cNvPicPr>
            <a:picLocks noChangeAspect="1"/>
          </p:cNvPicPr>
          <p:nvPr/>
        </p:nvPicPr>
        <p:blipFill>
          <a:blip r:embed="rId2"/>
          <a:stretch>
            <a:fillRect/>
          </a:stretch>
        </p:blipFill>
        <p:spPr>
          <a:xfrm>
            <a:off x="6096001" y="1860955"/>
            <a:ext cx="5319062" cy="3080671"/>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813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3F961-0E98-CD65-C919-3852575365AA}"/>
              </a:ext>
            </a:extLst>
          </p:cNvPr>
          <p:cNvSpPr>
            <a:spLocks noGrp="1"/>
          </p:cNvSpPr>
          <p:nvPr>
            <p:ph type="title"/>
          </p:nvPr>
        </p:nvSpPr>
        <p:spPr>
          <a:xfrm>
            <a:off x="612648" y="335628"/>
            <a:ext cx="6986015" cy="1776484"/>
          </a:xfrm>
        </p:spPr>
        <p:txBody>
          <a:bodyPr anchor="b">
            <a:normAutofit/>
          </a:bodyPr>
          <a:lstStyle/>
          <a:p>
            <a:r>
              <a:rPr lang="en-US" sz="5400"/>
              <a:t>Working of RETAIN</a:t>
            </a:r>
          </a:p>
        </p:txBody>
      </p:sp>
      <p:pic>
        <p:nvPicPr>
          <p:cNvPr id="5" name="Picture 4">
            <a:extLst>
              <a:ext uri="{FF2B5EF4-FFF2-40B4-BE49-F238E27FC236}">
                <a16:creationId xmlns:a16="http://schemas.microsoft.com/office/drawing/2014/main" id="{D52CD858-309B-2DEC-35E2-22A5875065A3}"/>
              </a:ext>
            </a:extLst>
          </p:cNvPr>
          <p:cNvPicPr>
            <a:picLocks noChangeAspect="1"/>
          </p:cNvPicPr>
          <p:nvPr/>
        </p:nvPicPr>
        <p:blipFill>
          <a:blip r:embed="rId2"/>
          <a:stretch>
            <a:fillRect/>
          </a:stretch>
        </p:blipFill>
        <p:spPr>
          <a:xfrm>
            <a:off x="8379409" y="504123"/>
            <a:ext cx="3532036" cy="1405955"/>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4AD7A6-EA67-BCD7-654C-59084B8E1027}"/>
              </a:ext>
            </a:extLst>
          </p:cNvPr>
          <p:cNvSpPr>
            <a:spLocks noGrp="1"/>
          </p:cNvSpPr>
          <p:nvPr>
            <p:ph idx="1"/>
          </p:nvPr>
        </p:nvSpPr>
        <p:spPr>
          <a:xfrm>
            <a:off x="612648" y="2504819"/>
            <a:ext cx="6986016" cy="3672144"/>
          </a:xfrm>
        </p:spPr>
        <p:txBody>
          <a:bodyPr>
            <a:normAutofit/>
          </a:bodyPr>
          <a:lstStyle/>
          <a:p>
            <a:r>
              <a:rPr lang="en-US" sz="2400" dirty="0"/>
              <a:t>Step 1: Visit embeddings ‘v’ are generated through a linear embedding.</a:t>
            </a:r>
          </a:p>
          <a:p>
            <a:r>
              <a:rPr lang="en-US" sz="2400" dirty="0"/>
              <a:t>Step 2: The model uses one RNN to generate visit-level attention weights. This RNN processes visit embeddings and determines the importance of each visit in the patient's history.</a:t>
            </a:r>
          </a:p>
          <a:p>
            <a:r>
              <a:rPr lang="en-US" sz="2400" dirty="0"/>
              <a:t>Step 3:  A second RNN is employed to generate variable-level attention weights. This RNN operates in parallel with the visit-level RNN but focuses on individual clinical variables within each visit.</a:t>
            </a:r>
          </a:p>
        </p:txBody>
      </p:sp>
      <p:pic>
        <p:nvPicPr>
          <p:cNvPr id="7" name="Picture 6">
            <a:extLst>
              <a:ext uri="{FF2B5EF4-FFF2-40B4-BE49-F238E27FC236}">
                <a16:creationId xmlns:a16="http://schemas.microsoft.com/office/drawing/2014/main" id="{A703E794-5B3A-89B4-3C69-BC29C1F7246D}"/>
              </a:ext>
            </a:extLst>
          </p:cNvPr>
          <p:cNvPicPr>
            <a:picLocks noChangeAspect="1"/>
          </p:cNvPicPr>
          <p:nvPr/>
        </p:nvPicPr>
        <p:blipFill>
          <a:blip r:embed="rId3"/>
          <a:stretch>
            <a:fillRect/>
          </a:stretch>
        </p:blipFill>
        <p:spPr>
          <a:xfrm>
            <a:off x="8715853" y="2310086"/>
            <a:ext cx="2860874" cy="1890220"/>
          </a:xfrm>
          <a:prstGeom prst="rect">
            <a:avLst/>
          </a:prstGeom>
        </p:spPr>
      </p:pic>
      <p:pic>
        <p:nvPicPr>
          <p:cNvPr id="9" name="Picture 8">
            <a:extLst>
              <a:ext uri="{FF2B5EF4-FFF2-40B4-BE49-F238E27FC236}">
                <a16:creationId xmlns:a16="http://schemas.microsoft.com/office/drawing/2014/main" id="{1A00E462-DD24-6353-7C13-B74C4EBF5648}"/>
              </a:ext>
            </a:extLst>
          </p:cNvPr>
          <p:cNvPicPr>
            <a:picLocks noChangeAspect="1"/>
          </p:cNvPicPr>
          <p:nvPr/>
        </p:nvPicPr>
        <p:blipFill>
          <a:blip r:embed="rId4"/>
          <a:stretch>
            <a:fillRect/>
          </a:stretch>
        </p:blipFill>
        <p:spPr>
          <a:xfrm>
            <a:off x="8707716" y="4358181"/>
            <a:ext cx="2877148" cy="1890220"/>
          </a:xfrm>
          <a:prstGeom prst="rect">
            <a:avLst/>
          </a:prstGeom>
        </p:spPr>
      </p:pic>
    </p:spTree>
    <p:extLst>
      <p:ext uri="{BB962C8B-B14F-4D97-AF65-F5344CB8AC3E}">
        <p14:creationId xmlns:p14="http://schemas.microsoft.com/office/powerpoint/2010/main" val="398172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95117-61E5-5807-54A0-F9D8F133214C}"/>
              </a:ext>
            </a:extLst>
          </p:cNvPr>
          <p:cNvSpPr>
            <a:spLocks noGrp="1"/>
          </p:cNvSpPr>
          <p:nvPr>
            <p:ph type="title"/>
          </p:nvPr>
        </p:nvSpPr>
        <p:spPr>
          <a:xfrm>
            <a:off x="841248" y="256032"/>
            <a:ext cx="10506456" cy="1014984"/>
          </a:xfrm>
        </p:spPr>
        <p:txBody>
          <a:bodyPr anchor="b">
            <a:normAutofit/>
          </a:bodyPr>
          <a:lstStyle/>
          <a:p>
            <a:r>
              <a:rPr lang="en-US" dirty="0"/>
              <a:t>Working of RETAIN</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956EAAB-E5A6-7E2D-C941-D6A7EEC3764E}"/>
              </a:ext>
            </a:extLst>
          </p:cNvPr>
          <p:cNvSpPr>
            <a:spLocks noGrp="1"/>
          </p:cNvSpPr>
          <p:nvPr>
            <p:ph idx="1"/>
          </p:nvPr>
        </p:nvSpPr>
        <p:spPr>
          <a:xfrm>
            <a:off x="838200" y="1929359"/>
            <a:ext cx="10515600" cy="4351338"/>
          </a:xfrm>
        </p:spPr>
        <p:txBody>
          <a:bodyPr/>
          <a:lstStyle/>
          <a:p>
            <a:r>
              <a:rPr lang="en-US" kern="1200" dirty="0">
                <a:solidFill>
                  <a:schemeClr val="tx1"/>
                </a:solidFill>
                <a:latin typeface="+mn-lt"/>
                <a:ea typeface="+mn-ea"/>
                <a:cs typeface="+mn-cs"/>
              </a:rPr>
              <a:t>Step 4: For each patient's sequence of visits, RETAIN calculates a context vector by combining the weighted information from the two RNNs and input vector.</a:t>
            </a:r>
          </a:p>
          <a:p>
            <a:pPr lvl="1"/>
            <a:r>
              <a:rPr lang="en-US" sz="2000" kern="1200" dirty="0">
                <a:solidFill>
                  <a:schemeClr val="tx1"/>
                </a:solidFill>
                <a:latin typeface="+mn-lt"/>
                <a:ea typeface="+mn-ea"/>
                <a:cs typeface="+mn-cs"/>
              </a:rPr>
              <a:t>o/p of RNN</a:t>
            </a:r>
            <a:r>
              <a:rPr lang="el-GR" sz="2400" dirty="0"/>
              <a:t>α</a:t>
            </a:r>
            <a:r>
              <a:rPr lang="en-US" sz="2000" kern="1200" dirty="0">
                <a:solidFill>
                  <a:schemeClr val="tx1"/>
                </a:solidFill>
                <a:latin typeface="+mn-lt"/>
                <a:ea typeface="+mn-ea"/>
                <a:cs typeface="+mn-cs"/>
              </a:rPr>
              <a:t> + RNN</a:t>
            </a:r>
            <a:r>
              <a:rPr lang="en-US" sz="2400" dirty="0"/>
              <a:t>β</a:t>
            </a:r>
            <a:r>
              <a:rPr lang="en-US" sz="2000" kern="1200" dirty="0">
                <a:solidFill>
                  <a:schemeClr val="tx1"/>
                </a:solidFill>
                <a:latin typeface="+mn-lt"/>
                <a:ea typeface="+mn-ea"/>
                <a:cs typeface="+mn-cs"/>
              </a:rPr>
              <a:t> + Input vector = Context vector</a:t>
            </a:r>
          </a:p>
          <a:p>
            <a:endParaRPr lang="en-US" kern="1200" dirty="0">
              <a:solidFill>
                <a:schemeClr val="tx1"/>
              </a:solidFill>
              <a:latin typeface="+mn-lt"/>
              <a:ea typeface="+mn-ea"/>
              <a:cs typeface="+mn-cs"/>
            </a:endParaRPr>
          </a:p>
          <a:p>
            <a:r>
              <a:rPr lang="en-US" kern="1200" dirty="0">
                <a:solidFill>
                  <a:schemeClr val="tx1"/>
                </a:solidFill>
                <a:latin typeface="+mn-lt"/>
                <a:ea typeface="+mn-ea"/>
                <a:cs typeface="+mn-cs"/>
              </a:rPr>
              <a:t>Step 5: </a:t>
            </a:r>
            <a:r>
              <a:rPr lang="en-US" dirty="0"/>
              <a:t>U</a:t>
            </a:r>
            <a:r>
              <a:rPr lang="en-US" kern="1200" dirty="0">
                <a:solidFill>
                  <a:schemeClr val="tx1"/>
                </a:solidFill>
                <a:latin typeface="+mn-lt"/>
                <a:ea typeface="+mn-ea"/>
                <a:cs typeface="+mn-cs"/>
              </a:rPr>
              <a:t>ses this context vector to make predictions (binary classification) regarding clinical outcomes. For example, it can predict whether a patient will be diagnosed with a particular disease based on their EHR data.</a:t>
            </a:r>
            <a:endParaRPr lang="en-US" dirty="0"/>
          </a:p>
        </p:txBody>
      </p:sp>
      <p:pic>
        <p:nvPicPr>
          <p:cNvPr id="5" name="Picture 4">
            <a:extLst>
              <a:ext uri="{FF2B5EF4-FFF2-40B4-BE49-F238E27FC236}">
                <a16:creationId xmlns:a16="http://schemas.microsoft.com/office/drawing/2014/main" id="{9209DDD3-E158-C878-5CD5-B0E2EBCEAC06}"/>
              </a:ext>
            </a:extLst>
          </p:cNvPr>
          <p:cNvPicPr>
            <a:picLocks noChangeAspect="1"/>
          </p:cNvPicPr>
          <p:nvPr/>
        </p:nvPicPr>
        <p:blipFill>
          <a:blip r:embed="rId2"/>
          <a:stretch>
            <a:fillRect/>
          </a:stretch>
        </p:blipFill>
        <p:spPr>
          <a:xfrm>
            <a:off x="7853587" y="2700822"/>
            <a:ext cx="2938943" cy="1497551"/>
          </a:xfrm>
          <a:prstGeom prst="rect">
            <a:avLst/>
          </a:prstGeom>
        </p:spPr>
      </p:pic>
      <p:pic>
        <p:nvPicPr>
          <p:cNvPr id="7" name="Picture 6">
            <a:extLst>
              <a:ext uri="{FF2B5EF4-FFF2-40B4-BE49-F238E27FC236}">
                <a16:creationId xmlns:a16="http://schemas.microsoft.com/office/drawing/2014/main" id="{442C10E4-FCA6-EBB1-1BB5-06A801F4D3A1}"/>
              </a:ext>
            </a:extLst>
          </p:cNvPr>
          <p:cNvPicPr>
            <a:picLocks noChangeAspect="1"/>
          </p:cNvPicPr>
          <p:nvPr/>
        </p:nvPicPr>
        <p:blipFill>
          <a:blip r:embed="rId3"/>
          <a:stretch>
            <a:fillRect/>
          </a:stretch>
        </p:blipFill>
        <p:spPr>
          <a:xfrm>
            <a:off x="7976803" y="5352795"/>
            <a:ext cx="2994685" cy="1067670"/>
          </a:xfrm>
          <a:prstGeom prst="rect">
            <a:avLst/>
          </a:prstGeom>
        </p:spPr>
      </p:pic>
    </p:spTree>
    <p:extLst>
      <p:ext uri="{BB962C8B-B14F-4D97-AF65-F5344CB8AC3E}">
        <p14:creationId xmlns:p14="http://schemas.microsoft.com/office/powerpoint/2010/main" val="210520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F291-3A80-72EB-7C1C-7CCC26FD6836}"/>
              </a:ext>
            </a:extLst>
          </p:cNvPr>
          <p:cNvSpPr>
            <a:spLocks noGrp="1"/>
          </p:cNvSpPr>
          <p:nvPr>
            <p:ph type="title"/>
          </p:nvPr>
        </p:nvSpPr>
        <p:spPr/>
        <p:txBody>
          <a:bodyPr/>
          <a:lstStyle/>
          <a:p>
            <a:r>
              <a:rPr lang="en-US" dirty="0"/>
              <a:t>Interpreting RETAIN: Understanding Variable Contributions</a:t>
            </a:r>
          </a:p>
        </p:txBody>
      </p:sp>
      <p:sp>
        <p:nvSpPr>
          <p:cNvPr id="3" name="Content Placeholder 2">
            <a:extLst>
              <a:ext uri="{FF2B5EF4-FFF2-40B4-BE49-F238E27FC236}">
                <a16:creationId xmlns:a16="http://schemas.microsoft.com/office/drawing/2014/main" id="{717DFBE1-02C8-83A6-F02D-B7459880EBEF}"/>
              </a:ext>
            </a:extLst>
          </p:cNvPr>
          <p:cNvSpPr>
            <a:spLocks noGrp="1"/>
          </p:cNvSpPr>
          <p:nvPr>
            <p:ph idx="1"/>
          </p:nvPr>
        </p:nvSpPr>
        <p:spPr/>
        <p:txBody>
          <a:bodyPr>
            <a:normAutofit/>
          </a:bodyPr>
          <a:lstStyle/>
          <a:p>
            <a:r>
              <a:rPr lang="en-US" dirty="0"/>
              <a:t>Identifying Important Visits:</a:t>
            </a:r>
          </a:p>
          <a:p>
            <a:pPr marL="457200" lvl="1" indent="0">
              <a:buNone/>
            </a:pPr>
            <a:r>
              <a:rPr lang="en-US" dirty="0"/>
              <a:t>To find the visits that play a significant role in predictions, we focus on the attention weight </a:t>
            </a:r>
            <a:r>
              <a:rPr lang="el-GR" dirty="0"/>
              <a:t>α</a:t>
            </a:r>
            <a:r>
              <a:rPr lang="en-US" dirty="0"/>
              <a:t>. This weight helps us identify visits that carry more weight in the model's predictions.</a:t>
            </a:r>
          </a:p>
          <a:p>
            <a:pPr marL="457200" lvl="1" indent="0">
              <a:buNone/>
            </a:pPr>
            <a:endParaRPr lang="en-US" dirty="0"/>
          </a:p>
          <a:p>
            <a:r>
              <a:rPr lang="en-US" dirty="0"/>
              <a:t>Identifying influential Variable:</a:t>
            </a:r>
          </a:p>
          <a:p>
            <a:pPr marL="457200" lvl="1" indent="0">
              <a:buNone/>
            </a:pPr>
            <a:r>
              <a:rPr lang="en-US" dirty="0"/>
              <a:t>A visit consists of multiple medical variables, each contributing differently to predictions. The exact contribution of each variable is determined by a combination of factors: v, </a:t>
            </a:r>
            <a:r>
              <a:rPr lang="el-GR" dirty="0"/>
              <a:t>α </a:t>
            </a:r>
            <a:r>
              <a:rPr lang="en-US" dirty="0"/>
              <a:t>and β as understanding </a:t>
            </a:r>
            <a:r>
              <a:rPr lang="el-GR" dirty="0"/>
              <a:t>α</a:t>
            </a:r>
            <a:r>
              <a:rPr lang="en-US" dirty="0"/>
              <a:t> by</a:t>
            </a:r>
            <a:r>
              <a:rPr lang="el-GR" dirty="0"/>
              <a:t> </a:t>
            </a:r>
            <a:r>
              <a:rPr lang="en-US" dirty="0"/>
              <a:t>itself tells us which visit is important, but not why.</a:t>
            </a:r>
          </a:p>
          <a:p>
            <a:endParaRPr lang="en-US" dirty="0"/>
          </a:p>
        </p:txBody>
      </p:sp>
    </p:spTree>
    <p:extLst>
      <p:ext uri="{BB962C8B-B14F-4D97-AF65-F5344CB8AC3E}">
        <p14:creationId xmlns:p14="http://schemas.microsoft.com/office/powerpoint/2010/main" val="122637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431F-4EA9-CE4A-17D4-36762C6C6FA6}"/>
              </a:ext>
            </a:extLst>
          </p:cNvPr>
          <p:cNvSpPr>
            <a:spLocks noGrp="1"/>
          </p:cNvSpPr>
          <p:nvPr>
            <p:ph type="title"/>
          </p:nvPr>
        </p:nvSpPr>
        <p:spPr/>
        <p:txBody>
          <a:bodyPr/>
          <a:lstStyle/>
          <a:p>
            <a:r>
              <a:rPr lang="en-US" dirty="0"/>
              <a:t>Retain Tutorial</a:t>
            </a:r>
          </a:p>
        </p:txBody>
      </p:sp>
      <p:sp>
        <p:nvSpPr>
          <p:cNvPr id="3" name="Content Placeholder 2">
            <a:extLst>
              <a:ext uri="{FF2B5EF4-FFF2-40B4-BE49-F238E27FC236}">
                <a16:creationId xmlns:a16="http://schemas.microsoft.com/office/drawing/2014/main" id="{AAB88E3E-D12D-89A5-58E0-F10571A877A2}"/>
              </a:ext>
            </a:extLst>
          </p:cNvPr>
          <p:cNvSpPr>
            <a:spLocks noGrp="1"/>
          </p:cNvSpPr>
          <p:nvPr>
            <p:ph idx="1"/>
          </p:nvPr>
        </p:nvSpPr>
        <p:spPr>
          <a:xfrm>
            <a:off x="267428" y="2392308"/>
            <a:ext cx="10515600" cy="4351338"/>
          </a:xfrm>
        </p:spPr>
        <p:txBody>
          <a:bodyPr/>
          <a:lstStyle/>
          <a:p>
            <a:r>
              <a:rPr lang="en-US" dirty="0"/>
              <a:t>Prepare Data:</a:t>
            </a:r>
          </a:p>
          <a:p>
            <a:pPr lvl="1"/>
            <a:r>
              <a:rPr lang="en-US" dirty="0"/>
              <a:t>Datasets we need</a:t>
            </a:r>
          </a:p>
          <a:p>
            <a:pPr lvl="2"/>
            <a:r>
              <a:rPr lang="en-US" dirty="0"/>
              <a:t>Admissions table</a:t>
            </a:r>
          </a:p>
          <a:p>
            <a:pPr lvl="2"/>
            <a:r>
              <a:rPr lang="en-US" dirty="0" err="1"/>
              <a:t>Diagnoses_ICD</a:t>
            </a:r>
            <a:r>
              <a:rPr lang="en-US" dirty="0"/>
              <a:t> table</a:t>
            </a:r>
          </a:p>
          <a:p>
            <a:pPr lvl="2"/>
            <a:r>
              <a:rPr lang="en-US" dirty="0"/>
              <a:t>Patients table</a:t>
            </a:r>
          </a:p>
          <a:p>
            <a:pPr lvl="1"/>
            <a:r>
              <a:rPr lang="en-US" dirty="0"/>
              <a:t>Store them in your google drive (</a:t>
            </a:r>
            <a:r>
              <a:rPr lang="en-US" dirty="0" err="1"/>
              <a:t>MyDrive</a:t>
            </a:r>
            <a:r>
              <a:rPr lang="en-US" dirty="0"/>
              <a:t>/MIMIC)</a:t>
            </a:r>
          </a:p>
          <a:p>
            <a:pPr lvl="1"/>
            <a:r>
              <a:rPr lang="en-US" dirty="0"/>
              <a:t>Your output files will go to the </a:t>
            </a:r>
            <a:r>
              <a:rPr lang="en-US" dirty="0" err="1"/>
              <a:t>out_directory</a:t>
            </a:r>
            <a:r>
              <a:rPr lang="en-US" dirty="0"/>
              <a:t> which is in your google drive (</a:t>
            </a:r>
            <a:r>
              <a:rPr lang="en-US" dirty="0" err="1"/>
              <a:t>MyDrive</a:t>
            </a:r>
            <a:r>
              <a:rPr lang="en-US" dirty="0"/>
              <a:t>/MIMIC/output)</a:t>
            </a:r>
          </a:p>
          <a:p>
            <a:r>
              <a:rPr lang="en-US" dirty="0"/>
              <a:t>Tutorial: https://colab.research.google.com/drive/1pzSZriI0OUEfHh3MqgEybrspKIY-bw6a?authuser=1#scrollTo=HsIUPP8BCnlH</a:t>
            </a:r>
          </a:p>
          <a:p>
            <a:endParaRPr lang="en-US" dirty="0"/>
          </a:p>
          <a:p>
            <a:pPr lvl="1"/>
            <a:endParaRPr lang="en-US" dirty="0"/>
          </a:p>
          <a:p>
            <a:endParaRPr lang="en-US" dirty="0"/>
          </a:p>
        </p:txBody>
      </p:sp>
      <p:pic>
        <p:nvPicPr>
          <p:cNvPr id="4" name="Picture 3">
            <a:extLst>
              <a:ext uri="{FF2B5EF4-FFF2-40B4-BE49-F238E27FC236}">
                <a16:creationId xmlns:a16="http://schemas.microsoft.com/office/drawing/2014/main" id="{8B05CA2E-E8D6-3A06-6A38-F62D1CEA7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419" y="2290023"/>
            <a:ext cx="5114727" cy="19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F17F2D6-4269-CA65-9BED-1A3BF896445A}"/>
              </a:ext>
            </a:extLst>
          </p:cNvPr>
          <p:cNvPicPr>
            <a:picLocks noChangeAspect="1"/>
          </p:cNvPicPr>
          <p:nvPr/>
        </p:nvPicPr>
        <p:blipFill>
          <a:blip r:embed="rId3"/>
          <a:stretch>
            <a:fillRect/>
          </a:stretch>
        </p:blipFill>
        <p:spPr>
          <a:xfrm>
            <a:off x="8472035" y="889421"/>
            <a:ext cx="2771795" cy="876306"/>
          </a:xfrm>
          <a:prstGeom prst="rect">
            <a:avLst/>
          </a:prstGeom>
        </p:spPr>
      </p:pic>
      <p:pic>
        <p:nvPicPr>
          <p:cNvPr id="10" name="Picture 9">
            <a:extLst>
              <a:ext uri="{FF2B5EF4-FFF2-40B4-BE49-F238E27FC236}">
                <a16:creationId xmlns:a16="http://schemas.microsoft.com/office/drawing/2014/main" id="{554FC1B0-AA79-833A-975C-13D0B16FF7D1}"/>
              </a:ext>
            </a:extLst>
          </p:cNvPr>
          <p:cNvPicPr>
            <a:picLocks noChangeAspect="1"/>
          </p:cNvPicPr>
          <p:nvPr/>
        </p:nvPicPr>
        <p:blipFill>
          <a:blip r:embed="rId4"/>
          <a:stretch>
            <a:fillRect/>
          </a:stretch>
        </p:blipFill>
        <p:spPr>
          <a:xfrm>
            <a:off x="4843189" y="365125"/>
            <a:ext cx="3085612" cy="1924899"/>
          </a:xfrm>
          <a:prstGeom prst="rect">
            <a:avLst/>
          </a:prstGeom>
        </p:spPr>
      </p:pic>
    </p:spTree>
    <p:extLst>
      <p:ext uri="{BB962C8B-B14F-4D97-AF65-F5344CB8AC3E}">
        <p14:creationId xmlns:p14="http://schemas.microsoft.com/office/powerpoint/2010/main" val="307331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FB2-986C-EB05-0506-45A4C9C05052}"/>
              </a:ext>
            </a:extLst>
          </p:cNvPr>
          <p:cNvSpPr>
            <a:spLocks noGrp="1"/>
          </p:cNvSpPr>
          <p:nvPr>
            <p:ph type="title"/>
          </p:nvPr>
        </p:nvSpPr>
        <p:spPr>
          <a:xfrm>
            <a:off x="395560" y="82624"/>
            <a:ext cx="10515600" cy="1325563"/>
          </a:xfrm>
        </p:spPr>
        <p:txBody>
          <a:bodyPr/>
          <a:lstStyle/>
          <a:p>
            <a:r>
              <a:rPr lang="en-US" dirty="0"/>
              <a:t>Data Formatting</a:t>
            </a:r>
          </a:p>
        </p:txBody>
      </p:sp>
      <p:sp>
        <p:nvSpPr>
          <p:cNvPr id="4" name="Content Placeholder 2">
            <a:extLst>
              <a:ext uri="{FF2B5EF4-FFF2-40B4-BE49-F238E27FC236}">
                <a16:creationId xmlns:a16="http://schemas.microsoft.com/office/drawing/2014/main" id="{E9ADAFD8-DC5B-1335-810E-5610ECFB5AFF}"/>
              </a:ext>
            </a:extLst>
          </p:cNvPr>
          <p:cNvSpPr>
            <a:spLocks noGrp="1"/>
          </p:cNvSpPr>
          <p:nvPr>
            <p:ph idx="1"/>
          </p:nvPr>
        </p:nvSpPr>
        <p:spPr>
          <a:xfrm>
            <a:off x="616880" y="1324744"/>
            <a:ext cx="10515600" cy="4351338"/>
          </a:xfrm>
        </p:spPr>
        <p:txBody>
          <a:bodyPr>
            <a:normAutofit fontScale="92500" lnSpcReduction="20000"/>
          </a:bodyPr>
          <a:lstStyle/>
          <a:p>
            <a:pPr marL="342900" marR="0" lvl="0" indent="-342900" algn="just">
              <a:lnSpc>
                <a:spcPct val="107000"/>
              </a:lnSpc>
              <a:spcBef>
                <a:spcPts val="0"/>
              </a:spcBef>
              <a:spcAft>
                <a:spcPts val="0"/>
              </a:spcAft>
              <a:buFont typeface="Symbol" panose="05050102010706020507" pitchFamily="18" charset="2"/>
              <a:buChar char=""/>
            </a:pPr>
            <a:r>
              <a:rPr lang="en-US" dirty="0"/>
              <a:t>The primary goal is to create longitudinal patient records.</a:t>
            </a:r>
          </a:p>
          <a:p>
            <a:pPr marL="342900" marR="0" lvl="0" indent="-342900" algn="just">
              <a:lnSpc>
                <a:spcPct val="107000"/>
              </a:lnSpc>
              <a:spcBef>
                <a:spcPts val="0"/>
              </a:spcBef>
              <a:spcAft>
                <a:spcPts val="0"/>
              </a:spcAft>
              <a:buFont typeface="Symbol" panose="05050102010706020507" pitchFamily="18" charset="2"/>
              <a:buChar char=""/>
            </a:pPr>
            <a:r>
              <a:rPr lang="en-US" dirty="0"/>
              <a:t>It identifies patients with two or more encounters in the MIMIC-III dataset and organizes their data in a chronological order.</a:t>
            </a:r>
          </a:p>
          <a:p>
            <a:pPr marL="342900" marR="0" lvl="0" indent="-342900" algn="just">
              <a:lnSpc>
                <a:spcPct val="107000"/>
              </a:lnSpc>
              <a:spcBef>
                <a:spcPts val="0"/>
              </a:spcBef>
              <a:spcAft>
                <a:spcPts val="800"/>
              </a:spcAft>
              <a:buFont typeface="Symbol" panose="05050102010706020507" pitchFamily="18" charset="2"/>
              <a:buChar char=""/>
            </a:pPr>
            <a:r>
              <a:rPr lang="en-US" dirty="0"/>
              <a:t>The code takes Admissions, </a:t>
            </a:r>
            <a:r>
              <a:rPr lang="en-US" dirty="0" err="1"/>
              <a:t>Diagnosis_ICD</a:t>
            </a:r>
            <a:r>
              <a:rPr lang="en-US" dirty="0"/>
              <a:t> and Patients table and output consists of pickled pandas </a:t>
            </a:r>
            <a:r>
              <a:rPr lang="en-US" dirty="0" err="1"/>
              <a:t>dataframes</a:t>
            </a:r>
            <a:r>
              <a:rPr lang="en-US" dirty="0"/>
              <a:t>, dictionary mappings, and target labels.</a:t>
            </a:r>
          </a:p>
          <a:p>
            <a:pPr marL="342900" marR="0" lvl="0" indent="-342900" algn="just">
              <a:lnSpc>
                <a:spcPct val="107000"/>
              </a:lnSpc>
              <a:spcBef>
                <a:spcPts val="0"/>
              </a:spcBef>
              <a:spcAft>
                <a:spcPts val="0"/>
              </a:spcAft>
              <a:buFont typeface="Symbol" panose="05050102010706020507" pitchFamily="18" charset="2"/>
              <a:buChar char=""/>
            </a:pPr>
            <a:r>
              <a:rPr lang="en-US" dirty="0"/>
              <a:t>Some of the key functions include</a:t>
            </a:r>
          </a:p>
          <a:p>
            <a:pPr marL="1257300" lvl="2" indent="-342900" algn="just">
              <a:lnSpc>
                <a:spcPct val="107000"/>
              </a:lnSpc>
              <a:spcBef>
                <a:spcPts val="0"/>
              </a:spcBef>
              <a:buFont typeface="Symbol" panose="05050102010706020507" pitchFamily="18" charset="2"/>
              <a:buChar char=""/>
            </a:pPr>
            <a:r>
              <a:rPr lang="en-US" dirty="0"/>
              <a:t>convert_to_icd9(</a:t>
            </a:r>
            <a:r>
              <a:rPr lang="en-US" dirty="0" err="1"/>
              <a:t>dx_str</a:t>
            </a:r>
            <a:r>
              <a:rPr lang="en-US" dirty="0"/>
              <a:t>)</a:t>
            </a:r>
          </a:p>
          <a:p>
            <a:pPr marL="1657350" lvl="3" indent="-285750" algn="just">
              <a:lnSpc>
                <a:spcPct val="107000"/>
              </a:lnSpc>
              <a:spcBef>
                <a:spcPts val="0"/>
              </a:spcBef>
              <a:buFont typeface="Courier New" panose="02070309020205020404" pitchFamily="49" charset="0"/>
              <a:buChar char="o"/>
            </a:pPr>
            <a:r>
              <a:rPr lang="en-US" sz="2200" dirty="0"/>
              <a:t>Maps an ICD diagnosis code to ICD9 format.</a:t>
            </a:r>
          </a:p>
          <a:p>
            <a:pPr marL="1657350" lvl="3" indent="-285750" algn="just">
              <a:lnSpc>
                <a:spcPct val="107000"/>
              </a:lnSpc>
              <a:spcBef>
                <a:spcPts val="0"/>
              </a:spcBef>
              <a:buFont typeface="Courier New" panose="02070309020205020404" pitchFamily="49" charset="0"/>
              <a:buChar char="o"/>
            </a:pPr>
            <a:r>
              <a:rPr lang="en-US" sz="2200" dirty="0"/>
              <a:t>Handles both regular and "E" diagnosis codes.</a:t>
            </a:r>
          </a:p>
          <a:p>
            <a:pPr marL="1257300" lvl="2" indent="-342900" algn="just">
              <a:lnSpc>
                <a:spcPct val="107000"/>
              </a:lnSpc>
              <a:spcBef>
                <a:spcPts val="0"/>
              </a:spcBef>
              <a:buFont typeface="Symbol" panose="05050102010706020507" pitchFamily="18" charset="2"/>
              <a:buChar char=""/>
            </a:pPr>
            <a:r>
              <a:rPr lang="en-US" sz="2100" dirty="0"/>
              <a:t>convert_to_3digit_icd9(</a:t>
            </a:r>
            <a:r>
              <a:rPr lang="en-US" sz="2100" dirty="0" err="1"/>
              <a:t>dx_str</a:t>
            </a:r>
            <a:r>
              <a:rPr lang="en-US" sz="2100" dirty="0"/>
              <a:t>)</a:t>
            </a:r>
          </a:p>
          <a:p>
            <a:pPr marL="1657350" lvl="3" indent="-285750" algn="just">
              <a:lnSpc>
                <a:spcPct val="107000"/>
              </a:lnSpc>
              <a:spcBef>
                <a:spcPts val="0"/>
              </a:spcBef>
              <a:buFont typeface="Courier New" panose="02070309020205020404" pitchFamily="49" charset="0"/>
              <a:buChar char="o"/>
            </a:pPr>
            <a:r>
              <a:rPr lang="en-US" sz="2100" dirty="0"/>
              <a:t>Rolls up a diagnosis code to 3 digits.</a:t>
            </a:r>
          </a:p>
          <a:p>
            <a:pPr marL="1657350" lvl="3" indent="-285750" algn="just">
              <a:lnSpc>
                <a:spcPct val="107000"/>
              </a:lnSpc>
              <a:spcBef>
                <a:spcPts val="0"/>
              </a:spcBef>
              <a:spcAft>
                <a:spcPts val="800"/>
              </a:spcAft>
              <a:buFont typeface="Courier New" panose="02070309020205020404" pitchFamily="49" charset="0"/>
              <a:buChar char="o"/>
            </a:pPr>
            <a:r>
              <a:rPr lang="en-US" sz="2100" dirty="0"/>
              <a:t>Accommodates both regular and "E" diagnosis codes.</a:t>
            </a:r>
          </a:p>
          <a:p>
            <a:pPr marL="1657350" lvl="3" indent="-285750" algn="just">
              <a:lnSpc>
                <a:spcPct val="107000"/>
              </a:lnSpc>
              <a:spcBef>
                <a:spcPts val="0"/>
              </a:spcBef>
              <a:buFont typeface="Courier New" panose="02070309020205020404" pitchFamily="49" charset="0"/>
              <a:buChar char="o"/>
            </a:pPr>
            <a:endParaRPr lang="en-US" sz="2200" dirty="0"/>
          </a:p>
          <a:p>
            <a:pPr marL="342900" marR="0" lvl="0" indent="-342900" algn="just">
              <a:lnSpc>
                <a:spcPct val="107000"/>
              </a:lnSpc>
              <a:spcBef>
                <a:spcPts val="0"/>
              </a:spcBef>
              <a:spcAft>
                <a:spcPts val="800"/>
              </a:spcAft>
              <a:buFont typeface="Symbol" panose="05050102010706020507" pitchFamily="18" charset="2"/>
              <a:buChar char=""/>
            </a:pPr>
            <a:endParaRPr lang="en-US" dirty="0"/>
          </a:p>
        </p:txBody>
      </p:sp>
      <p:pic>
        <p:nvPicPr>
          <p:cNvPr id="5" name="Picture 4">
            <a:extLst>
              <a:ext uri="{FF2B5EF4-FFF2-40B4-BE49-F238E27FC236}">
                <a16:creationId xmlns:a16="http://schemas.microsoft.com/office/drawing/2014/main" id="{A8F5F989-D581-5AE8-63FA-80678B80D12C}"/>
              </a:ext>
            </a:extLst>
          </p:cNvPr>
          <p:cNvPicPr>
            <a:picLocks noChangeAspect="1"/>
          </p:cNvPicPr>
          <p:nvPr/>
        </p:nvPicPr>
        <p:blipFill>
          <a:blip r:embed="rId2"/>
          <a:stretch>
            <a:fillRect/>
          </a:stretch>
        </p:blipFill>
        <p:spPr>
          <a:xfrm>
            <a:off x="7021724" y="3077342"/>
            <a:ext cx="2905146" cy="2076465"/>
          </a:xfrm>
          <a:prstGeom prst="rect">
            <a:avLst/>
          </a:prstGeom>
        </p:spPr>
      </p:pic>
      <p:pic>
        <p:nvPicPr>
          <p:cNvPr id="7" name="Picture 6">
            <a:extLst>
              <a:ext uri="{FF2B5EF4-FFF2-40B4-BE49-F238E27FC236}">
                <a16:creationId xmlns:a16="http://schemas.microsoft.com/office/drawing/2014/main" id="{D04D0825-4018-F60B-A291-5F0A8BC8F21B}"/>
              </a:ext>
            </a:extLst>
          </p:cNvPr>
          <p:cNvPicPr>
            <a:picLocks noChangeAspect="1"/>
          </p:cNvPicPr>
          <p:nvPr/>
        </p:nvPicPr>
        <p:blipFill>
          <a:blip r:embed="rId3"/>
          <a:stretch>
            <a:fillRect/>
          </a:stretch>
        </p:blipFill>
        <p:spPr>
          <a:xfrm>
            <a:off x="8276958" y="4411189"/>
            <a:ext cx="3267099" cy="1914539"/>
          </a:xfrm>
          <a:prstGeom prst="rect">
            <a:avLst/>
          </a:prstGeom>
        </p:spPr>
      </p:pic>
    </p:spTree>
    <p:extLst>
      <p:ext uri="{BB962C8B-B14F-4D97-AF65-F5344CB8AC3E}">
        <p14:creationId xmlns:p14="http://schemas.microsoft.com/office/powerpoint/2010/main" val="451872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3542</TotalTime>
  <Words>2828</Words>
  <Application>Microsoft Office PowerPoint</Application>
  <PresentationFormat>Widescreen</PresentationFormat>
  <Paragraphs>180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Courier New</vt:lpstr>
      <vt:lpstr>Roboto</vt:lpstr>
      <vt:lpstr>Symbol</vt:lpstr>
      <vt:lpstr>Times New Roman</vt:lpstr>
      <vt:lpstr>Office Theme</vt:lpstr>
      <vt:lpstr>RETAIN (REverse Time AttentioN)</vt:lpstr>
      <vt:lpstr>Introduction</vt:lpstr>
      <vt:lpstr>Why RETAIN?</vt:lpstr>
      <vt:lpstr>Architecture of RETAIN</vt:lpstr>
      <vt:lpstr>Working of RETAIN</vt:lpstr>
      <vt:lpstr>Working of RETAIN</vt:lpstr>
      <vt:lpstr>Interpreting RETAIN: Understanding Variable Contributions</vt:lpstr>
      <vt:lpstr>Retain Tutorial</vt:lpstr>
      <vt:lpstr>Data Formatting</vt:lpstr>
      <vt:lpstr>Data Structure</vt:lpstr>
      <vt:lpstr>Data Structure</vt:lpstr>
      <vt:lpstr>Date and time format</vt:lpstr>
      <vt:lpstr>Input and Output data to model</vt:lpstr>
      <vt:lpstr>Data imbalance</vt:lpstr>
      <vt:lpstr>Training and test data files</vt:lpstr>
      <vt:lpstr>Training</vt:lpstr>
      <vt:lpstr>Freeze padding during training</vt:lpstr>
      <vt:lpstr>Creating Retain Model</vt:lpstr>
      <vt:lpstr>Creating Retain Model</vt:lpstr>
      <vt:lpstr>Training Results</vt:lpstr>
      <vt:lpstr>Evaluation</vt:lpstr>
      <vt:lpstr>Precision Recall</vt:lpstr>
      <vt:lpstr>Test Results</vt:lpstr>
      <vt:lpstr>Why Probability Calibration is Important:</vt:lpstr>
      <vt:lpstr>Test Results</vt:lpstr>
      <vt:lpstr>Test Results</vt:lpstr>
      <vt:lpstr>Test Results</vt:lpstr>
      <vt:lpstr>Interpretation</vt:lpstr>
      <vt:lpstr>Inferencing on one patient (order: 1)</vt:lpstr>
      <vt:lpstr>Inferencing on one patient (order: 1)</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RETAIN REverse Time AttentioN)</dc:title>
  <dc:creator>Vinit Waingankar</dc:creator>
  <cp:lastModifiedBy>Ding, Ying</cp:lastModifiedBy>
  <cp:revision>30</cp:revision>
  <dcterms:created xsi:type="dcterms:W3CDTF">2023-10-20T21:04:42Z</dcterms:created>
  <dcterms:modified xsi:type="dcterms:W3CDTF">2023-11-02T03:34:56Z</dcterms:modified>
</cp:coreProperties>
</file>