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Lst>
  <p:notesMasterIdLst>
    <p:notesMasterId r:id="rId13"/>
  </p:notesMasterIdLst>
  <p:sldIdLst>
    <p:sldId id="256" r:id="rId2"/>
    <p:sldId id="296" r:id="rId3"/>
    <p:sldId id="305" r:id="rId4"/>
    <p:sldId id="297" r:id="rId5"/>
    <p:sldId id="303" r:id="rId6"/>
    <p:sldId id="299" r:id="rId7"/>
    <p:sldId id="300" r:id="rId8"/>
    <p:sldId id="304" r:id="rId9"/>
    <p:sldId id="301" r:id="rId10"/>
    <p:sldId id="306" r:id="rId11"/>
    <p:sldId id="302"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 Ting Wai Terence" initials="ATWT" lastIdx="1" clrIdx="0">
    <p:extLst>
      <p:ext uri="{19B8F6BF-5375-455C-9EA6-DF929625EA0E}">
        <p15:presenceInfo xmlns:p15="http://schemas.microsoft.com/office/powerpoint/2012/main" userId="S::ucabtau@ucl.ac.uk::1b2da7e5-3f2b-46d6-8a3c-1160a80f2f59" providerId="AD"/>
      </p:ext>
    </p:extLst>
  </p:cmAuthor>
  <p:cmAuthor id="2" name="Cox, Ingemar" initials="CI" lastIdx="11" clrIdx="1">
    <p:extLst>
      <p:ext uri="{19B8F6BF-5375-455C-9EA6-DF929625EA0E}">
        <p15:presenceInfo xmlns:p15="http://schemas.microsoft.com/office/powerpoint/2012/main" userId="S::ucacijc@ucl.ac.uk::79760c8b-8042-4e8e-ae7c-73aab7a287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C145A"/>
    <a:srgbClr val="8DB9CA"/>
    <a:srgbClr val="F6BE00"/>
    <a:srgbClr val="D6D2C4"/>
    <a:srgbClr val="B2E2ED"/>
    <a:srgbClr val="00FFFF"/>
    <a:srgbClr val="00FDFF"/>
    <a:srgbClr val="A4DBE8"/>
    <a:srgbClr val="BBC5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3"/>
    <p:restoredTop sz="94731"/>
  </p:normalViewPr>
  <p:slideViewPr>
    <p:cSldViewPr snapToGrid="0" snapToObjects="1">
      <p:cViewPr varScale="1">
        <p:scale>
          <a:sx n="206" d="100"/>
          <a:sy n="206" d="100"/>
        </p:scale>
        <p:origin x="792" y="16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EE1CD-6EDF-5C43-ACE9-942F6C137C3E}"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55201-7865-8744-8A9B-9F5FC03C5C4C}" type="slidenum">
              <a:rPr lang="en-US" smtClean="0"/>
              <a:t>‹#›</a:t>
            </a:fld>
            <a:endParaRPr lang="en-US"/>
          </a:p>
        </p:txBody>
      </p:sp>
    </p:spTree>
    <p:extLst>
      <p:ext uri="{BB962C8B-B14F-4D97-AF65-F5344CB8AC3E}">
        <p14:creationId xmlns:p14="http://schemas.microsoft.com/office/powerpoint/2010/main" val="177610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55201-7865-8744-8A9B-9F5FC03C5C4C}" type="slidenum">
              <a:rPr lang="en-US" smtClean="0"/>
              <a:t>2</a:t>
            </a:fld>
            <a:endParaRPr lang="en-US"/>
          </a:p>
        </p:txBody>
      </p:sp>
    </p:spTree>
    <p:extLst>
      <p:ext uri="{BB962C8B-B14F-4D97-AF65-F5344CB8AC3E}">
        <p14:creationId xmlns:p14="http://schemas.microsoft.com/office/powerpoint/2010/main" val="2635879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55201-7865-8744-8A9B-9F5FC03C5C4C}" type="slidenum">
              <a:rPr lang="en-US" smtClean="0"/>
              <a:t>11</a:t>
            </a:fld>
            <a:endParaRPr lang="en-US"/>
          </a:p>
        </p:txBody>
      </p:sp>
    </p:spTree>
    <p:extLst>
      <p:ext uri="{BB962C8B-B14F-4D97-AF65-F5344CB8AC3E}">
        <p14:creationId xmlns:p14="http://schemas.microsoft.com/office/powerpoint/2010/main" val="600683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55201-7865-8744-8A9B-9F5FC03C5C4C}" type="slidenum">
              <a:rPr lang="en-US" smtClean="0"/>
              <a:t>3</a:t>
            </a:fld>
            <a:endParaRPr lang="en-US"/>
          </a:p>
        </p:txBody>
      </p:sp>
    </p:spTree>
    <p:extLst>
      <p:ext uri="{BB962C8B-B14F-4D97-AF65-F5344CB8AC3E}">
        <p14:creationId xmlns:p14="http://schemas.microsoft.com/office/powerpoint/2010/main" val="41357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55201-7865-8744-8A9B-9F5FC03C5C4C}" type="slidenum">
              <a:rPr lang="en-US" smtClean="0"/>
              <a:t>4</a:t>
            </a:fld>
            <a:endParaRPr lang="en-US"/>
          </a:p>
        </p:txBody>
      </p:sp>
    </p:spTree>
    <p:extLst>
      <p:ext uri="{BB962C8B-B14F-4D97-AF65-F5344CB8AC3E}">
        <p14:creationId xmlns:p14="http://schemas.microsoft.com/office/powerpoint/2010/main" val="2656692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55201-7865-8744-8A9B-9F5FC03C5C4C}" type="slidenum">
              <a:rPr lang="en-US" smtClean="0"/>
              <a:t>5</a:t>
            </a:fld>
            <a:endParaRPr lang="en-US"/>
          </a:p>
        </p:txBody>
      </p:sp>
    </p:spTree>
    <p:extLst>
      <p:ext uri="{BB962C8B-B14F-4D97-AF65-F5344CB8AC3E}">
        <p14:creationId xmlns:p14="http://schemas.microsoft.com/office/powerpoint/2010/main" val="316387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55201-7865-8744-8A9B-9F5FC03C5C4C}" type="slidenum">
              <a:rPr lang="en-US" smtClean="0"/>
              <a:t>6</a:t>
            </a:fld>
            <a:endParaRPr lang="en-US"/>
          </a:p>
        </p:txBody>
      </p:sp>
    </p:spTree>
    <p:extLst>
      <p:ext uri="{BB962C8B-B14F-4D97-AF65-F5344CB8AC3E}">
        <p14:creationId xmlns:p14="http://schemas.microsoft.com/office/powerpoint/2010/main" val="897100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55201-7865-8744-8A9B-9F5FC03C5C4C}" type="slidenum">
              <a:rPr lang="en-US" smtClean="0"/>
              <a:t>7</a:t>
            </a:fld>
            <a:endParaRPr lang="en-US"/>
          </a:p>
        </p:txBody>
      </p:sp>
    </p:spTree>
    <p:extLst>
      <p:ext uri="{BB962C8B-B14F-4D97-AF65-F5344CB8AC3E}">
        <p14:creationId xmlns:p14="http://schemas.microsoft.com/office/powerpoint/2010/main" val="1535988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55201-7865-8744-8A9B-9F5FC03C5C4C}" type="slidenum">
              <a:rPr lang="en-US" smtClean="0"/>
              <a:t>8</a:t>
            </a:fld>
            <a:endParaRPr lang="en-US"/>
          </a:p>
        </p:txBody>
      </p:sp>
    </p:spTree>
    <p:extLst>
      <p:ext uri="{BB962C8B-B14F-4D97-AF65-F5344CB8AC3E}">
        <p14:creationId xmlns:p14="http://schemas.microsoft.com/office/powerpoint/2010/main" val="3348893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55201-7865-8744-8A9B-9F5FC03C5C4C}" type="slidenum">
              <a:rPr lang="en-US" smtClean="0"/>
              <a:t>9</a:t>
            </a:fld>
            <a:endParaRPr lang="en-US"/>
          </a:p>
        </p:txBody>
      </p:sp>
    </p:spTree>
    <p:extLst>
      <p:ext uri="{BB962C8B-B14F-4D97-AF65-F5344CB8AC3E}">
        <p14:creationId xmlns:p14="http://schemas.microsoft.com/office/powerpoint/2010/main" val="2507200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(f1 is micro)</a:t>
            </a:r>
          </a:p>
        </p:txBody>
      </p:sp>
      <p:sp>
        <p:nvSpPr>
          <p:cNvPr id="4" name="Slide Number Placeholder 3"/>
          <p:cNvSpPr>
            <a:spLocks noGrp="1"/>
          </p:cNvSpPr>
          <p:nvPr>
            <p:ph type="sldNum" sz="quarter" idx="5"/>
          </p:nvPr>
        </p:nvSpPr>
        <p:spPr/>
        <p:txBody>
          <a:bodyPr/>
          <a:lstStyle/>
          <a:p>
            <a:fld id="{78455201-7865-8744-8A9B-9F5FC03C5C4C}" type="slidenum">
              <a:rPr lang="en-US" smtClean="0"/>
              <a:t>10</a:t>
            </a:fld>
            <a:endParaRPr lang="en-US"/>
          </a:p>
        </p:txBody>
      </p:sp>
    </p:spTree>
    <p:extLst>
      <p:ext uri="{BB962C8B-B14F-4D97-AF65-F5344CB8AC3E}">
        <p14:creationId xmlns:p14="http://schemas.microsoft.com/office/powerpoint/2010/main" val="31144899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463"/>
            <a:ext cx="7886700" cy="994172"/>
          </a:xfrm>
          <a:prstGeom prst="rect">
            <a:avLst/>
          </a:prstGeom>
        </p:spPr>
        <p:txBody>
          <a:bodyPr/>
          <a:lstStyle>
            <a:lvl1pPr>
              <a:defRPr sz="3200" b="1">
                <a:solidFill>
                  <a:srgbClr val="AC145A"/>
                </a:solidFill>
                <a:latin typeface="Arial" charset="0"/>
                <a:ea typeface="Arial" charset="0"/>
                <a:cs typeface="Arial" charset="0"/>
              </a:defRPr>
            </a:lvl1pPr>
          </a:lstStyle>
          <a:p>
            <a:r>
              <a:rPr lang="en-US" dirty="0"/>
              <a:t>Click to edit Master title style</a:t>
            </a:r>
          </a:p>
        </p:txBody>
      </p:sp>
      <p:sp>
        <p:nvSpPr>
          <p:cNvPr id="3" name="Content Placeholder 2"/>
          <p:cNvSpPr>
            <a:spLocks noGrp="1"/>
          </p:cNvSpPr>
          <p:nvPr>
            <p:ph idx="1"/>
          </p:nvPr>
        </p:nvSpPr>
        <p:spPr>
          <a:xfrm>
            <a:off x="628650" y="2606039"/>
            <a:ext cx="7886700" cy="2026683"/>
          </a:xfr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p:cNvGrpSpPr/>
          <p:nvPr userDrawn="1"/>
        </p:nvGrpSpPr>
        <p:grpSpPr>
          <a:xfrm>
            <a:off x="0" y="0"/>
            <a:ext cx="9144000" cy="1235075"/>
            <a:chOff x="0" y="-66259"/>
            <a:chExt cx="9144000" cy="1235075"/>
          </a:xfrm>
        </p:grpSpPr>
        <p:sp>
          <p:nvSpPr>
            <p:cNvPr id="10" name="Freeform 24"/>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rgbClr val="AC145A"/>
            </a:solidFill>
            <a:ln>
              <a:noFill/>
            </a:ln>
          </p:spPr>
          <p:txBody>
            <a:bodyPr vert="horz" wrap="square" lIns="91440" tIns="45720" rIns="91440" bIns="45720" numCol="1" anchor="t" anchorCtr="0" compatLnSpc="1">
              <a:prstTxWarp prst="textNoShape">
                <a:avLst/>
              </a:prstTxWarp>
            </a:bodyPr>
            <a:lstStyle/>
            <a:p>
              <a:endParaRPr lang="en-GB"/>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6420182" y="514785"/>
              <a:ext cx="257986" cy="303133"/>
            </a:xfrm>
            <a:prstGeom prst="rect">
              <a:avLst/>
            </a:prstGeom>
          </p:spPr>
        </p:pic>
      </p:grpSp>
      <p:sp>
        <p:nvSpPr>
          <p:cNvPr id="7" name="Text Placeholder 6"/>
          <p:cNvSpPr>
            <a:spLocks noGrp="1"/>
          </p:cNvSpPr>
          <p:nvPr>
            <p:ph type="body" sz="quarter" idx="12" hasCustomPrompt="1"/>
          </p:nvPr>
        </p:nvSpPr>
        <p:spPr>
          <a:xfrm>
            <a:off x="287999" y="288000"/>
            <a:ext cx="5488958" cy="293044"/>
          </a:xfrm>
        </p:spPr>
        <p:txBody>
          <a:bodyPr lIns="0" tIns="0" rIns="0" bIns="0">
            <a:noAutofit/>
          </a:bodyPr>
          <a:lstStyle>
            <a:lvl1pPr marL="0" indent="0">
              <a:lnSpc>
                <a:spcPct val="80000"/>
              </a:lnSpc>
              <a:buNone/>
              <a:defRPr sz="11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reframe banner">
    <p:bg>
      <p:bgPr>
        <a:solidFill>
          <a:srgbClr val="AC145A">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038713"/>
            <a:ext cx="7886700" cy="678815"/>
          </a:xfrm>
          <a:prstGeom prst="rect">
            <a:avLst/>
          </a:prstGeom>
        </p:spPr>
        <p:txBody>
          <a:bodyPr/>
          <a:lstStyle>
            <a:lvl1pPr>
              <a:defRPr sz="3200" b="1">
                <a:solidFill>
                  <a:srgbClr val="AC145A"/>
                </a:solidFill>
                <a:latin typeface="Arial" charset="0"/>
                <a:ea typeface="Arial" charset="0"/>
                <a:cs typeface="Arial" charset="0"/>
              </a:defRPr>
            </a:lvl1pPr>
          </a:lstStyle>
          <a:p>
            <a:r>
              <a:rPr lang="en-US" dirty="0"/>
              <a:t>Click to edit Master title style</a:t>
            </a:r>
          </a:p>
        </p:txBody>
      </p:sp>
      <p:sp>
        <p:nvSpPr>
          <p:cNvPr id="3" name="Content Placeholder 2"/>
          <p:cNvSpPr>
            <a:spLocks noGrp="1"/>
          </p:cNvSpPr>
          <p:nvPr>
            <p:ph sz="half" idx="1"/>
          </p:nvPr>
        </p:nvSpPr>
        <p:spPr>
          <a:xfrm>
            <a:off x="628650" y="2012185"/>
            <a:ext cx="3886200" cy="2620537"/>
          </a:xfr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2012185"/>
            <a:ext cx="3886200" cy="2620538"/>
          </a:xfr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4658"/>
            <a:ext cx="9144000" cy="409398"/>
          </a:xfrm>
          <a:prstGeom prst="rect">
            <a:avLst/>
          </a:prstGeom>
        </p:spPr>
      </p:pic>
      <p:sp>
        <p:nvSpPr>
          <p:cNvPr id="9" name="Text Placeholder 6"/>
          <p:cNvSpPr>
            <a:spLocks noGrp="1"/>
          </p:cNvSpPr>
          <p:nvPr>
            <p:ph type="body" sz="quarter" idx="12" hasCustomPrompt="1"/>
          </p:nvPr>
        </p:nvSpPr>
        <p:spPr>
          <a:xfrm>
            <a:off x="216000" y="216000"/>
            <a:ext cx="5488958" cy="293044"/>
          </a:xfrm>
        </p:spPr>
        <p:txBody>
          <a:bodyPr lIns="0" tIns="0" rIns="0" bIns="0">
            <a:noAutofit/>
          </a:bodyPr>
          <a:lstStyle>
            <a:lvl1pPr marL="0" indent="0">
              <a:lnSpc>
                <a:spcPct val="80000"/>
              </a:lnSpc>
              <a:buNone/>
              <a:defRPr sz="1100" baseline="0">
                <a:solidFill>
                  <a:schemeClr val="tx1"/>
                </a:solidFill>
              </a:defRPr>
            </a:lvl1pPr>
            <a:lvl2pPr marL="0" indent="0">
              <a:lnSpc>
                <a:spcPct val="80000"/>
              </a:lnSpc>
              <a:buNone/>
              <a:defRPr sz="1100">
                <a:solidFill>
                  <a:schemeClr val="tx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463"/>
            <a:ext cx="7886700" cy="994172"/>
          </a:xfrm>
          <a:prstGeom prst="rect">
            <a:avLst/>
          </a:prstGeom>
        </p:spPr>
        <p:txBody>
          <a:bodyPr/>
          <a:lstStyle>
            <a:lvl1pPr>
              <a:defRPr sz="3200" b="1">
                <a:solidFill>
                  <a:srgbClr val="AC145A"/>
                </a:solidFill>
                <a:latin typeface="Arial" charset="0"/>
                <a:ea typeface="Arial" charset="0"/>
                <a:cs typeface="Arial" charset="0"/>
              </a:defRPr>
            </a:lvl1pPr>
          </a:lstStyle>
          <a:p>
            <a:r>
              <a:rPr lang="en-US" dirty="0"/>
              <a:t>Click to edit Master title style</a:t>
            </a:r>
          </a:p>
        </p:txBody>
      </p:sp>
      <p:sp>
        <p:nvSpPr>
          <p:cNvPr id="3" name="Content Placeholder 2"/>
          <p:cNvSpPr>
            <a:spLocks noGrp="1"/>
          </p:cNvSpPr>
          <p:nvPr>
            <p:ph idx="1"/>
          </p:nvPr>
        </p:nvSpPr>
        <p:spPr>
          <a:xfrm>
            <a:off x="628650" y="2606039"/>
            <a:ext cx="7886700" cy="2026683"/>
          </a:xfr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p:cNvGrpSpPr/>
          <p:nvPr userDrawn="1"/>
        </p:nvGrpSpPr>
        <p:grpSpPr>
          <a:xfrm>
            <a:off x="0" y="0"/>
            <a:ext cx="9144000" cy="1235075"/>
            <a:chOff x="0" y="-66259"/>
            <a:chExt cx="9144000" cy="1235075"/>
          </a:xfrm>
        </p:grpSpPr>
        <p:sp>
          <p:nvSpPr>
            <p:cNvPr id="10" name="Freeform 24"/>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rgbClr val="AC145A"/>
            </a:solidFill>
            <a:ln>
              <a:noFill/>
            </a:ln>
          </p:spPr>
          <p:txBody>
            <a:bodyPr vert="horz" wrap="square" lIns="91440" tIns="45720" rIns="91440" bIns="45720" numCol="1" anchor="t" anchorCtr="0" compatLnSpc="1">
              <a:prstTxWarp prst="textNoShape">
                <a:avLst/>
              </a:prstTxWarp>
            </a:bodyPr>
            <a:lstStyle/>
            <a:p>
              <a:endParaRPr lang="en-GB"/>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6420182" y="514785"/>
              <a:ext cx="257986" cy="303133"/>
            </a:xfrm>
            <a:prstGeom prst="rect">
              <a:avLst/>
            </a:prstGeom>
          </p:spPr>
        </p:pic>
      </p:grpSp>
      <p:sp>
        <p:nvSpPr>
          <p:cNvPr id="7" name="Text Placeholder 6"/>
          <p:cNvSpPr>
            <a:spLocks noGrp="1"/>
          </p:cNvSpPr>
          <p:nvPr>
            <p:ph type="body" sz="quarter" idx="12" hasCustomPrompt="1"/>
          </p:nvPr>
        </p:nvSpPr>
        <p:spPr>
          <a:xfrm>
            <a:off x="287999" y="288000"/>
            <a:ext cx="5488958" cy="293044"/>
          </a:xfrm>
        </p:spPr>
        <p:txBody>
          <a:bodyPr lIns="0" tIns="0" rIns="0" bIns="0">
            <a:noAutofit/>
          </a:bodyPr>
          <a:lstStyle>
            <a:lvl1pPr marL="0" indent="0">
              <a:lnSpc>
                <a:spcPct val="80000"/>
              </a:lnSpc>
              <a:buNone/>
              <a:defRPr sz="11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194685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994718"/>
            <a:ext cx="4629150" cy="3745062"/>
          </a:xfrm>
        </p:spPr>
        <p:txBody>
          <a:bodyPr anchor="t">
            <a:normAutofit/>
          </a:bodyPr>
          <a:lstStyle>
            <a:lvl1pPr marL="0" indent="0">
              <a:buNone/>
              <a:defRPr sz="1200">
                <a:solidFill>
                  <a:schemeClr val="tx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Drag picture to placeholder or click icon to add</a:t>
            </a:r>
          </a:p>
        </p:txBody>
      </p:sp>
      <p:sp>
        <p:nvSpPr>
          <p:cNvPr id="4" name="Text Placeholder 3"/>
          <p:cNvSpPr>
            <a:spLocks noGrp="1"/>
          </p:cNvSpPr>
          <p:nvPr>
            <p:ph type="body" sz="half" idx="2"/>
          </p:nvPr>
        </p:nvSpPr>
        <p:spPr>
          <a:xfrm>
            <a:off x="629841" y="994718"/>
            <a:ext cx="2949178" cy="3745062"/>
          </a:xfrm>
        </p:spPr>
        <p:txBody>
          <a:bodyPr>
            <a:normAutofit/>
          </a:bodyPr>
          <a:lstStyle>
            <a:lvl1pPr marL="0" indent="0">
              <a:buNone/>
              <a:defRPr sz="3200">
                <a:solidFill>
                  <a:srgbClr val="AC145A"/>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grpSp>
        <p:nvGrpSpPr>
          <p:cNvPr id="6" name="Group 5"/>
          <p:cNvGrpSpPr/>
          <p:nvPr userDrawn="1"/>
        </p:nvGrpSpPr>
        <p:grpSpPr>
          <a:xfrm>
            <a:off x="0" y="-1588"/>
            <a:ext cx="9144000" cy="741363"/>
            <a:chOff x="0" y="-1588"/>
            <a:chExt cx="9144000" cy="741363"/>
          </a:xfrm>
          <a:solidFill>
            <a:srgbClr val="D6D2C4"/>
          </a:solidFill>
        </p:grpSpPr>
        <p:sp>
          <p:nvSpPr>
            <p:cNvPr id="8" name="Freeform 5"/>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AC145A"/>
            </a:solidFill>
            <a:ln>
              <a:noFill/>
            </a:ln>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216000" y="216000"/>
            <a:ext cx="5488958" cy="293044"/>
          </a:xfrm>
        </p:spPr>
        <p:txBody>
          <a:bodyPr lIns="0" tIns="0" rIns="0" bIns="0">
            <a:noAutofit/>
          </a:bodyPr>
          <a:lstStyle>
            <a:lvl1pPr marL="0" indent="0">
              <a:lnSpc>
                <a:spcPct val="80000"/>
              </a:lnSpc>
              <a:buNone/>
              <a:defRPr sz="11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21009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463"/>
            <a:ext cx="7886700" cy="994172"/>
          </a:xfrm>
          <a:prstGeom prst="rect">
            <a:avLst/>
          </a:prstGeom>
        </p:spPr>
        <p:txBody>
          <a:bodyPr/>
          <a:lstStyle>
            <a:lvl1pPr>
              <a:defRPr sz="3200" b="1">
                <a:solidFill>
                  <a:srgbClr val="AC145A"/>
                </a:solidFill>
                <a:latin typeface="Arial" charset="0"/>
                <a:ea typeface="Arial" charset="0"/>
                <a:cs typeface="Arial" charset="0"/>
              </a:defRPr>
            </a:lvl1pPr>
          </a:lstStyle>
          <a:p>
            <a:r>
              <a:rPr lang="en-US" dirty="0"/>
              <a:t>Click to edit Master title style</a:t>
            </a:r>
          </a:p>
        </p:txBody>
      </p:sp>
      <p:sp>
        <p:nvSpPr>
          <p:cNvPr id="3" name="Content Placeholder 2"/>
          <p:cNvSpPr>
            <a:spLocks noGrp="1"/>
          </p:cNvSpPr>
          <p:nvPr>
            <p:ph idx="1"/>
          </p:nvPr>
        </p:nvSpPr>
        <p:spPr>
          <a:xfrm>
            <a:off x="628650" y="2606039"/>
            <a:ext cx="7886700" cy="2026683"/>
          </a:xfr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p:cNvGrpSpPr/>
          <p:nvPr userDrawn="1"/>
        </p:nvGrpSpPr>
        <p:grpSpPr>
          <a:xfrm>
            <a:off x="0" y="0"/>
            <a:ext cx="9144000" cy="1235075"/>
            <a:chOff x="0" y="-66259"/>
            <a:chExt cx="9144000" cy="1235075"/>
          </a:xfrm>
        </p:grpSpPr>
        <p:sp>
          <p:nvSpPr>
            <p:cNvPr id="10" name="Freeform 24"/>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rgbClr val="AC145A"/>
            </a:solidFill>
            <a:ln>
              <a:noFill/>
            </a:ln>
          </p:spPr>
          <p:txBody>
            <a:bodyPr vert="horz" wrap="square" lIns="91440" tIns="45720" rIns="91440" bIns="45720" numCol="1" anchor="t" anchorCtr="0" compatLnSpc="1">
              <a:prstTxWarp prst="textNoShape">
                <a:avLst/>
              </a:prstTxWarp>
            </a:bodyPr>
            <a:lstStyle/>
            <a:p>
              <a:endParaRPr lang="en-GB"/>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6420182" y="514785"/>
              <a:ext cx="257986" cy="303133"/>
            </a:xfrm>
            <a:prstGeom prst="rect">
              <a:avLst/>
            </a:prstGeom>
          </p:spPr>
        </p:pic>
      </p:grpSp>
      <p:sp>
        <p:nvSpPr>
          <p:cNvPr id="7" name="Text Placeholder 6"/>
          <p:cNvSpPr>
            <a:spLocks noGrp="1"/>
          </p:cNvSpPr>
          <p:nvPr>
            <p:ph type="body" sz="quarter" idx="12" hasCustomPrompt="1"/>
          </p:nvPr>
        </p:nvSpPr>
        <p:spPr>
          <a:xfrm>
            <a:off x="287999" y="288000"/>
            <a:ext cx="5488958" cy="293044"/>
          </a:xfrm>
        </p:spPr>
        <p:txBody>
          <a:bodyPr lIns="0" tIns="0" rIns="0" bIns="0">
            <a:noAutofit/>
          </a:bodyPr>
          <a:lstStyle>
            <a:lvl1pPr marL="0" indent="0">
              <a:lnSpc>
                <a:spcPct val="80000"/>
              </a:lnSpc>
              <a:buNone/>
              <a:defRPr sz="11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3566822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994718"/>
            <a:ext cx="4629150" cy="3745062"/>
          </a:xfrm>
        </p:spPr>
        <p:txBody>
          <a:bodyPr anchor="t">
            <a:normAutofit/>
          </a:bodyPr>
          <a:lstStyle>
            <a:lvl1pPr marL="0" indent="0">
              <a:buNone/>
              <a:defRPr sz="1200">
                <a:solidFill>
                  <a:schemeClr val="tx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Drag picture to placeholder or click icon to add</a:t>
            </a:r>
          </a:p>
        </p:txBody>
      </p:sp>
      <p:sp>
        <p:nvSpPr>
          <p:cNvPr id="4" name="Text Placeholder 3"/>
          <p:cNvSpPr>
            <a:spLocks noGrp="1"/>
          </p:cNvSpPr>
          <p:nvPr>
            <p:ph type="body" sz="half" idx="2"/>
          </p:nvPr>
        </p:nvSpPr>
        <p:spPr>
          <a:xfrm>
            <a:off x="629841" y="994718"/>
            <a:ext cx="2949178" cy="3745062"/>
          </a:xfrm>
        </p:spPr>
        <p:txBody>
          <a:bodyPr>
            <a:normAutofit/>
          </a:bodyPr>
          <a:lstStyle>
            <a:lvl1pPr marL="0" indent="0">
              <a:buNone/>
              <a:defRPr sz="3200">
                <a:solidFill>
                  <a:srgbClr val="AC145A"/>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grpSp>
        <p:nvGrpSpPr>
          <p:cNvPr id="6" name="Group 5"/>
          <p:cNvGrpSpPr/>
          <p:nvPr userDrawn="1"/>
        </p:nvGrpSpPr>
        <p:grpSpPr>
          <a:xfrm>
            <a:off x="0" y="-1588"/>
            <a:ext cx="9144000" cy="741363"/>
            <a:chOff x="0" y="-1588"/>
            <a:chExt cx="9144000" cy="741363"/>
          </a:xfrm>
          <a:solidFill>
            <a:srgbClr val="D6D2C4"/>
          </a:solidFill>
        </p:grpSpPr>
        <p:sp>
          <p:nvSpPr>
            <p:cNvPr id="8" name="Freeform 5"/>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AC145A"/>
            </a:solidFill>
            <a:ln>
              <a:noFill/>
            </a:ln>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216000" y="216000"/>
            <a:ext cx="5488958" cy="293044"/>
          </a:xfrm>
        </p:spPr>
        <p:txBody>
          <a:bodyPr lIns="0" tIns="0" rIns="0" bIns="0">
            <a:noAutofit/>
          </a:bodyPr>
          <a:lstStyle>
            <a:lvl1pPr marL="0" indent="0">
              <a:lnSpc>
                <a:spcPct val="80000"/>
              </a:lnSpc>
              <a:buNone/>
              <a:defRPr sz="11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28335578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00742"/>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txBox="1">
            <a:spLocks/>
          </p:cNvSpPr>
          <p:nvPr userDrawn="1"/>
        </p:nvSpPr>
        <p:spPr>
          <a:xfrm>
            <a:off x="165187" y="165584"/>
            <a:ext cx="3216840" cy="704975"/>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Arial" charset="0"/>
                <a:ea typeface="Arial" charset="0"/>
                <a:cs typeface="Arial" charset="0"/>
              </a:defRPr>
            </a:lvl1pPr>
          </a:lstStyle>
          <a:p>
            <a:pPr marL="12700"/>
            <a:endParaRPr lang="en-GB" sz="1000" dirty="0">
              <a:solidFill>
                <a:schemeClr val="bg1"/>
              </a:solidFill>
              <a:latin typeface="Arial"/>
              <a:cs typeface="Arial"/>
            </a:endParaRPr>
          </a:p>
        </p:txBody>
      </p:sp>
    </p:spTree>
    <p:extLst>
      <p:ext uri="{BB962C8B-B14F-4D97-AF65-F5344CB8AC3E}">
        <p14:creationId xmlns:p14="http://schemas.microsoft.com/office/powerpoint/2010/main" val="308303588"/>
      </p:ext>
    </p:extLst>
  </p:cSld>
  <p:clrMap bg1="lt1" tx1="dk1" bg2="lt2" tx2="dk2" accent1="accent1" accent2="accent2" accent3="accent3" accent4="accent4" accent5="accent5" accent6="accent6" hlink="hlink" folHlink="folHlink"/>
  <p:sldLayoutIdLst>
    <p:sldLayoutId id="2147483797" r:id="rId1"/>
    <p:sldLayoutId id="2147483813" r:id="rId2"/>
    <p:sldLayoutId id="2147483826" r:id="rId3"/>
    <p:sldLayoutId id="2147483827" r:id="rId4"/>
    <p:sldLayoutId id="2147483840" r:id="rId5"/>
    <p:sldLayoutId id="2147483841" r:id="rId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90000" indent="-9000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Arial" charset="0"/>
          <a:ea typeface="Arial" charset="0"/>
          <a:cs typeface="Arial" charset="0"/>
        </a:defRPr>
      </a:lvl1pPr>
      <a:lvl2pPr marL="90000" indent="-9000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Arial" charset="0"/>
          <a:ea typeface="Arial" charset="0"/>
          <a:cs typeface="Arial" charset="0"/>
        </a:defRPr>
      </a:lvl2pPr>
      <a:lvl3pPr marL="90000" indent="-90000" algn="l" defTabSz="685800" rtl="0" eaLnBrk="1" latinLnBrk="0" hangingPunct="1">
        <a:lnSpc>
          <a:spcPct val="90000"/>
        </a:lnSpc>
        <a:spcBef>
          <a:spcPts val="375"/>
        </a:spcBef>
        <a:buFont typeface="Arial" panose="020B0604020202020204" pitchFamily="34" charset="0"/>
        <a:buChar char="•"/>
        <a:defRPr sz="1400" b="1" kern="1200">
          <a:solidFill>
            <a:schemeClr val="tx1"/>
          </a:solidFill>
          <a:latin typeface="Arial" charset="0"/>
          <a:ea typeface="Arial" charset="0"/>
          <a:cs typeface="Arial" charset="0"/>
        </a:defRPr>
      </a:lvl3pPr>
      <a:lvl4pPr marL="90000" indent="-9000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charset="0"/>
          <a:ea typeface="Arial" charset="0"/>
          <a:cs typeface="Arial" charset="0"/>
        </a:defRPr>
      </a:lvl4pPr>
      <a:lvl5pPr marL="90000" indent="-90000" algn="l" defTabSz="685800" rtl="0" eaLnBrk="1" latinLnBrk="0" hangingPunct="1">
        <a:lnSpc>
          <a:spcPct val="90000"/>
        </a:lnSpc>
        <a:spcBef>
          <a:spcPts val="375"/>
        </a:spcBef>
        <a:buFont typeface="Arial" panose="020B0604020202020204" pitchFamily="34" charset="0"/>
        <a:buChar char="•"/>
        <a:defRPr sz="1000" b="1"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ctr"/>
            <a:r>
              <a:rPr lang="en-HK" dirty="0">
                <a:latin typeface="Helvetica" pitchFamily="2" charset="0"/>
              </a:rPr>
              <a:t>E</a:t>
            </a:r>
            <a:r>
              <a:rPr lang="en-HK" dirty="0">
                <a:effectLst/>
                <a:latin typeface="Helvetica" pitchFamily="2" charset="0"/>
              </a:rPr>
              <a:t>-NER— An Annotated Named Entity Recognition Corpus of Legal Text</a:t>
            </a:r>
          </a:p>
        </p:txBody>
      </p:sp>
      <p:sp>
        <p:nvSpPr>
          <p:cNvPr id="12" name="Content Placeholder 11"/>
          <p:cNvSpPr>
            <a:spLocks noGrp="1"/>
          </p:cNvSpPr>
          <p:nvPr>
            <p:ph idx="1"/>
          </p:nvPr>
        </p:nvSpPr>
        <p:spPr/>
        <p:txBody>
          <a:bodyPr/>
          <a:lstStyle/>
          <a:p>
            <a:pPr marL="0" indent="0" algn="ctr" fontAlgn="base">
              <a:buNone/>
            </a:pPr>
            <a:r>
              <a:rPr lang="en-US" altLang="zh-TW" b="0" dirty="0"/>
              <a:t>Ting Wai Terence Au​</a:t>
            </a:r>
          </a:p>
          <a:p>
            <a:pPr marL="0" indent="0" algn="ctr" fontAlgn="base">
              <a:buNone/>
            </a:pPr>
            <a:r>
              <a:rPr lang="en-US" altLang="zh-TW" b="0" dirty="0" err="1"/>
              <a:t>Ingemar</a:t>
            </a:r>
            <a:r>
              <a:rPr lang="en-US" altLang="zh-TW" b="0" dirty="0"/>
              <a:t> J. Cox</a:t>
            </a:r>
            <a:r>
              <a:rPr lang="en-US" b="0" dirty="0"/>
              <a:t>​</a:t>
            </a:r>
          </a:p>
          <a:p>
            <a:pPr marL="0" indent="0" algn="ctr" fontAlgn="base">
              <a:buNone/>
            </a:pPr>
            <a:r>
              <a:rPr lang="en-HK" b="0" i="0" dirty="0">
                <a:solidFill>
                  <a:srgbClr val="424242"/>
                </a:solidFill>
                <a:effectLst/>
                <a:latin typeface="Segoe UI" panose="020B0502040204020203" pitchFamily="34" charset="0"/>
              </a:rPr>
              <a:t>Vasileios </a:t>
            </a:r>
            <a:r>
              <a:rPr lang="en-HK" b="0" i="0" dirty="0" err="1">
                <a:solidFill>
                  <a:srgbClr val="424242"/>
                </a:solidFill>
                <a:effectLst/>
                <a:latin typeface="Segoe UI" panose="020B0502040204020203" pitchFamily="34" charset="0"/>
              </a:rPr>
              <a:t>Lampos</a:t>
            </a:r>
            <a:endParaRPr lang="en-US" dirty="0"/>
          </a:p>
        </p:txBody>
      </p:sp>
      <p:sp>
        <p:nvSpPr>
          <p:cNvPr id="13" name="Text Placeholder 12"/>
          <p:cNvSpPr>
            <a:spLocks noGrp="1"/>
          </p:cNvSpPr>
          <p:nvPr>
            <p:ph type="body" sz="quarter" idx="12"/>
          </p:nvPr>
        </p:nvSpPr>
        <p:spPr/>
        <p:txBody>
          <a:bodyPr/>
          <a:lstStyle/>
          <a:p>
            <a:r>
              <a:rPr lang="en-US" dirty="0"/>
              <a:t>UCL Computer Science</a:t>
            </a:r>
          </a:p>
        </p:txBody>
      </p:sp>
      <p:sp>
        <p:nvSpPr>
          <p:cNvPr id="2" name="TextBox 1">
            <a:extLst>
              <a:ext uri="{FF2B5EF4-FFF2-40B4-BE49-F238E27FC236}">
                <a16:creationId xmlns:a16="http://schemas.microsoft.com/office/drawing/2014/main" id="{2760F307-624C-584D-8348-E44296D9584B}"/>
              </a:ext>
            </a:extLst>
          </p:cNvPr>
          <p:cNvSpPr txBox="1"/>
          <p:nvPr/>
        </p:nvSpPr>
        <p:spPr>
          <a:xfrm>
            <a:off x="3365719" y="4386501"/>
            <a:ext cx="2079415" cy="400110"/>
          </a:xfrm>
          <a:prstGeom prst="rect">
            <a:avLst/>
          </a:prstGeom>
          <a:noFill/>
        </p:spPr>
        <p:txBody>
          <a:bodyPr wrap="none" rtlCol="0">
            <a:spAutoFit/>
          </a:bodyPr>
          <a:lstStyle/>
          <a:p>
            <a:r>
              <a:rPr lang="en-HK" sz="1000" b="0" i="0" dirty="0">
                <a:solidFill>
                  <a:srgbClr val="000000"/>
                </a:solidFill>
                <a:effectLst/>
                <a:latin typeface="Roboto" panose="020F0502020204030204" pitchFamily="34" charset="0"/>
              </a:rPr>
              <a:t>NLLP Workshop 2022  (paper 43)</a:t>
            </a:r>
          </a:p>
          <a:p>
            <a:r>
              <a:rPr lang="en-HK" sz="1000" dirty="0">
                <a:solidFill>
                  <a:srgbClr val="000000"/>
                </a:solidFill>
                <a:latin typeface="Roboto" panose="020F0502020204030204" pitchFamily="34" charset="0"/>
              </a:rPr>
              <a:t>8</a:t>
            </a:r>
            <a:r>
              <a:rPr lang="en-HK" sz="1000" baseline="30000" dirty="0">
                <a:solidFill>
                  <a:srgbClr val="000000"/>
                </a:solidFill>
                <a:latin typeface="Roboto" panose="020F0502020204030204" pitchFamily="34" charset="0"/>
              </a:rPr>
              <a:t>th</a:t>
            </a:r>
            <a:r>
              <a:rPr lang="en-HK" sz="1000" dirty="0">
                <a:solidFill>
                  <a:srgbClr val="000000"/>
                </a:solidFill>
                <a:latin typeface="Roboto" panose="020F0502020204030204" pitchFamily="34" charset="0"/>
              </a:rPr>
              <a:t> December 2022</a:t>
            </a:r>
            <a:endParaRPr lang="en-US" sz="1000" dirty="0"/>
          </a:p>
        </p:txBody>
      </p:sp>
    </p:spTree>
    <p:extLst>
      <p:ext uri="{BB962C8B-B14F-4D97-AF65-F5344CB8AC3E}">
        <p14:creationId xmlns:p14="http://schemas.microsoft.com/office/powerpoint/2010/main" val="46775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29840" y="994718"/>
            <a:ext cx="7154591" cy="3745062"/>
          </a:xfrm>
        </p:spPr>
        <p:txBody>
          <a:bodyPr>
            <a:normAutofit/>
          </a:bodyPr>
          <a:lstStyle/>
          <a:p>
            <a:pPr algn="ctr"/>
            <a:r>
              <a:rPr lang="en-US" sz="2800" b="0" dirty="0"/>
              <a:t>Experiments</a:t>
            </a:r>
            <a:endParaRPr lang="en-US" sz="2800" dirty="0"/>
          </a:p>
        </p:txBody>
      </p:sp>
      <p:sp>
        <p:nvSpPr>
          <p:cNvPr id="9" name="Text Placeholder 8"/>
          <p:cNvSpPr>
            <a:spLocks noGrp="1"/>
          </p:cNvSpPr>
          <p:nvPr>
            <p:ph type="body" sz="quarter" idx="12"/>
          </p:nvPr>
        </p:nvSpPr>
        <p:spPr/>
        <p:txBody>
          <a:bodyPr/>
          <a:lstStyle/>
          <a:p>
            <a:r>
              <a:rPr lang="en-US" dirty="0"/>
              <a:t>UCL Computer Science</a:t>
            </a:r>
          </a:p>
          <a:p>
            <a:endParaRPr lang="en-US" dirty="0"/>
          </a:p>
        </p:txBody>
      </p:sp>
      <p:sp>
        <p:nvSpPr>
          <p:cNvPr id="5" name="Text Placeholder 7">
            <a:extLst>
              <a:ext uri="{FF2B5EF4-FFF2-40B4-BE49-F238E27FC236}">
                <a16:creationId xmlns:a16="http://schemas.microsoft.com/office/drawing/2014/main" id="{6D67E70E-3A29-8445-9294-C45F371C7CB2}"/>
              </a:ext>
            </a:extLst>
          </p:cNvPr>
          <p:cNvSpPr txBox="1">
            <a:spLocks/>
          </p:cNvSpPr>
          <p:nvPr/>
        </p:nvSpPr>
        <p:spPr>
          <a:xfrm>
            <a:off x="493482" y="2940669"/>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7" name="Text Placeholder 7">
            <a:extLst>
              <a:ext uri="{FF2B5EF4-FFF2-40B4-BE49-F238E27FC236}">
                <a16:creationId xmlns:a16="http://schemas.microsoft.com/office/drawing/2014/main" id="{D9F52890-F162-B045-A697-C20716F25F13}"/>
              </a:ext>
            </a:extLst>
          </p:cNvPr>
          <p:cNvSpPr txBox="1">
            <a:spLocks/>
          </p:cNvSpPr>
          <p:nvPr/>
        </p:nvSpPr>
        <p:spPr>
          <a:xfrm>
            <a:off x="629840" y="2230084"/>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10" name="TextBox 9">
            <a:extLst>
              <a:ext uri="{FF2B5EF4-FFF2-40B4-BE49-F238E27FC236}">
                <a16:creationId xmlns:a16="http://schemas.microsoft.com/office/drawing/2014/main" id="{705E3954-02CE-E749-88C3-E6781C3CF13E}"/>
              </a:ext>
            </a:extLst>
          </p:cNvPr>
          <p:cNvSpPr txBox="1"/>
          <p:nvPr/>
        </p:nvSpPr>
        <p:spPr>
          <a:xfrm>
            <a:off x="580768" y="1768419"/>
            <a:ext cx="4226010" cy="2292935"/>
          </a:xfrm>
          <a:prstGeom prst="rect">
            <a:avLst/>
          </a:prstGeom>
          <a:noFill/>
        </p:spPr>
        <p:txBody>
          <a:bodyPr wrap="square">
            <a:spAutoFit/>
          </a:bodyPr>
          <a:lstStyle/>
          <a:p>
            <a:r>
              <a:rPr lang="en-US" sz="1100" dirty="0"/>
              <a:t>We applied 4 NER models:</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CoNLL-2003 Baseline</a:t>
            </a:r>
          </a:p>
          <a:p>
            <a:pPr marL="171450" indent="-171450">
              <a:buFont typeface="Arial" panose="020B0604020202020204" pitchFamily="34" charset="0"/>
              <a:buChar char="•"/>
            </a:pPr>
            <a:r>
              <a:rPr lang="en-US" sz="1100" dirty="0"/>
              <a:t>Hidden Markov Model</a:t>
            </a:r>
          </a:p>
          <a:p>
            <a:pPr marL="171450" indent="-171450">
              <a:buFont typeface="Arial" panose="020B0604020202020204" pitchFamily="34" charset="0"/>
              <a:buChar char="•"/>
            </a:pPr>
            <a:r>
              <a:rPr lang="en-US" sz="1100" dirty="0"/>
              <a:t>Conditional Random Field</a:t>
            </a:r>
          </a:p>
          <a:p>
            <a:pPr marL="171450" indent="-171450">
              <a:buFont typeface="Arial" panose="020B0604020202020204" pitchFamily="34" charset="0"/>
              <a:buChar char="•"/>
            </a:pPr>
            <a:r>
              <a:rPr lang="en-US" sz="1100" dirty="0"/>
              <a:t>BERT</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r>
              <a:rPr lang="en-US" sz="1100" dirty="0"/>
              <a:t>Train and test datasets:</a:t>
            </a:r>
          </a:p>
          <a:p>
            <a:pPr marL="171450" indent="-171450">
              <a:buFont typeface="Arial" panose="020B0604020202020204" pitchFamily="34" charset="0"/>
              <a:buChar char="•"/>
            </a:pPr>
            <a:r>
              <a:rPr lang="en-US" sz="1100" dirty="0"/>
              <a:t>Train and test on CoNLL-2003 dataset (G to G) </a:t>
            </a:r>
          </a:p>
          <a:p>
            <a:pPr marL="171450" indent="-171450">
              <a:buFont typeface="Arial" panose="020B0604020202020204" pitchFamily="34" charset="0"/>
              <a:buChar char="•"/>
            </a:pPr>
            <a:r>
              <a:rPr lang="en-US" sz="1100" dirty="0"/>
              <a:t>Train on CoNLL-2003 dataset, test on E-NER dataset (G to L)</a:t>
            </a:r>
          </a:p>
          <a:p>
            <a:pPr marL="171450" indent="-171450">
              <a:buFont typeface="Arial" panose="020B0604020202020204" pitchFamily="34" charset="0"/>
              <a:buChar char="•"/>
            </a:pPr>
            <a:r>
              <a:rPr lang="en-US" sz="1100" dirty="0"/>
              <a:t>Train and test on E-NER dataset (5-fold cross validation) (L to L)</a:t>
            </a:r>
          </a:p>
        </p:txBody>
      </p:sp>
      <p:pic>
        <p:nvPicPr>
          <p:cNvPr id="12" name="Picture 11" descr="Table&#10;&#10;Description automatically generated">
            <a:extLst>
              <a:ext uri="{FF2B5EF4-FFF2-40B4-BE49-F238E27FC236}">
                <a16:creationId xmlns:a16="http://schemas.microsoft.com/office/drawing/2014/main" id="{8CA4C6A3-47B3-0A45-AE9C-C0E66E931444}"/>
              </a:ext>
            </a:extLst>
          </p:cNvPr>
          <p:cNvPicPr>
            <a:picLocks noChangeAspect="1"/>
          </p:cNvPicPr>
          <p:nvPr/>
        </p:nvPicPr>
        <p:blipFill>
          <a:blip r:embed="rId3"/>
          <a:stretch>
            <a:fillRect/>
          </a:stretch>
        </p:blipFill>
        <p:spPr>
          <a:xfrm>
            <a:off x="5649469" y="2131264"/>
            <a:ext cx="2604845" cy="1295604"/>
          </a:xfrm>
          <a:prstGeom prst="rect">
            <a:avLst/>
          </a:prstGeom>
        </p:spPr>
      </p:pic>
      <p:sp>
        <p:nvSpPr>
          <p:cNvPr id="2" name="TextBox 1">
            <a:extLst>
              <a:ext uri="{FF2B5EF4-FFF2-40B4-BE49-F238E27FC236}">
                <a16:creationId xmlns:a16="http://schemas.microsoft.com/office/drawing/2014/main" id="{1452C01D-A2F9-4942-8B18-AB8A044E9735}"/>
              </a:ext>
            </a:extLst>
          </p:cNvPr>
          <p:cNvSpPr txBox="1"/>
          <p:nvPr/>
        </p:nvSpPr>
        <p:spPr>
          <a:xfrm>
            <a:off x="6596556" y="1889488"/>
            <a:ext cx="842212" cy="246221"/>
          </a:xfrm>
          <a:prstGeom prst="rect">
            <a:avLst/>
          </a:prstGeom>
          <a:noFill/>
        </p:spPr>
        <p:txBody>
          <a:bodyPr wrap="square" rtlCol="0">
            <a:spAutoFit/>
          </a:bodyPr>
          <a:lstStyle/>
          <a:p>
            <a:r>
              <a:rPr lang="en-US" sz="1000" dirty="0"/>
              <a:t>F-1 score</a:t>
            </a:r>
          </a:p>
        </p:txBody>
      </p:sp>
    </p:spTree>
    <p:extLst>
      <p:ext uri="{BB962C8B-B14F-4D97-AF65-F5344CB8AC3E}">
        <p14:creationId xmlns:p14="http://schemas.microsoft.com/office/powerpoint/2010/main" val="335353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29840" y="994718"/>
            <a:ext cx="7154591" cy="3745062"/>
          </a:xfrm>
        </p:spPr>
        <p:txBody>
          <a:bodyPr>
            <a:normAutofit/>
          </a:bodyPr>
          <a:lstStyle/>
          <a:p>
            <a:pPr algn="ctr"/>
            <a:r>
              <a:rPr lang="en-US" sz="2800" b="0" dirty="0" err="1"/>
              <a:t>Github</a:t>
            </a:r>
            <a:endParaRPr lang="en-US" sz="2800" dirty="0"/>
          </a:p>
        </p:txBody>
      </p:sp>
      <p:sp>
        <p:nvSpPr>
          <p:cNvPr id="9" name="Text Placeholder 8"/>
          <p:cNvSpPr>
            <a:spLocks noGrp="1"/>
          </p:cNvSpPr>
          <p:nvPr>
            <p:ph type="body" sz="quarter" idx="12"/>
          </p:nvPr>
        </p:nvSpPr>
        <p:spPr/>
        <p:txBody>
          <a:bodyPr/>
          <a:lstStyle/>
          <a:p>
            <a:r>
              <a:rPr lang="en-US" dirty="0"/>
              <a:t>UCL Computer Science</a:t>
            </a:r>
          </a:p>
          <a:p>
            <a:endParaRPr lang="en-US" dirty="0"/>
          </a:p>
        </p:txBody>
      </p:sp>
      <p:sp>
        <p:nvSpPr>
          <p:cNvPr id="5" name="Text Placeholder 7">
            <a:extLst>
              <a:ext uri="{FF2B5EF4-FFF2-40B4-BE49-F238E27FC236}">
                <a16:creationId xmlns:a16="http://schemas.microsoft.com/office/drawing/2014/main" id="{6D67E70E-3A29-8445-9294-C45F371C7CB2}"/>
              </a:ext>
            </a:extLst>
          </p:cNvPr>
          <p:cNvSpPr txBox="1">
            <a:spLocks/>
          </p:cNvSpPr>
          <p:nvPr/>
        </p:nvSpPr>
        <p:spPr>
          <a:xfrm>
            <a:off x="493482" y="2940669"/>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7" name="Text Placeholder 7">
            <a:extLst>
              <a:ext uri="{FF2B5EF4-FFF2-40B4-BE49-F238E27FC236}">
                <a16:creationId xmlns:a16="http://schemas.microsoft.com/office/drawing/2014/main" id="{D9F52890-F162-B045-A697-C20716F25F13}"/>
              </a:ext>
            </a:extLst>
          </p:cNvPr>
          <p:cNvSpPr txBox="1">
            <a:spLocks/>
          </p:cNvSpPr>
          <p:nvPr/>
        </p:nvSpPr>
        <p:spPr>
          <a:xfrm>
            <a:off x="629840" y="2230084"/>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2" name="TextBox 1">
            <a:extLst>
              <a:ext uri="{FF2B5EF4-FFF2-40B4-BE49-F238E27FC236}">
                <a16:creationId xmlns:a16="http://schemas.microsoft.com/office/drawing/2014/main" id="{4DA09C78-B5E6-E549-B5B4-26F0435B282D}"/>
              </a:ext>
            </a:extLst>
          </p:cNvPr>
          <p:cNvSpPr txBox="1"/>
          <p:nvPr/>
        </p:nvSpPr>
        <p:spPr>
          <a:xfrm>
            <a:off x="2007973" y="1783028"/>
            <a:ext cx="4567404" cy="369332"/>
          </a:xfrm>
          <a:prstGeom prst="rect">
            <a:avLst/>
          </a:prstGeom>
          <a:noFill/>
        </p:spPr>
        <p:txBody>
          <a:bodyPr wrap="none" rtlCol="0">
            <a:spAutoFit/>
          </a:bodyPr>
          <a:lstStyle/>
          <a:p>
            <a:r>
              <a:rPr lang="en-US" dirty="0"/>
              <a:t>https://</a:t>
            </a:r>
            <a:r>
              <a:rPr lang="en-US" dirty="0" err="1"/>
              <a:t>github.com</a:t>
            </a:r>
            <a:r>
              <a:rPr lang="en-US" dirty="0"/>
              <a:t>/terenceau2/E-NER-Dataset</a:t>
            </a:r>
          </a:p>
        </p:txBody>
      </p:sp>
    </p:spTree>
    <p:extLst>
      <p:ext uri="{BB962C8B-B14F-4D97-AF65-F5344CB8AC3E}">
        <p14:creationId xmlns:p14="http://schemas.microsoft.com/office/powerpoint/2010/main" val="412494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29840" y="994718"/>
            <a:ext cx="7154591" cy="3745062"/>
          </a:xfrm>
        </p:spPr>
        <p:txBody>
          <a:bodyPr>
            <a:normAutofit/>
          </a:bodyPr>
          <a:lstStyle/>
          <a:p>
            <a:pPr algn="ctr"/>
            <a:r>
              <a:rPr lang="en-US" sz="2800" b="0" dirty="0"/>
              <a:t>Named Entity Recognition (NER)</a:t>
            </a:r>
            <a:endParaRPr lang="en-US" sz="2800" dirty="0"/>
          </a:p>
        </p:txBody>
      </p:sp>
      <p:sp>
        <p:nvSpPr>
          <p:cNvPr id="9" name="Text Placeholder 8"/>
          <p:cNvSpPr>
            <a:spLocks noGrp="1"/>
          </p:cNvSpPr>
          <p:nvPr>
            <p:ph type="body" sz="quarter" idx="12"/>
          </p:nvPr>
        </p:nvSpPr>
        <p:spPr/>
        <p:txBody>
          <a:bodyPr/>
          <a:lstStyle/>
          <a:p>
            <a:r>
              <a:rPr lang="en-US" dirty="0"/>
              <a:t>UCL Computer Science</a:t>
            </a:r>
          </a:p>
          <a:p>
            <a:endParaRPr lang="en-US" dirty="0"/>
          </a:p>
        </p:txBody>
      </p:sp>
      <p:sp>
        <p:nvSpPr>
          <p:cNvPr id="3" name="TextBox 2">
            <a:extLst>
              <a:ext uri="{FF2B5EF4-FFF2-40B4-BE49-F238E27FC236}">
                <a16:creationId xmlns:a16="http://schemas.microsoft.com/office/drawing/2014/main" id="{4E5C4723-8494-A249-8248-E2412CFD6E17}"/>
              </a:ext>
            </a:extLst>
          </p:cNvPr>
          <p:cNvSpPr txBox="1"/>
          <p:nvPr/>
        </p:nvSpPr>
        <p:spPr>
          <a:xfrm>
            <a:off x="674868" y="2056931"/>
            <a:ext cx="7894897" cy="1446550"/>
          </a:xfrm>
          <a:prstGeom prst="rect">
            <a:avLst/>
          </a:prstGeom>
          <a:noFill/>
        </p:spPr>
        <p:txBody>
          <a:bodyPr wrap="square" rtlCol="0">
            <a:spAutoFit/>
          </a:bodyPr>
          <a:lstStyle/>
          <a:p>
            <a:pPr marL="171450" indent="-171450">
              <a:buFont typeface="Arial" panose="020B0604020202020204" pitchFamily="34" charset="0"/>
              <a:buChar char="•"/>
            </a:pPr>
            <a:r>
              <a:rPr lang="en-US" sz="1100" dirty="0"/>
              <a:t>Named entities (NE) are names of specific object in the world, for example</a:t>
            </a:r>
          </a:p>
          <a:p>
            <a:r>
              <a:rPr lang="en-US" sz="1100" dirty="0"/>
              <a:t> names of location, organizations, people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Identifying NE in documents can help many other legal NLP tasks such as </a:t>
            </a:r>
          </a:p>
          <a:p>
            <a:r>
              <a:rPr lang="en-US" sz="1100" dirty="0"/>
              <a:t>record linkage (Dozier et al. 2010), contract analysis (</a:t>
            </a:r>
            <a:r>
              <a:rPr lang="en-US" sz="1100" dirty="0" err="1"/>
              <a:t>Chalkidis</a:t>
            </a:r>
            <a:r>
              <a:rPr lang="en-US" sz="1100" dirty="0"/>
              <a:t> et al., 2017)</a:t>
            </a:r>
          </a:p>
          <a:p>
            <a:endParaRPr lang="en-US" sz="1100" dirty="0"/>
          </a:p>
          <a:p>
            <a:pPr marL="628650" lvl="1" indent="-171450">
              <a:buFont typeface="Arial" panose="020B0604020202020204" pitchFamily="34" charset="0"/>
              <a:buChar char="•"/>
            </a:pPr>
            <a:endParaRPr lang="en-US" sz="1100" dirty="0"/>
          </a:p>
        </p:txBody>
      </p:sp>
      <p:sp>
        <p:nvSpPr>
          <p:cNvPr id="5" name="Text Placeholder 7">
            <a:extLst>
              <a:ext uri="{FF2B5EF4-FFF2-40B4-BE49-F238E27FC236}">
                <a16:creationId xmlns:a16="http://schemas.microsoft.com/office/drawing/2014/main" id="{6D67E70E-3A29-8445-9294-C45F371C7CB2}"/>
              </a:ext>
            </a:extLst>
          </p:cNvPr>
          <p:cNvSpPr txBox="1">
            <a:spLocks/>
          </p:cNvSpPr>
          <p:nvPr/>
        </p:nvSpPr>
        <p:spPr>
          <a:xfrm>
            <a:off x="493482" y="2940669"/>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7" name="Text Placeholder 7">
            <a:extLst>
              <a:ext uri="{FF2B5EF4-FFF2-40B4-BE49-F238E27FC236}">
                <a16:creationId xmlns:a16="http://schemas.microsoft.com/office/drawing/2014/main" id="{D9F52890-F162-B045-A697-C20716F25F13}"/>
              </a:ext>
            </a:extLst>
          </p:cNvPr>
          <p:cNvSpPr txBox="1">
            <a:spLocks/>
          </p:cNvSpPr>
          <p:nvPr/>
        </p:nvSpPr>
        <p:spPr>
          <a:xfrm>
            <a:off x="629840" y="2230084"/>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Tree>
    <p:extLst>
      <p:ext uri="{BB962C8B-B14F-4D97-AF65-F5344CB8AC3E}">
        <p14:creationId xmlns:p14="http://schemas.microsoft.com/office/powerpoint/2010/main" val="361768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29840" y="994718"/>
            <a:ext cx="7154591" cy="3745062"/>
          </a:xfrm>
        </p:spPr>
        <p:txBody>
          <a:bodyPr>
            <a:normAutofit/>
          </a:bodyPr>
          <a:lstStyle/>
          <a:p>
            <a:pPr algn="ctr"/>
            <a:r>
              <a:rPr lang="en-US" sz="2800" b="0" dirty="0"/>
              <a:t>Named Entity Recognition (NER)</a:t>
            </a:r>
            <a:endParaRPr lang="en-US" sz="2800" dirty="0"/>
          </a:p>
        </p:txBody>
      </p:sp>
      <p:sp>
        <p:nvSpPr>
          <p:cNvPr id="9" name="Text Placeholder 8"/>
          <p:cNvSpPr>
            <a:spLocks noGrp="1"/>
          </p:cNvSpPr>
          <p:nvPr>
            <p:ph type="body" sz="quarter" idx="12"/>
          </p:nvPr>
        </p:nvSpPr>
        <p:spPr/>
        <p:txBody>
          <a:bodyPr/>
          <a:lstStyle/>
          <a:p>
            <a:r>
              <a:rPr lang="en-US" dirty="0"/>
              <a:t>UCL Computer Science</a:t>
            </a:r>
          </a:p>
          <a:p>
            <a:endParaRPr lang="en-US" dirty="0"/>
          </a:p>
        </p:txBody>
      </p:sp>
      <p:sp>
        <p:nvSpPr>
          <p:cNvPr id="3" name="TextBox 2">
            <a:extLst>
              <a:ext uri="{FF2B5EF4-FFF2-40B4-BE49-F238E27FC236}">
                <a16:creationId xmlns:a16="http://schemas.microsoft.com/office/drawing/2014/main" id="{4E5C4723-8494-A249-8248-E2412CFD6E17}"/>
              </a:ext>
            </a:extLst>
          </p:cNvPr>
          <p:cNvSpPr txBox="1"/>
          <p:nvPr/>
        </p:nvSpPr>
        <p:spPr>
          <a:xfrm>
            <a:off x="674868" y="2056931"/>
            <a:ext cx="7894897" cy="2462213"/>
          </a:xfrm>
          <a:prstGeom prst="rect">
            <a:avLst/>
          </a:prstGeom>
          <a:noFill/>
        </p:spPr>
        <p:txBody>
          <a:bodyPr wrap="square" rtlCol="0">
            <a:spAutoFit/>
          </a:bodyPr>
          <a:lstStyle/>
          <a:p>
            <a:pPr marL="171450" indent="-171450">
              <a:buFont typeface="Arial" panose="020B0604020202020204" pitchFamily="34" charset="0"/>
              <a:buChar char="•"/>
            </a:pPr>
            <a:r>
              <a:rPr lang="en-US" sz="1100" dirty="0"/>
              <a:t>Named entities (NE) are names of specific object in the world, for example</a:t>
            </a:r>
          </a:p>
          <a:p>
            <a:r>
              <a:rPr lang="en-US" sz="1100" dirty="0"/>
              <a:t> names of location, organizations, people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Identifying NE in documents can help many other legal NLP tasks such as </a:t>
            </a:r>
          </a:p>
          <a:p>
            <a:r>
              <a:rPr lang="en-US" sz="1100" dirty="0"/>
              <a:t>record linkage (Dozier et al. 2010), contract analysis (</a:t>
            </a:r>
            <a:r>
              <a:rPr lang="en-US" sz="1100" dirty="0" err="1"/>
              <a:t>Chalkidis</a:t>
            </a:r>
            <a:r>
              <a:rPr lang="en-US" sz="1100" dirty="0"/>
              <a:t> et al., 2017)</a:t>
            </a:r>
          </a:p>
          <a:p>
            <a:endParaRPr lang="en-US" sz="1100" dirty="0"/>
          </a:p>
          <a:p>
            <a:endParaRPr lang="en-US" sz="1100" dirty="0"/>
          </a:p>
          <a:p>
            <a:pPr marL="171450" indent="-171450">
              <a:buFont typeface="Arial" panose="020B0604020202020204" pitchFamily="34" charset="0"/>
              <a:buChar char="•"/>
            </a:pPr>
            <a:r>
              <a:rPr lang="en-US" sz="1100" dirty="0"/>
              <a:t>Examples of NER datasets</a:t>
            </a:r>
          </a:p>
          <a:p>
            <a:pPr marL="628650" lvl="1" indent="-171450">
              <a:buFont typeface="Arial" panose="020B0604020202020204" pitchFamily="34" charset="0"/>
              <a:buChar char="•"/>
            </a:pPr>
            <a:r>
              <a:rPr lang="en-US" sz="1100" dirty="0"/>
              <a:t>CoNLL-2003 (Sang and De </a:t>
            </a:r>
            <a:r>
              <a:rPr lang="en-US" sz="1100" dirty="0" err="1"/>
              <a:t>Meulder</a:t>
            </a:r>
            <a:r>
              <a:rPr lang="en-US" sz="1100" dirty="0"/>
              <a:t>, 2003)</a:t>
            </a:r>
          </a:p>
          <a:p>
            <a:pPr marL="628650" lvl="1" indent="-171450">
              <a:buFont typeface="Arial" panose="020B0604020202020204" pitchFamily="34" charset="0"/>
              <a:buChar char="•"/>
            </a:pPr>
            <a:r>
              <a:rPr lang="en-US" sz="1100" dirty="0" err="1"/>
              <a:t>Ontonotes</a:t>
            </a:r>
            <a:r>
              <a:rPr lang="en-US" sz="1100" dirty="0"/>
              <a:t> 5.0 (</a:t>
            </a:r>
            <a:r>
              <a:rPr lang="en-US" sz="1100" dirty="0" err="1"/>
              <a:t>Weischedel</a:t>
            </a:r>
            <a:r>
              <a:rPr lang="en-US" sz="1100" dirty="0"/>
              <a:t> et al., 2012)</a:t>
            </a:r>
          </a:p>
          <a:p>
            <a:pPr marL="628650" lvl="1" indent="-171450">
              <a:buFont typeface="Arial" panose="020B0604020202020204" pitchFamily="34" charset="0"/>
              <a:buChar char="•"/>
            </a:pPr>
            <a:r>
              <a:rPr lang="en-US" sz="1100" dirty="0"/>
              <a:t>CONTRACTS-NER (</a:t>
            </a:r>
            <a:r>
              <a:rPr lang="en-US" sz="1100" dirty="0" err="1"/>
              <a:t>Chalkidis</a:t>
            </a:r>
            <a:r>
              <a:rPr lang="en-US" sz="1100" dirty="0"/>
              <a:t> et al., 2017)</a:t>
            </a:r>
          </a:p>
          <a:p>
            <a:pPr marL="628650" lvl="1" indent="-171450">
              <a:buFont typeface="Arial" panose="020B0604020202020204" pitchFamily="34" charset="0"/>
              <a:buChar char="•"/>
            </a:pPr>
            <a:r>
              <a:rPr lang="en-US" sz="1100" dirty="0"/>
              <a:t> Fin-3, Fin-5 (Alvarado et al., 2015)</a:t>
            </a:r>
          </a:p>
          <a:p>
            <a:pPr marL="628650" lvl="1" indent="-171450">
              <a:buFont typeface="Arial" panose="020B0604020202020204" pitchFamily="34" charset="0"/>
              <a:buChar char="•"/>
            </a:pPr>
            <a:endParaRPr lang="en-US" sz="1100" dirty="0"/>
          </a:p>
        </p:txBody>
      </p:sp>
      <p:sp>
        <p:nvSpPr>
          <p:cNvPr id="5" name="Text Placeholder 7">
            <a:extLst>
              <a:ext uri="{FF2B5EF4-FFF2-40B4-BE49-F238E27FC236}">
                <a16:creationId xmlns:a16="http://schemas.microsoft.com/office/drawing/2014/main" id="{6D67E70E-3A29-8445-9294-C45F371C7CB2}"/>
              </a:ext>
            </a:extLst>
          </p:cNvPr>
          <p:cNvSpPr txBox="1">
            <a:spLocks/>
          </p:cNvSpPr>
          <p:nvPr/>
        </p:nvSpPr>
        <p:spPr>
          <a:xfrm>
            <a:off x="493482" y="2940669"/>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7" name="Text Placeholder 7">
            <a:extLst>
              <a:ext uri="{FF2B5EF4-FFF2-40B4-BE49-F238E27FC236}">
                <a16:creationId xmlns:a16="http://schemas.microsoft.com/office/drawing/2014/main" id="{D9F52890-F162-B045-A697-C20716F25F13}"/>
              </a:ext>
            </a:extLst>
          </p:cNvPr>
          <p:cNvSpPr txBox="1">
            <a:spLocks/>
          </p:cNvSpPr>
          <p:nvPr/>
        </p:nvSpPr>
        <p:spPr>
          <a:xfrm>
            <a:off x="629840" y="2230084"/>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graphicFrame>
        <p:nvGraphicFramePr>
          <p:cNvPr id="2" name="Table 3">
            <a:extLst>
              <a:ext uri="{FF2B5EF4-FFF2-40B4-BE49-F238E27FC236}">
                <a16:creationId xmlns:a16="http://schemas.microsoft.com/office/drawing/2014/main" id="{5EB1B7D0-05A4-5E4F-92B7-C800B394439C}"/>
              </a:ext>
            </a:extLst>
          </p:cNvPr>
          <p:cNvGraphicFramePr>
            <a:graphicFrameLocks noGrp="1"/>
          </p:cNvGraphicFramePr>
          <p:nvPr/>
        </p:nvGraphicFramePr>
        <p:xfrm>
          <a:off x="5829989" y="2107651"/>
          <a:ext cx="2584962" cy="2849880"/>
        </p:xfrm>
        <a:graphic>
          <a:graphicData uri="http://schemas.openxmlformats.org/drawingml/2006/table">
            <a:tbl>
              <a:tblPr firstRow="1" bandRow="1">
                <a:tableStyleId>{0505E3EF-67EA-436B-97B2-0124C06EBD24}</a:tableStyleId>
              </a:tblPr>
              <a:tblGrid>
                <a:gridCol w="1292481">
                  <a:extLst>
                    <a:ext uri="{9D8B030D-6E8A-4147-A177-3AD203B41FA5}">
                      <a16:colId xmlns:a16="http://schemas.microsoft.com/office/drawing/2014/main" val="1400371859"/>
                    </a:ext>
                  </a:extLst>
                </a:gridCol>
                <a:gridCol w="1292481">
                  <a:extLst>
                    <a:ext uri="{9D8B030D-6E8A-4147-A177-3AD203B41FA5}">
                      <a16:colId xmlns:a16="http://schemas.microsoft.com/office/drawing/2014/main" val="451831744"/>
                    </a:ext>
                  </a:extLst>
                </a:gridCol>
              </a:tblGrid>
              <a:tr h="236126">
                <a:tc>
                  <a:txBody>
                    <a:bodyPr/>
                    <a:lstStyle/>
                    <a:p>
                      <a:r>
                        <a:rPr lang="en-US" sz="1100" baseline="0" dirty="0"/>
                        <a:t>Word </a:t>
                      </a:r>
                    </a:p>
                  </a:txBody>
                  <a:tcPr/>
                </a:tc>
                <a:tc>
                  <a:txBody>
                    <a:bodyPr/>
                    <a:lstStyle/>
                    <a:p>
                      <a:r>
                        <a:rPr lang="en-US" sz="1100" baseline="0" dirty="0"/>
                        <a:t>NE tag</a:t>
                      </a:r>
                    </a:p>
                  </a:txBody>
                  <a:tcPr/>
                </a:tc>
                <a:extLst>
                  <a:ext uri="{0D108BD9-81ED-4DB2-BD59-A6C34878D82A}">
                    <a16:rowId xmlns:a16="http://schemas.microsoft.com/office/drawing/2014/main" val="754205316"/>
                  </a:ext>
                </a:extLst>
              </a:tr>
              <a:tr h="236126">
                <a:tc>
                  <a:txBody>
                    <a:bodyPr/>
                    <a:lstStyle/>
                    <a:p>
                      <a:r>
                        <a:rPr lang="en-US" sz="1100" baseline="0" dirty="0"/>
                        <a:t>plaintiff</a:t>
                      </a:r>
                    </a:p>
                  </a:txBody>
                  <a:tcPr/>
                </a:tc>
                <a:tc>
                  <a:txBody>
                    <a:bodyPr/>
                    <a:lstStyle/>
                    <a:p>
                      <a:r>
                        <a:rPr lang="en-US" sz="1100" baseline="0" dirty="0"/>
                        <a:t>O</a:t>
                      </a:r>
                    </a:p>
                  </a:txBody>
                  <a:tcPr/>
                </a:tc>
                <a:extLst>
                  <a:ext uri="{0D108BD9-81ED-4DB2-BD59-A6C34878D82A}">
                    <a16:rowId xmlns:a16="http://schemas.microsoft.com/office/drawing/2014/main" val="815953029"/>
                  </a:ext>
                </a:extLst>
              </a:tr>
              <a:tr h="236126">
                <a:tc>
                  <a:txBody>
                    <a:bodyPr/>
                    <a:lstStyle/>
                    <a:p>
                      <a:r>
                        <a:rPr lang="en-US" sz="1100" baseline="0" dirty="0"/>
                        <a:t>A.</a:t>
                      </a:r>
                    </a:p>
                  </a:txBody>
                  <a:tcPr/>
                </a:tc>
                <a:tc>
                  <a:txBody>
                    <a:bodyPr/>
                    <a:lstStyle/>
                    <a:p>
                      <a:r>
                        <a:rPr lang="en-US" sz="1100" baseline="0" dirty="0"/>
                        <a:t>I-PER</a:t>
                      </a:r>
                    </a:p>
                  </a:txBody>
                  <a:tcPr/>
                </a:tc>
                <a:extLst>
                  <a:ext uri="{0D108BD9-81ED-4DB2-BD59-A6C34878D82A}">
                    <a16:rowId xmlns:a16="http://schemas.microsoft.com/office/drawing/2014/main" val="667128294"/>
                  </a:ext>
                </a:extLst>
              </a:tr>
              <a:tr h="236126">
                <a:tc>
                  <a:txBody>
                    <a:bodyPr/>
                    <a:lstStyle/>
                    <a:p>
                      <a:r>
                        <a:rPr lang="en-US" sz="1100" baseline="0" dirty="0"/>
                        <a:t>Schwartz</a:t>
                      </a:r>
                    </a:p>
                  </a:txBody>
                  <a:tcPr/>
                </a:tc>
                <a:tc>
                  <a:txBody>
                    <a:bodyPr/>
                    <a:lstStyle/>
                    <a:p>
                      <a:r>
                        <a:rPr lang="en-US" sz="1100" baseline="0" dirty="0"/>
                        <a:t>I-PER</a:t>
                      </a:r>
                    </a:p>
                  </a:txBody>
                  <a:tcPr/>
                </a:tc>
                <a:extLst>
                  <a:ext uri="{0D108BD9-81ED-4DB2-BD59-A6C34878D82A}">
                    <a16:rowId xmlns:a16="http://schemas.microsoft.com/office/drawing/2014/main" val="760158345"/>
                  </a:ext>
                </a:extLst>
              </a:tr>
              <a:tr h="236126">
                <a:tc>
                  <a:txBody>
                    <a:bodyPr/>
                    <a:lstStyle/>
                    <a:p>
                      <a:r>
                        <a:rPr lang="en-US" sz="1100" baseline="0" dirty="0"/>
                        <a:t>filed</a:t>
                      </a:r>
                    </a:p>
                  </a:txBody>
                  <a:tcPr/>
                </a:tc>
                <a:tc>
                  <a:txBody>
                    <a:bodyPr/>
                    <a:lstStyle/>
                    <a:p>
                      <a:r>
                        <a:rPr lang="en-US" sz="1100" baseline="0" dirty="0"/>
                        <a:t>O</a:t>
                      </a:r>
                    </a:p>
                  </a:txBody>
                  <a:tcPr/>
                </a:tc>
                <a:extLst>
                  <a:ext uri="{0D108BD9-81ED-4DB2-BD59-A6C34878D82A}">
                    <a16:rowId xmlns:a16="http://schemas.microsoft.com/office/drawing/2014/main" val="76835997"/>
                  </a:ext>
                </a:extLst>
              </a:tr>
              <a:tr h="236126">
                <a:tc>
                  <a:txBody>
                    <a:bodyPr/>
                    <a:lstStyle/>
                    <a:p>
                      <a:r>
                        <a:rPr lang="en-US" sz="1100" baseline="0" dirty="0"/>
                        <a:t>a</a:t>
                      </a:r>
                    </a:p>
                  </a:txBody>
                  <a:tcPr/>
                </a:tc>
                <a:tc>
                  <a:txBody>
                    <a:bodyPr/>
                    <a:lstStyle/>
                    <a:p>
                      <a:r>
                        <a:rPr lang="en-US" sz="1100" baseline="0" dirty="0"/>
                        <a:t>O</a:t>
                      </a:r>
                    </a:p>
                  </a:txBody>
                  <a:tcPr/>
                </a:tc>
                <a:extLst>
                  <a:ext uri="{0D108BD9-81ED-4DB2-BD59-A6C34878D82A}">
                    <a16:rowId xmlns:a16="http://schemas.microsoft.com/office/drawing/2014/main" val="161023050"/>
                  </a:ext>
                </a:extLst>
              </a:tr>
              <a:tr h="236126">
                <a:tc>
                  <a:txBody>
                    <a:bodyPr/>
                    <a:lstStyle/>
                    <a:p>
                      <a:r>
                        <a:rPr lang="en-US" sz="1100" baseline="0" dirty="0"/>
                        <a:t>lawsuit</a:t>
                      </a:r>
                    </a:p>
                  </a:txBody>
                  <a:tcPr/>
                </a:tc>
                <a:tc>
                  <a:txBody>
                    <a:bodyPr/>
                    <a:lstStyle/>
                    <a:p>
                      <a:r>
                        <a:rPr lang="en-US" sz="1100" baseline="0" dirty="0"/>
                        <a:t>O</a:t>
                      </a:r>
                    </a:p>
                  </a:txBody>
                  <a:tcPr/>
                </a:tc>
                <a:extLst>
                  <a:ext uri="{0D108BD9-81ED-4DB2-BD59-A6C34878D82A}">
                    <a16:rowId xmlns:a16="http://schemas.microsoft.com/office/drawing/2014/main" val="181848031"/>
                  </a:ext>
                </a:extLst>
              </a:tr>
              <a:tr h="236126">
                <a:tc>
                  <a:txBody>
                    <a:bodyPr/>
                    <a:lstStyle/>
                    <a:p>
                      <a:r>
                        <a:rPr lang="en-US" sz="1100" baseline="0" dirty="0"/>
                        <a:t>in</a:t>
                      </a:r>
                    </a:p>
                  </a:txBody>
                  <a:tcPr/>
                </a:tc>
                <a:tc>
                  <a:txBody>
                    <a:bodyPr/>
                    <a:lstStyle/>
                    <a:p>
                      <a:r>
                        <a:rPr lang="en-US" sz="1100" baseline="0" dirty="0"/>
                        <a:t>O</a:t>
                      </a:r>
                    </a:p>
                  </a:txBody>
                  <a:tcPr/>
                </a:tc>
                <a:extLst>
                  <a:ext uri="{0D108BD9-81ED-4DB2-BD59-A6C34878D82A}">
                    <a16:rowId xmlns:a16="http://schemas.microsoft.com/office/drawing/2014/main" val="2803265184"/>
                  </a:ext>
                </a:extLst>
              </a:tr>
              <a:tr h="236126">
                <a:tc>
                  <a:txBody>
                    <a:bodyPr/>
                    <a:lstStyle/>
                    <a:p>
                      <a:r>
                        <a:rPr lang="en-US" sz="1100" baseline="0" dirty="0"/>
                        <a:t>California</a:t>
                      </a:r>
                    </a:p>
                  </a:txBody>
                  <a:tcPr/>
                </a:tc>
                <a:tc>
                  <a:txBody>
                    <a:bodyPr/>
                    <a:lstStyle/>
                    <a:p>
                      <a:r>
                        <a:rPr lang="en-US" sz="1100" baseline="0" dirty="0"/>
                        <a:t>I-COURT</a:t>
                      </a:r>
                    </a:p>
                  </a:txBody>
                  <a:tcPr/>
                </a:tc>
                <a:extLst>
                  <a:ext uri="{0D108BD9-81ED-4DB2-BD59-A6C34878D82A}">
                    <a16:rowId xmlns:a16="http://schemas.microsoft.com/office/drawing/2014/main" val="2768616012"/>
                  </a:ext>
                </a:extLst>
              </a:tr>
              <a:tr h="236126">
                <a:tc>
                  <a:txBody>
                    <a:bodyPr/>
                    <a:lstStyle/>
                    <a:p>
                      <a:r>
                        <a:rPr lang="en-US" sz="1100" baseline="0" dirty="0"/>
                        <a:t>Superior</a:t>
                      </a:r>
                    </a:p>
                  </a:txBody>
                  <a:tcPr/>
                </a:tc>
                <a:tc>
                  <a:txBody>
                    <a:bodyPr/>
                    <a:lstStyle/>
                    <a:p>
                      <a:r>
                        <a:rPr lang="en-US" sz="1100" baseline="0" dirty="0"/>
                        <a:t>I-COURT</a:t>
                      </a:r>
                    </a:p>
                  </a:txBody>
                  <a:tcPr/>
                </a:tc>
                <a:extLst>
                  <a:ext uri="{0D108BD9-81ED-4DB2-BD59-A6C34878D82A}">
                    <a16:rowId xmlns:a16="http://schemas.microsoft.com/office/drawing/2014/main" val="2395590351"/>
                  </a:ext>
                </a:extLst>
              </a:tr>
              <a:tr h="236126">
                <a:tc>
                  <a:txBody>
                    <a:bodyPr/>
                    <a:lstStyle/>
                    <a:p>
                      <a:r>
                        <a:rPr lang="en-US" sz="1100" baseline="0" dirty="0"/>
                        <a:t>Court</a:t>
                      </a:r>
                    </a:p>
                  </a:txBody>
                  <a:tcPr/>
                </a:tc>
                <a:tc>
                  <a:txBody>
                    <a:bodyPr/>
                    <a:lstStyle/>
                    <a:p>
                      <a:r>
                        <a:rPr lang="en-US" sz="1100" baseline="0" dirty="0"/>
                        <a:t>I-COURT</a:t>
                      </a:r>
                    </a:p>
                  </a:txBody>
                  <a:tcPr/>
                </a:tc>
                <a:extLst>
                  <a:ext uri="{0D108BD9-81ED-4DB2-BD59-A6C34878D82A}">
                    <a16:rowId xmlns:a16="http://schemas.microsoft.com/office/drawing/2014/main" val="3698402865"/>
                  </a:ext>
                </a:extLst>
              </a:tr>
            </a:tbl>
          </a:graphicData>
        </a:graphic>
      </p:graphicFrame>
    </p:spTree>
    <p:extLst>
      <p:ext uri="{BB962C8B-B14F-4D97-AF65-F5344CB8AC3E}">
        <p14:creationId xmlns:p14="http://schemas.microsoft.com/office/powerpoint/2010/main" val="188114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29840" y="994718"/>
            <a:ext cx="7154591" cy="3745062"/>
          </a:xfrm>
        </p:spPr>
        <p:txBody>
          <a:bodyPr>
            <a:normAutofit/>
          </a:bodyPr>
          <a:lstStyle/>
          <a:p>
            <a:pPr algn="ctr"/>
            <a:r>
              <a:rPr lang="en-US" sz="2800" b="0" dirty="0"/>
              <a:t>EDGAR-NER (E-NER)</a:t>
            </a:r>
            <a:endParaRPr lang="en-US" sz="2800" dirty="0"/>
          </a:p>
        </p:txBody>
      </p:sp>
      <p:sp>
        <p:nvSpPr>
          <p:cNvPr id="9" name="Text Placeholder 8"/>
          <p:cNvSpPr>
            <a:spLocks noGrp="1"/>
          </p:cNvSpPr>
          <p:nvPr>
            <p:ph type="body" sz="quarter" idx="12"/>
          </p:nvPr>
        </p:nvSpPr>
        <p:spPr/>
        <p:txBody>
          <a:bodyPr/>
          <a:lstStyle/>
          <a:p>
            <a:r>
              <a:rPr lang="en-US" dirty="0"/>
              <a:t>UCL Computer Science</a:t>
            </a:r>
          </a:p>
          <a:p>
            <a:endParaRPr lang="en-US" dirty="0"/>
          </a:p>
        </p:txBody>
      </p:sp>
      <p:sp>
        <p:nvSpPr>
          <p:cNvPr id="5" name="Text Placeholder 7">
            <a:extLst>
              <a:ext uri="{FF2B5EF4-FFF2-40B4-BE49-F238E27FC236}">
                <a16:creationId xmlns:a16="http://schemas.microsoft.com/office/drawing/2014/main" id="{6D67E70E-3A29-8445-9294-C45F371C7CB2}"/>
              </a:ext>
            </a:extLst>
          </p:cNvPr>
          <p:cNvSpPr txBox="1">
            <a:spLocks/>
          </p:cNvSpPr>
          <p:nvPr/>
        </p:nvSpPr>
        <p:spPr>
          <a:xfrm>
            <a:off x="493482" y="2940669"/>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7" name="Text Placeholder 7">
            <a:extLst>
              <a:ext uri="{FF2B5EF4-FFF2-40B4-BE49-F238E27FC236}">
                <a16:creationId xmlns:a16="http://schemas.microsoft.com/office/drawing/2014/main" id="{D9F52890-F162-B045-A697-C20716F25F13}"/>
              </a:ext>
            </a:extLst>
          </p:cNvPr>
          <p:cNvSpPr txBox="1">
            <a:spLocks/>
          </p:cNvSpPr>
          <p:nvPr/>
        </p:nvSpPr>
        <p:spPr>
          <a:xfrm>
            <a:off x="629840" y="2230084"/>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10" name="TextBox 9">
            <a:extLst>
              <a:ext uri="{FF2B5EF4-FFF2-40B4-BE49-F238E27FC236}">
                <a16:creationId xmlns:a16="http://schemas.microsoft.com/office/drawing/2014/main" id="{D369B857-9AFC-E445-AC03-53C682828E2A}"/>
              </a:ext>
            </a:extLst>
          </p:cNvPr>
          <p:cNvSpPr txBox="1"/>
          <p:nvPr/>
        </p:nvSpPr>
        <p:spPr>
          <a:xfrm>
            <a:off x="2154539" y="1909668"/>
            <a:ext cx="3832475" cy="1785104"/>
          </a:xfrm>
          <a:prstGeom prst="rect">
            <a:avLst/>
          </a:prstGeom>
          <a:noFill/>
        </p:spPr>
        <p:txBody>
          <a:bodyPr wrap="square">
            <a:spAutoFit/>
          </a:bodyPr>
          <a:lstStyle/>
          <a:p>
            <a:pPr marL="171450" indent="-171450">
              <a:buFont typeface="Arial" panose="020B0604020202020204" pitchFamily="34" charset="0"/>
              <a:buChar char="•"/>
            </a:pPr>
            <a:r>
              <a:rPr lang="en-US" sz="1100" dirty="0"/>
              <a:t>Financial entities (such as companies, individuals and funds) registered with the US Securities and Exchange Commission (US SEC) are required to submit filings to the Electronic Data Gathering, Analysis and Retrieval (EDGAR) database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We arbitrarily chose the year 2010 and downloaded 52 filings. We avoided filings that contain almost no text (such as tables for the filer to fill in)</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128470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29840" y="994718"/>
            <a:ext cx="7154591" cy="3745062"/>
          </a:xfrm>
        </p:spPr>
        <p:txBody>
          <a:bodyPr>
            <a:normAutofit/>
          </a:bodyPr>
          <a:lstStyle/>
          <a:p>
            <a:pPr algn="ctr"/>
            <a:r>
              <a:rPr lang="en-US" sz="2800" b="0" dirty="0"/>
              <a:t>EDGAR-NER (E-NER)</a:t>
            </a:r>
            <a:endParaRPr lang="en-US" sz="2800" dirty="0"/>
          </a:p>
        </p:txBody>
      </p:sp>
      <p:sp>
        <p:nvSpPr>
          <p:cNvPr id="9" name="Text Placeholder 8"/>
          <p:cNvSpPr>
            <a:spLocks noGrp="1"/>
          </p:cNvSpPr>
          <p:nvPr>
            <p:ph type="body" sz="quarter" idx="12"/>
          </p:nvPr>
        </p:nvSpPr>
        <p:spPr/>
        <p:txBody>
          <a:bodyPr/>
          <a:lstStyle/>
          <a:p>
            <a:r>
              <a:rPr lang="en-US" dirty="0"/>
              <a:t>UCL Computer Science</a:t>
            </a:r>
          </a:p>
          <a:p>
            <a:endParaRPr lang="en-US" dirty="0"/>
          </a:p>
        </p:txBody>
      </p:sp>
      <p:sp>
        <p:nvSpPr>
          <p:cNvPr id="5" name="Text Placeholder 7">
            <a:extLst>
              <a:ext uri="{FF2B5EF4-FFF2-40B4-BE49-F238E27FC236}">
                <a16:creationId xmlns:a16="http://schemas.microsoft.com/office/drawing/2014/main" id="{6D67E70E-3A29-8445-9294-C45F371C7CB2}"/>
              </a:ext>
            </a:extLst>
          </p:cNvPr>
          <p:cNvSpPr txBox="1">
            <a:spLocks/>
          </p:cNvSpPr>
          <p:nvPr/>
        </p:nvSpPr>
        <p:spPr>
          <a:xfrm>
            <a:off x="493482" y="2940669"/>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7" name="Text Placeholder 7">
            <a:extLst>
              <a:ext uri="{FF2B5EF4-FFF2-40B4-BE49-F238E27FC236}">
                <a16:creationId xmlns:a16="http://schemas.microsoft.com/office/drawing/2014/main" id="{D9F52890-F162-B045-A697-C20716F25F13}"/>
              </a:ext>
            </a:extLst>
          </p:cNvPr>
          <p:cNvSpPr txBox="1">
            <a:spLocks/>
          </p:cNvSpPr>
          <p:nvPr/>
        </p:nvSpPr>
        <p:spPr>
          <a:xfrm>
            <a:off x="629840" y="2230084"/>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pic>
        <p:nvPicPr>
          <p:cNvPr id="11" name="Picture 10" descr="Table&#10;&#10;Description automatically generated">
            <a:extLst>
              <a:ext uri="{FF2B5EF4-FFF2-40B4-BE49-F238E27FC236}">
                <a16:creationId xmlns:a16="http://schemas.microsoft.com/office/drawing/2014/main" id="{66B3F8FF-A0E1-E04B-B717-34900E3EB73F}"/>
              </a:ext>
            </a:extLst>
          </p:cNvPr>
          <p:cNvPicPr>
            <a:picLocks noChangeAspect="1"/>
          </p:cNvPicPr>
          <p:nvPr/>
        </p:nvPicPr>
        <p:blipFill>
          <a:blip r:embed="rId3"/>
          <a:stretch>
            <a:fillRect/>
          </a:stretch>
        </p:blipFill>
        <p:spPr>
          <a:xfrm>
            <a:off x="4549601" y="1462210"/>
            <a:ext cx="4546150" cy="3505518"/>
          </a:xfrm>
          <a:prstGeom prst="rect">
            <a:avLst/>
          </a:prstGeom>
        </p:spPr>
      </p:pic>
    </p:spTree>
    <p:extLst>
      <p:ext uri="{BB962C8B-B14F-4D97-AF65-F5344CB8AC3E}">
        <p14:creationId xmlns:p14="http://schemas.microsoft.com/office/powerpoint/2010/main" val="285983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29840" y="994718"/>
            <a:ext cx="7154591" cy="3745062"/>
          </a:xfrm>
        </p:spPr>
        <p:txBody>
          <a:bodyPr>
            <a:normAutofit/>
          </a:bodyPr>
          <a:lstStyle/>
          <a:p>
            <a:pPr algn="ctr"/>
            <a:r>
              <a:rPr lang="en-US" sz="2800" b="0" dirty="0"/>
              <a:t>EDGAR-NER (E-NER)</a:t>
            </a:r>
            <a:endParaRPr lang="en-US" sz="2800" dirty="0"/>
          </a:p>
        </p:txBody>
      </p:sp>
      <p:sp>
        <p:nvSpPr>
          <p:cNvPr id="9" name="Text Placeholder 8"/>
          <p:cNvSpPr>
            <a:spLocks noGrp="1"/>
          </p:cNvSpPr>
          <p:nvPr>
            <p:ph type="body" sz="quarter" idx="12"/>
          </p:nvPr>
        </p:nvSpPr>
        <p:spPr/>
        <p:txBody>
          <a:bodyPr/>
          <a:lstStyle/>
          <a:p>
            <a:r>
              <a:rPr lang="en-US" dirty="0"/>
              <a:t>UCL Computer Science</a:t>
            </a:r>
          </a:p>
          <a:p>
            <a:endParaRPr lang="en-US" dirty="0"/>
          </a:p>
        </p:txBody>
      </p:sp>
      <p:sp>
        <p:nvSpPr>
          <p:cNvPr id="5" name="Text Placeholder 7">
            <a:extLst>
              <a:ext uri="{FF2B5EF4-FFF2-40B4-BE49-F238E27FC236}">
                <a16:creationId xmlns:a16="http://schemas.microsoft.com/office/drawing/2014/main" id="{6D67E70E-3A29-8445-9294-C45F371C7CB2}"/>
              </a:ext>
            </a:extLst>
          </p:cNvPr>
          <p:cNvSpPr txBox="1">
            <a:spLocks/>
          </p:cNvSpPr>
          <p:nvPr/>
        </p:nvSpPr>
        <p:spPr>
          <a:xfrm>
            <a:off x="493482" y="2940669"/>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7" name="Text Placeholder 7">
            <a:extLst>
              <a:ext uri="{FF2B5EF4-FFF2-40B4-BE49-F238E27FC236}">
                <a16:creationId xmlns:a16="http://schemas.microsoft.com/office/drawing/2014/main" id="{D9F52890-F162-B045-A697-C20716F25F13}"/>
              </a:ext>
            </a:extLst>
          </p:cNvPr>
          <p:cNvSpPr txBox="1">
            <a:spLocks/>
          </p:cNvSpPr>
          <p:nvPr/>
        </p:nvSpPr>
        <p:spPr>
          <a:xfrm>
            <a:off x="629840" y="2230084"/>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10" name="TextBox 9">
            <a:extLst>
              <a:ext uri="{FF2B5EF4-FFF2-40B4-BE49-F238E27FC236}">
                <a16:creationId xmlns:a16="http://schemas.microsoft.com/office/drawing/2014/main" id="{D369B857-9AFC-E445-AC03-53C682828E2A}"/>
              </a:ext>
            </a:extLst>
          </p:cNvPr>
          <p:cNvSpPr txBox="1"/>
          <p:nvPr/>
        </p:nvSpPr>
        <p:spPr>
          <a:xfrm>
            <a:off x="580768" y="1768419"/>
            <a:ext cx="3832475" cy="2123658"/>
          </a:xfrm>
          <a:prstGeom prst="rect">
            <a:avLst/>
          </a:prstGeom>
          <a:noFill/>
        </p:spPr>
        <p:txBody>
          <a:bodyPr wrap="square">
            <a:spAutoFit/>
          </a:bodyPr>
          <a:lstStyle/>
          <a:p>
            <a:pPr marL="171450" indent="-171450">
              <a:buFont typeface="Arial" panose="020B0604020202020204" pitchFamily="34" charset="0"/>
              <a:buChar char="•"/>
            </a:pPr>
            <a:endParaRPr lang="en-US" sz="1100" dirty="0"/>
          </a:p>
          <a:p>
            <a:r>
              <a:rPr lang="en-US" sz="1100" dirty="0"/>
              <a:t>After downloading the filings from EDGAR, we preprocess the raw HTML text file by removing:</a:t>
            </a:r>
          </a:p>
          <a:p>
            <a:pPr marL="628650" lvl="1" indent="-171450">
              <a:buFont typeface="Arial" panose="020B0604020202020204" pitchFamily="34" charset="0"/>
              <a:buChar char="•"/>
            </a:pPr>
            <a:r>
              <a:rPr lang="en-US" sz="1100" dirty="0"/>
              <a:t>SEC filing header section</a:t>
            </a:r>
          </a:p>
          <a:p>
            <a:pPr marL="628650" lvl="1" indent="-171450">
              <a:buFont typeface="Arial" panose="020B0604020202020204" pitchFamily="34" charset="0"/>
              <a:buChar char="•"/>
            </a:pPr>
            <a:r>
              <a:rPr lang="en-US" sz="1100" dirty="0"/>
              <a:t>Graphical elements</a:t>
            </a:r>
          </a:p>
          <a:p>
            <a:pPr marL="628650" lvl="1" indent="-171450">
              <a:buFont typeface="Arial" panose="020B0604020202020204" pitchFamily="34" charset="0"/>
              <a:buChar char="•"/>
            </a:pPr>
            <a:r>
              <a:rPr lang="en-US" sz="1100" dirty="0"/>
              <a:t>Tables that contain no sentences</a:t>
            </a:r>
          </a:p>
          <a:p>
            <a:pPr marL="628650" lvl="1" indent="-171450">
              <a:buFont typeface="Arial" panose="020B0604020202020204" pitchFamily="34" charset="0"/>
              <a:buChar char="•"/>
            </a:pPr>
            <a:r>
              <a:rPr lang="en-US" sz="1100" dirty="0"/>
              <a:t>Page numbers </a:t>
            </a:r>
          </a:p>
          <a:p>
            <a:pPr marL="628650" lvl="1" indent="-171450">
              <a:buFont typeface="Arial" panose="020B0604020202020204" pitchFamily="34" charset="0"/>
              <a:buChar char="•"/>
            </a:pPr>
            <a:r>
              <a:rPr lang="en-US" sz="1100" dirty="0"/>
              <a:t>Figures and plots</a:t>
            </a:r>
          </a:p>
          <a:p>
            <a:pPr marL="628650" lvl="1" indent="-171450">
              <a:buFont typeface="Arial" panose="020B0604020202020204" pitchFamily="34" charset="0"/>
              <a:buChar char="•"/>
            </a:pPr>
            <a:r>
              <a:rPr lang="en-US" sz="1100" dirty="0"/>
              <a:t>XBRL instances</a:t>
            </a:r>
          </a:p>
          <a:p>
            <a:pPr marL="628650" lvl="1" indent="-171450">
              <a:buFont typeface="Arial" panose="020B0604020202020204" pitchFamily="34" charset="0"/>
              <a:buChar char="•"/>
            </a:pPr>
            <a:endParaRPr lang="en-US" sz="1100" dirty="0"/>
          </a:p>
          <a:p>
            <a:pPr lvl="1"/>
            <a:endParaRPr lang="en-US" sz="1100" dirty="0"/>
          </a:p>
          <a:p>
            <a:pPr marL="628650" lvl="1" indent="-171450">
              <a:buFont typeface="Arial" panose="020B0604020202020204" pitchFamily="34" charset="0"/>
              <a:buChar char="•"/>
            </a:pPr>
            <a:endParaRPr lang="en-US" sz="1100" dirty="0"/>
          </a:p>
        </p:txBody>
      </p:sp>
      <p:pic>
        <p:nvPicPr>
          <p:cNvPr id="4" name="Picture 3" descr="Waterfall chart&#10;&#10;Description automatically generated with medium confidence">
            <a:extLst>
              <a:ext uri="{FF2B5EF4-FFF2-40B4-BE49-F238E27FC236}">
                <a16:creationId xmlns:a16="http://schemas.microsoft.com/office/drawing/2014/main" id="{90E120CF-9CBE-F44C-B5BB-437B3D10690A}"/>
              </a:ext>
            </a:extLst>
          </p:cNvPr>
          <p:cNvPicPr>
            <a:picLocks noChangeAspect="1"/>
          </p:cNvPicPr>
          <p:nvPr/>
        </p:nvPicPr>
        <p:blipFill>
          <a:blip r:embed="rId3"/>
          <a:stretch>
            <a:fillRect/>
          </a:stretch>
        </p:blipFill>
        <p:spPr>
          <a:xfrm>
            <a:off x="4702152" y="2073017"/>
            <a:ext cx="3948366" cy="2220956"/>
          </a:xfrm>
          <a:prstGeom prst="rect">
            <a:avLst/>
          </a:prstGeom>
        </p:spPr>
      </p:pic>
    </p:spTree>
    <p:extLst>
      <p:ext uri="{BB962C8B-B14F-4D97-AF65-F5344CB8AC3E}">
        <p14:creationId xmlns:p14="http://schemas.microsoft.com/office/powerpoint/2010/main" val="152265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29840" y="994718"/>
            <a:ext cx="7154591" cy="3745062"/>
          </a:xfrm>
        </p:spPr>
        <p:txBody>
          <a:bodyPr>
            <a:normAutofit/>
          </a:bodyPr>
          <a:lstStyle/>
          <a:p>
            <a:pPr algn="ctr"/>
            <a:r>
              <a:rPr lang="en-US" sz="2800" b="0" dirty="0"/>
              <a:t>EDGAR-NER (E-NER)</a:t>
            </a:r>
            <a:endParaRPr lang="en-US" sz="2800" dirty="0"/>
          </a:p>
        </p:txBody>
      </p:sp>
      <p:sp>
        <p:nvSpPr>
          <p:cNvPr id="9" name="Text Placeholder 8"/>
          <p:cNvSpPr>
            <a:spLocks noGrp="1"/>
          </p:cNvSpPr>
          <p:nvPr>
            <p:ph type="body" sz="quarter" idx="12"/>
          </p:nvPr>
        </p:nvSpPr>
        <p:spPr/>
        <p:txBody>
          <a:bodyPr/>
          <a:lstStyle/>
          <a:p>
            <a:r>
              <a:rPr lang="en-US" dirty="0"/>
              <a:t>UCL Computer Science</a:t>
            </a:r>
          </a:p>
          <a:p>
            <a:endParaRPr lang="en-US" dirty="0"/>
          </a:p>
        </p:txBody>
      </p:sp>
      <p:sp>
        <p:nvSpPr>
          <p:cNvPr id="5" name="Text Placeholder 7">
            <a:extLst>
              <a:ext uri="{FF2B5EF4-FFF2-40B4-BE49-F238E27FC236}">
                <a16:creationId xmlns:a16="http://schemas.microsoft.com/office/drawing/2014/main" id="{6D67E70E-3A29-8445-9294-C45F371C7CB2}"/>
              </a:ext>
            </a:extLst>
          </p:cNvPr>
          <p:cNvSpPr txBox="1">
            <a:spLocks/>
          </p:cNvSpPr>
          <p:nvPr/>
        </p:nvSpPr>
        <p:spPr>
          <a:xfrm>
            <a:off x="493482" y="2940669"/>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7" name="Text Placeholder 7">
            <a:extLst>
              <a:ext uri="{FF2B5EF4-FFF2-40B4-BE49-F238E27FC236}">
                <a16:creationId xmlns:a16="http://schemas.microsoft.com/office/drawing/2014/main" id="{D9F52890-F162-B045-A697-C20716F25F13}"/>
              </a:ext>
            </a:extLst>
          </p:cNvPr>
          <p:cNvSpPr txBox="1">
            <a:spLocks/>
          </p:cNvSpPr>
          <p:nvPr/>
        </p:nvSpPr>
        <p:spPr>
          <a:xfrm>
            <a:off x="629840" y="2230084"/>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pic>
        <p:nvPicPr>
          <p:cNvPr id="3" name="Picture 2" descr="Table&#10;&#10;Description automatically generated">
            <a:extLst>
              <a:ext uri="{FF2B5EF4-FFF2-40B4-BE49-F238E27FC236}">
                <a16:creationId xmlns:a16="http://schemas.microsoft.com/office/drawing/2014/main" id="{2772C653-1972-A54C-87D2-9BE8510446FA}"/>
              </a:ext>
            </a:extLst>
          </p:cNvPr>
          <p:cNvPicPr>
            <a:picLocks noChangeAspect="1"/>
          </p:cNvPicPr>
          <p:nvPr/>
        </p:nvPicPr>
        <p:blipFill>
          <a:blip r:embed="rId3"/>
          <a:stretch>
            <a:fillRect/>
          </a:stretch>
        </p:blipFill>
        <p:spPr>
          <a:xfrm>
            <a:off x="1359569" y="2146472"/>
            <a:ext cx="2199394" cy="1956143"/>
          </a:xfrm>
          <a:prstGeom prst="rect">
            <a:avLst/>
          </a:prstGeom>
        </p:spPr>
      </p:pic>
      <p:pic>
        <p:nvPicPr>
          <p:cNvPr id="11" name="Picture 10" descr="Table&#10;&#10;Description automatically generated">
            <a:extLst>
              <a:ext uri="{FF2B5EF4-FFF2-40B4-BE49-F238E27FC236}">
                <a16:creationId xmlns:a16="http://schemas.microsoft.com/office/drawing/2014/main" id="{1DA7EE20-EC48-504B-ADAE-C7E1EFE65F80}"/>
              </a:ext>
            </a:extLst>
          </p:cNvPr>
          <p:cNvPicPr>
            <a:picLocks noChangeAspect="1"/>
          </p:cNvPicPr>
          <p:nvPr/>
        </p:nvPicPr>
        <p:blipFill>
          <a:blip r:embed="rId4"/>
          <a:stretch>
            <a:fillRect/>
          </a:stretch>
        </p:blipFill>
        <p:spPr>
          <a:xfrm>
            <a:off x="3752952" y="2600925"/>
            <a:ext cx="4897566" cy="1043076"/>
          </a:xfrm>
          <a:prstGeom prst="rect">
            <a:avLst/>
          </a:prstGeom>
        </p:spPr>
      </p:pic>
    </p:spTree>
    <p:extLst>
      <p:ext uri="{BB962C8B-B14F-4D97-AF65-F5344CB8AC3E}">
        <p14:creationId xmlns:p14="http://schemas.microsoft.com/office/powerpoint/2010/main" val="366211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29840" y="994718"/>
            <a:ext cx="7154591" cy="3745062"/>
          </a:xfrm>
        </p:spPr>
        <p:txBody>
          <a:bodyPr>
            <a:normAutofit/>
          </a:bodyPr>
          <a:lstStyle/>
          <a:p>
            <a:pPr algn="ctr"/>
            <a:r>
              <a:rPr lang="en-US" sz="2800" b="0" dirty="0"/>
              <a:t>EDGAR-NER (E-NER)</a:t>
            </a:r>
            <a:endParaRPr lang="en-US" sz="2800" dirty="0"/>
          </a:p>
        </p:txBody>
      </p:sp>
      <p:sp>
        <p:nvSpPr>
          <p:cNvPr id="9" name="Text Placeholder 8"/>
          <p:cNvSpPr>
            <a:spLocks noGrp="1"/>
          </p:cNvSpPr>
          <p:nvPr>
            <p:ph type="body" sz="quarter" idx="12"/>
          </p:nvPr>
        </p:nvSpPr>
        <p:spPr/>
        <p:txBody>
          <a:bodyPr/>
          <a:lstStyle/>
          <a:p>
            <a:r>
              <a:rPr lang="en-US" dirty="0"/>
              <a:t>UCL Computer Science</a:t>
            </a:r>
          </a:p>
          <a:p>
            <a:endParaRPr lang="en-US" dirty="0"/>
          </a:p>
        </p:txBody>
      </p:sp>
      <p:sp>
        <p:nvSpPr>
          <p:cNvPr id="5" name="Text Placeholder 7">
            <a:extLst>
              <a:ext uri="{FF2B5EF4-FFF2-40B4-BE49-F238E27FC236}">
                <a16:creationId xmlns:a16="http://schemas.microsoft.com/office/drawing/2014/main" id="{6D67E70E-3A29-8445-9294-C45F371C7CB2}"/>
              </a:ext>
            </a:extLst>
          </p:cNvPr>
          <p:cNvSpPr txBox="1">
            <a:spLocks/>
          </p:cNvSpPr>
          <p:nvPr/>
        </p:nvSpPr>
        <p:spPr>
          <a:xfrm>
            <a:off x="493482" y="2940669"/>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7" name="Text Placeholder 7">
            <a:extLst>
              <a:ext uri="{FF2B5EF4-FFF2-40B4-BE49-F238E27FC236}">
                <a16:creationId xmlns:a16="http://schemas.microsoft.com/office/drawing/2014/main" id="{D9F52890-F162-B045-A697-C20716F25F13}"/>
              </a:ext>
            </a:extLst>
          </p:cNvPr>
          <p:cNvSpPr txBox="1">
            <a:spLocks/>
          </p:cNvSpPr>
          <p:nvPr/>
        </p:nvSpPr>
        <p:spPr>
          <a:xfrm>
            <a:off x="629840" y="2230084"/>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pic>
        <p:nvPicPr>
          <p:cNvPr id="3" name="Picture 2" descr="Table&#10;&#10;Description automatically generated">
            <a:extLst>
              <a:ext uri="{FF2B5EF4-FFF2-40B4-BE49-F238E27FC236}">
                <a16:creationId xmlns:a16="http://schemas.microsoft.com/office/drawing/2014/main" id="{2772C653-1972-A54C-87D2-9BE8510446FA}"/>
              </a:ext>
            </a:extLst>
          </p:cNvPr>
          <p:cNvPicPr>
            <a:picLocks noChangeAspect="1"/>
          </p:cNvPicPr>
          <p:nvPr/>
        </p:nvPicPr>
        <p:blipFill>
          <a:blip r:embed="rId3"/>
          <a:stretch>
            <a:fillRect/>
          </a:stretch>
        </p:blipFill>
        <p:spPr>
          <a:xfrm>
            <a:off x="1359569" y="2146472"/>
            <a:ext cx="2199394" cy="1956143"/>
          </a:xfrm>
          <a:prstGeom prst="rect">
            <a:avLst/>
          </a:prstGeom>
        </p:spPr>
      </p:pic>
      <p:pic>
        <p:nvPicPr>
          <p:cNvPr id="11" name="Picture 10" descr="Table&#10;&#10;Description automatically generated">
            <a:extLst>
              <a:ext uri="{FF2B5EF4-FFF2-40B4-BE49-F238E27FC236}">
                <a16:creationId xmlns:a16="http://schemas.microsoft.com/office/drawing/2014/main" id="{1DA7EE20-EC48-504B-ADAE-C7E1EFE65F80}"/>
              </a:ext>
            </a:extLst>
          </p:cNvPr>
          <p:cNvPicPr>
            <a:picLocks noChangeAspect="1"/>
          </p:cNvPicPr>
          <p:nvPr/>
        </p:nvPicPr>
        <p:blipFill>
          <a:blip r:embed="rId4"/>
          <a:stretch>
            <a:fillRect/>
          </a:stretch>
        </p:blipFill>
        <p:spPr>
          <a:xfrm>
            <a:off x="3752952" y="2600925"/>
            <a:ext cx="4897566" cy="1043076"/>
          </a:xfrm>
          <a:prstGeom prst="rect">
            <a:avLst/>
          </a:prstGeom>
        </p:spPr>
      </p:pic>
      <p:sp>
        <p:nvSpPr>
          <p:cNvPr id="2" name="Down Arrow 1">
            <a:extLst>
              <a:ext uri="{FF2B5EF4-FFF2-40B4-BE49-F238E27FC236}">
                <a16:creationId xmlns:a16="http://schemas.microsoft.com/office/drawing/2014/main" id="{0D6BDE0E-3899-2C42-9982-F412A80A067F}"/>
              </a:ext>
            </a:extLst>
          </p:cNvPr>
          <p:cNvSpPr/>
          <p:nvPr/>
        </p:nvSpPr>
        <p:spPr>
          <a:xfrm flipV="1">
            <a:off x="6271054" y="3688492"/>
            <a:ext cx="55605" cy="17299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0" name="Down Arrow 9">
            <a:extLst>
              <a:ext uri="{FF2B5EF4-FFF2-40B4-BE49-F238E27FC236}">
                <a16:creationId xmlns:a16="http://schemas.microsoft.com/office/drawing/2014/main" id="{0772788D-FD5B-6541-A8CF-DCB6DFC33D8E}"/>
              </a:ext>
            </a:extLst>
          </p:cNvPr>
          <p:cNvSpPr/>
          <p:nvPr/>
        </p:nvSpPr>
        <p:spPr>
          <a:xfrm flipV="1">
            <a:off x="8134067" y="3688492"/>
            <a:ext cx="55605" cy="17299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41488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29840" y="994718"/>
            <a:ext cx="7154591" cy="3745062"/>
          </a:xfrm>
        </p:spPr>
        <p:txBody>
          <a:bodyPr>
            <a:normAutofit/>
          </a:bodyPr>
          <a:lstStyle/>
          <a:p>
            <a:pPr algn="ctr"/>
            <a:r>
              <a:rPr lang="en-US" sz="2800" b="0" dirty="0"/>
              <a:t>Experiments</a:t>
            </a:r>
            <a:endParaRPr lang="en-US" sz="2800" dirty="0"/>
          </a:p>
        </p:txBody>
      </p:sp>
      <p:sp>
        <p:nvSpPr>
          <p:cNvPr id="9" name="Text Placeholder 8"/>
          <p:cNvSpPr>
            <a:spLocks noGrp="1"/>
          </p:cNvSpPr>
          <p:nvPr>
            <p:ph type="body" sz="quarter" idx="12"/>
          </p:nvPr>
        </p:nvSpPr>
        <p:spPr/>
        <p:txBody>
          <a:bodyPr/>
          <a:lstStyle/>
          <a:p>
            <a:r>
              <a:rPr lang="en-US" dirty="0"/>
              <a:t>UCL Computer Science</a:t>
            </a:r>
          </a:p>
          <a:p>
            <a:endParaRPr lang="en-US" dirty="0"/>
          </a:p>
        </p:txBody>
      </p:sp>
      <p:sp>
        <p:nvSpPr>
          <p:cNvPr id="5" name="Text Placeholder 7">
            <a:extLst>
              <a:ext uri="{FF2B5EF4-FFF2-40B4-BE49-F238E27FC236}">
                <a16:creationId xmlns:a16="http://schemas.microsoft.com/office/drawing/2014/main" id="{6D67E70E-3A29-8445-9294-C45F371C7CB2}"/>
              </a:ext>
            </a:extLst>
          </p:cNvPr>
          <p:cNvSpPr txBox="1">
            <a:spLocks/>
          </p:cNvSpPr>
          <p:nvPr/>
        </p:nvSpPr>
        <p:spPr>
          <a:xfrm>
            <a:off x="493482" y="2940669"/>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7" name="Text Placeholder 7">
            <a:extLst>
              <a:ext uri="{FF2B5EF4-FFF2-40B4-BE49-F238E27FC236}">
                <a16:creationId xmlns:a16="http://schemas.microsoft.com/office/drawing/2014/main" id="{D9F52890-F162-B045-A697-C20716F25F13}"/>
              </a:ext>
            </a:extLst>
          </p:cNvPr>
          <p:cNvSpPr txBox="1">
            <a:spLocks/>
          </p:cNvSpPr>
          <p:nvPr/>
        </p:nvSpPr>
        <p:spPr>
          <a:xfrm>
            <a:off x="629840" y="2230084"/>
            <a:ext cx="7154591" cy="374506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3200" b="1" kern="1200">
                <a:solidFill>
                  <a:srgbClr val="AC145A"/>
                </a:solidFill>
                <a:latin typeface="Arial" charset="0"/>
                <a:ea typeface="Arial" charset="0"/>
                <a:cs typeface="Arial" charset="0"/>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Arial" charset="0"/>
                <a:ea typeface="Arial" charset="0"/>
                <a:cs typeface="Arial" charset="0"/>
              </a:defRPr>
            </a:lvl2pPr>
            <a:lvl3pPr marL="685800" indent="0" algn="l" defTabSz="685800" rtl="0" eaLnBrk="1" latinLnBrk="0" hangingPunct="1">
              <a:lnSpc>
                <a:spcPct val="90000"/>
              </a:lnSpc>
              <a:spcBef>
                <a:spcPts val="375"/>
              </a:spcBef>
              <a:buFont typeface="Arial" panose="020B0604020202020204" pitchFamily="34" charset="0"/>
              <a:buNone/>
              <a:defRPr sz="900" b="1" kern="1200">
                <a:solidFill>
                  <a:schemeClr val="tx1"/>
                </a:solidFill>
                <a:latin typeface="Arial" charset="0"/>
                <a:ea typeface="Arial" charset="0"/>
                <a:cs typeface="Arial" charset="0"/>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Arial" charset="0"/>
                <a:ea typeface="Arial" charset="0"/>
                <a:cs typeface="Arial" charset="0"/>
              </a:defRPr>
            </a:lvl4pPr>
            <a:lvl5pPr marL="1371600" indent="0" algn="l" defTabSz="685800" rtl="0" eaLnBrk="1" latinLnBrk="0" hangingPunct="1">
              <a:lnSpc>
                <a:spcPct val="90000"/>
              </a:lnSpc>
              <a:spcBef>
                <a:spcPts val="375"/>
              </a:spcBef>
              <a:buFont typeface="Arial" panose="020B0604020202020204" pitchFamily="34" charset="0"/>
              <a:buNone/>
              <a:defRPr sz="750" b="1" kern="1200">
                <a:solidFill>
                  <a:schemeClr val="tx1"/>
                </a:solidFill>
                <a:latin typeface="Arial" charset="0"/>
                <a:ea typeface="Arial" charset="0"/>
                <a:cs typeface="Arial" charset="0"/>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endParaRPr lang="en-US" sz="2800" dirty="0"/>
          </a:p>
        </p:txBody>
      </p:sp>
      <p:sp>
        <p:nvSpPr>
          <p:cNvPr id="10" name="TextBox 9">
            <a:extLst>
              <a:ext uri="{FF2B5EF4-FFF2-40B4-BE49-F238E27FC236}">
                <a16:creationId xmlns:a16="http://schemas.microsoft.com/office/drawing/2014/main" id="{705E3954-02CE-E749-88C3-E6781C3CF13E}"/>
              </a:ext>
            </a:extLst>
          </p:cNvPr>
          <p:cNvSpPr txBox="1"/>
          <p:nvPr/>
        </p:nvSpPr>
        <p:spPr>
          <a:xfrm>
            <a:off x="580768" y="1768419"/>
            <a:ext cx="4226010" cy="2631490"/>
          </a:xfrm>
          <a:prstGeom prst="rect">
            <a:avLst/>
          </a:prstGeom>
          <a:noFill/>
        </p:spPr>
        <p:txBody>
          <a:bodyPr wrap="square">
            <a:spAutoFit/>
          </a:bodyPr>
          <a:lstStyle/>
          <a:p>
            <a:r>
              <a:rPr lang="en-US" sz="1100" dirty="0"/>
              <a:t>We applied 4 NER models:</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CoNLL-2003 Baseline</a:t>
            </a:r>
          </a:p>
          <a:p>
            <a:pPr marL="171450" indent="-171450">
              <a:buFont typeface="Arial" panose="020B0604020202020204" pitchFamily="34" charset="0"/>
              <a:buChar char="•"/>
            </a:pPr>
            <a:r>
              <a:rPr lang="en-US" sz="1100" dirty="0"/>
              <a:t>Hidden Markov Model</a:t>
            </a:r>
          </a:p>
          <a:p>
            <a:pPr marL="171450" indent="-171450">
              <a:buFont typeface="Arial" panose="020B0604020202020204" pitchFamily="34" charset="0"/>
              <a:buChar char="•"/>
            </a:pPr>
            <a:r>
              <a:rPr lang="en-US" sz="1100" dirty="0"/>
              <a:t>Conditional Random Field</a:t>
            </a:r>
          </a:p>
          <a:p>
            <a:pPr marL="171450" indent="-171450">
              <a:buFont typeface="Arial" panose="020B0604020202020204" pitchFamily="34" charset="0"/>
              <a:buChar char="•"/>
            </a:pPr>
            <a:r>
              <a:rPr lang="en-US" sz="1100" dirty="0"/>
              <a:t>BERT</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r>
              <a:rPr lang="en-US" sz="1100" dirty="0"/>
              <a:t>Train and test datasets:</a:t>
            </a:r>
          </a:p>
          <a:p>
            <a:pPr marL="171450" indent="-171450">
              <a:buFont typeface="Arial" panose="020B0604020202020204" pitchFamily="34" charset="0"/>
              <a:buChar char="•"/>
            </a:pPr>
            <a:r>
              <a:rPr lang="en-US" sz="1100" dirty="0"/>
              <a:t>Train and test on CoNLL-2003 dataset (G to G) </a:t>
            </a:r>
          </a:p>
          <a:p>
            <a:pPr marL="171450" indent="-171450">
              <a:buFont typeface="Arial" panose="020B0604020202020204" pitchFamily="34" charset="0"/>
              <a:buChar char="•"/>
            </a:pPr>
            <a:r>
              <a:rPr lang="en-US" sz="1100" dirty="0"/>
              <a:t>Train on CoNLL-2003 dataset, test on E-NER dataset (G to L)</a:t>
            </a:r>
          </a:p>
          <a:p>
            <a:pPr marL="171450" indent="-171450">
              <a:buFont typeface="Arial" panose="020B0604020202020204" pitchFamily="34" charset="0"/>
              <a:buChar char="•"/>
            </a:pPr>
            <a:r>
              <a:rPr lang="en-US" sz="1100" dirty="0"/>
              <a:t>Train and test on E-NER dataset (5-fold cross validation) (L to L)</a:t>
            </a:r>
          </a:p>
          <a:p>
            <a:pPr marL="171450" indent="-171450">
              <a:buFont typeface="Arial" panose="020B0604020202020204" pitchFamily="34" charset="0"/>
              <a:buChar char="•"/>
            </a:pPr>
            <a:endParaRPr lang="en-US" sz="1100" dirty="0"/>
          </a:p>
          <a:p>
            <a:pPr marL="628650" lvl="1" indent="-171450">
              <a:buFont typeface="Arial" panose="020B0604020202020204" pitchFamily="34" charset="0"/>
              <a:buChar char="•"/>
            </a:pPr>
            <a:r>
              <a:rPr lang="en-US" sz="800" dirty="0"/>
              <a:t>For BERT, we “finetune” the model</a:t>
            </a:r>
          </a:p>
        </p:txBody>
      </p:sp>
    </p:spTree>
    <p:extLst>
      <p:ext uri="{BB962C8B-B14F-4D97-AF65-F5344CB8AC3E}">
        <p14:creationId xmlns:p14="http://schemas.microsoft.com/office/powerpoint/2010/main" val="3884109949"/>
      </p:ext>
    </p:extLst>
  </p:cSld>
  <p:clrMapOvr>
    <a:masterClrMapping/>
  </p:clrMapOvr>
</p:sld>
</file>

<file path=ppt/theme/theme1.xml><?xml version="1.0" encoding="utf-8"?>
<a:theme xmlns:a="http://schemas.openxmlformats.org/drawingml/2006/main" name="4_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15514</TotalTime>
  <Words>537</Words>
  <Application>Microsoft Macintosh PowerPoint</Application>
  <PresentationFormat>On-screen Show (16:9)</PresentationFormat>
  <Paragraphs>121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Helvetica</vt:lpstr>
      <vt:lpstr>Roboto</vt:lpstr>
      <vt:lpstr>Segoe UI</vt:lpstr>
      <vt:lpstr>4_Custom Design</vt:lpstr>
      <vt:lpstr>E-NER— An Annotated Named Entity Recognition Corpus of Legal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UCL 16:9 PP Plain - BRIGHT PINK</dc:title>
  <dc:subject/>
  <dc:creator>Clayton, Janine</dc:creator>
  <cp:keywords/>
  <dc:description/>
  <cp:lastModifiedBy>Au, Ting Wai Terence</cp:lastModifiedBy>
  <cp:revision>179</cp:revision>
  <dcterms:created xsi:type="dcterms:W3CDTF">2016-12-07T10:36:45Z</dcterms:created>
  <dcterms:modified xsi:type="dcterms:W3CDTF">2022-12-08T07:05:37Z</dcterms:modified>
  <cp:category/>
</cp:coreProperties>
</file>