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modifyVerifier cryptProviderType="rsaFull" cryptAlgorithmClass="hash" cryptAlgorithmType="typeAny" cryptAlgorithmSid="4" spinCount="100000" saltData="jujyT0lAHPsk26KOFCjB1A==" hashData="8zJVxE2jRHm7+lv+5PSr8yy7YqQ="/>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205" d="100"/>
          <a:sy n="205" d="100"/>
        </p:scale>
        <p:origin x="-480" y="-37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69295417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now this is all about helping the business customer, so what happens on the business’ side of things?</a:t>
            </a:r>
          </a:p>
          <a:p>
            <a:pPr rtl="0">
              <a:spcBef>
                <a:spcPts val="0"/>
              </a:spcBef>
              <a:buNone/>
            </a:pPr>
            <a:r>
              <a:rPr lang="en"/>
              <a:t>well, if carmen logs checks the promotions webpage, because there is an active promotion she gets to see some metrics...such as how many people are interested, how many people have redeemed the offer, and sales generated from this promotion</a:t>
            </a:r>
          </a:p>
          <a:p>
            <a:pPr rtl="0">
              <a:spcBef>
                <a:spcPts val="0"/>
              </a:spcBef>
              <a:buNone/>
            </a:pPr>
            <a:r>
              <a:rPr lang="en"/>
              <a:t>it’s all simple and non-technical to make sure we do not confuse and complicate things for the business customer</a:t>
            </a:r>
          </a:p>
          <a:p>
            <a:pPr rtl="0">
              <a:spcBef>
                <a:spcPts val="0"/>
              </a:spcBef>
              <a:buNone/>
            </a:pPr>
            <a:endParaRPr/>
          </a:p>
          <a:p>
            <a:pPr rtl="0">
              <a:spcBef>
                <a:spcPts val="0"/>
              </a:spcBef>
              <a:buNone/>
            </a:pPr>
            <a:r>
              <a:rPr lang="en"/>
              <a:t>SIMPLE, RELEVANT INFORMATION</a:t>
            </a:r>
          </a:p>
          <a:p>
            <a:pPr rtl="0">
              <a:spcBef>
                <a:spcPts val="0"/>
              </a:spcBef>
              <a:buNone/>
            </a:pPr>
            <a:endParaRPr/>
          </a:p>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helping business partners - increase loyalty, improve customer retention, more profitable over longer term - sell other services</a:t>
            </a:r>
          </a:p>
          <a:p>
            <a:pPr rtl="0">
              <a:spcBef>
                <a:spcPts val="0"/>
              </a:spcBef>
              <a:buNone/>
            </a:pPr>
            <a:r>
              <a:rPr lang="en"/>
              <a:t>unlocking intrinsic value of retail customer database - large dataset which is already there, and is of great value to businesses, but not being used</a:t>
            </a:r>
          </a:p>
          <a:p>
            <a:pPr rtl="0">
              <a:spcBef>
                <a:spcPts val="0"/>
              </a:spcBef>
              <a:buNone/>
            </a:pPr>
            <a:r>
              <a:rPr lang="en"/>
              <a:t>this can be applied to both small and large businesses whether based locally or globally</a:t>
            </a:r>
          </a:p>
          <a:p>
            <a:pPr rtl="0">
              <a:spcBef>
                <a:spcPts val="0"/>
              </a:spcBef>
              <a:buNone/>
            </a:pPr>
            <a:r>
              <a:rPr lang="en"/>
              <a:t>compelling business case with huge marketing potential - spoke with bar manager currently using social media for promotions - said if we could provide access to better targeted audience that creates a significant consideration to switch banking providers</a:t>
            </a:r>
          </a:p>
          <a:p>
            <a:pPr>
              <a:spcBef>
                <a:spcPts val="0"/>
              </a:spcBef>
              <a:buNone/>
            </a:pPr>
            <a:r>
              <a:rPr lang="en"/>
              <a:t>reward customers - bonus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Summary - our goal is to help small businesses connect with the right customer in the simplest way possible; and if we get it right, we hope we can turn this...</a:t>
            </a:r>
          </a:p>
          <a:p>
            <a:pPr rtl="0">
              <a:spcBef>
                <a:spcPts val="0"/>
              </a:spcBef>
              <a:buNone/>
            </a:pPr>
            <a:endParaRPr/>
          </a:p>
          <a:p>
            <a:pPr>
              <a:spcBef>
                <a:spcPts val="0"/>
              </a:spcBef>
              <a:buNone/>
            </a:pPr>
            <a:r>
              <a:rPr lang="en"/>
              <a:t>into this….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walked down street….?</a:t>
            </a:r>
          </a:p>
          <a:p>
            <a:pPr rtl="0">
              <a:spcBef>
                <a:spcPts val="0"/>
              </a:spcBef>
              <a:buNone/>
            </a:pPr>
            <a:r>
              <a:rPr lang="en"/>
              <a:t>60% fail - ABS stat</a:t>
            </a:r>
          </a:p>
          <a:p>
            <a:pPr rtl="0">
              <a:spcBef>
                <a:spcPts val="0"/>
              </a:spcBef>
              <a:buNone/>
            </a:pPr>
            <a:endParaRPr/>
          </a:p>
          <a:p>
            <a:pPr rtl="0">
              <a:spcBef>
                <a:spcPts val="0"/>
              </a:spcBef>
              <a:buNone/>
            </a:pPr>
            <a:r>
              <a:rPr lang="en"/>
              <a:t>how can that be? there’s so many marketing channels now to connect with customers..</a:t>
            </a:r>
          </a:p>
          <a:p>
            <a:pPr rtl="0">
              <a:spcBef>
                <a:spcPts val="0"/>
              </a:spcBef>
              <a:buNone/>
            </a:pPr>
            <a:r>
              <a:rPr lang="en"/>
              <a:t>80% no strategic plan for social media - Sensis social media report 2015</a:t>
            </a:r>
          </a:p>
          <a:p>
            <a:pPr rtl="0">
              <a:spcBef>
                <a:spcPts val="0"/>
              </a:spcBef>
              <a:buNone/>
            </a:pPr>
            <a:r>
              <a:rPr lang="en"/>
              <a:t>-- no clear idea how to use it effectively</a:t>
            </a:r>
          </a:p>
          <a:p>
            <a:pPr rtl="0">
              <a:spcBef>
                <a:spcPts val="0"/>
              </a:spcBef>
              <a:buNone/>
            </a:pPr>
            <a:endParaRPr/>
          </a:p>
          <a:p>
            <a:pPr rtl="0">
              <a:spcBef>
                <a:spcPts val="0"/>
              </a:spcBef>
              <a:buNone/>
            </a:pPr>
            <a:r>
              <a:rPr lang="en"/>
              <a:t>business owners…</a:t>
            </a:r>
          </a:p>
          <a:p>
            <a:pPr rtl="0">
              <a:spcBef>
                <a:spcPts val="0"/>
              </a:spcBef>
              <a:buNone/>
            </a:pPr>
            <a:endParaRPr/>
          </a:p>
          <a:p>
            <a:pPr>
              <a:spcBef>
                <a:spcPts val="0"/>
              </a:spcBef>
              <a:buNone/>
            </a:pPr>
            <a:r>
              <a:rPr lang="en"/>
              <a:t>how do you help these people who have no time and sometimes dont know what to do improve their business?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what if you make it easier for them to reach customers? and not just any customers, i mean relevant customers….highly segmented customers who are screened based on age, gender, location, income and purchase history. not just guesses based on browsing history or social media participation.</a:t>
            </a:r>
          </a:p>
          <a:p>
            <a:pPr rtl="0">
              <a:spcBef>
                <a:spcPts val="0"/>
              </a:spcBef>
              <a:buNone/>
            </a:pPr>
            <a:endParaRPr/>
          </a:p>
          <a:p>
            <a:pPr rtl="0">
              <a:spcBef>
                <a:spcPts val="0"/>
              </a:spcBef>
              <a:buNone/>
            </a:pPr>
            <a:endParaRPr/>
          </a:p>
          <a:p>
            <a:pPr rtl="0">
              <a:spcBef>
                <a:spcPts val="0"/>
              </a:spcBef>
              <a:buNone/>
            </a:pPr>
            <a:r>
              <a:rPr lang="en"/>
              <a:t>why can we do this? NAB has a large retail customer base?</a:t>
            </a:r>
          </a:p>
          <a:p>
            <a:pPr rtl="0">
              <a:spcBef>
                <a:spcPts val="0"/>
              </a:spcBef>
              <a:buNone/>
            </a:pPr>
            <a:endParaRPr/>
          </a:p>
          <a:p>
            <a:pPr>
              <a:spcBef>
                <a:spcPts val="0"/>
              </a:spcBef>
              <a:buNone/>
            </a:pPr>
            <a:r>
              <a:rPr lang="en"/>
              <a:t>how r we going to do this?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4" name="Shape 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NAB Business Promotions</a:t>
            </a:r>
          </a:p>
          <a:p>
            <a:pPr>
              <a:spcBef>
                <a:spcPts val="0"/>
              </a:spcBef>
              <a:buNone/>
            </a:pPr>
            <a:r>
              <a:rPr lang="en"/>
              <a:t>A platform for small business customers to engage and market to highly relevant customers within NAB’s retail customer database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let’s consider the case of carmen.</a:t>
            </a:r>
          </a:p>
          <a:p>
            <a:pPr rtl="0">
              <a:spcBef>
                <a:spcPts val="0"/>
              </a:spcBef>
              <a:buNone/>
            </a:pPr>
            <a:r>
              <a:rPr lang="en"/>
              <a:t>carmen shoe store</a:t>
            </a:r>
          </a:p>
          <a:p>
            <a:pPr>
              <a:spcBef>
                <a:spcPts val="0"/>
              </a:spcBef>
              <a:buNone/>
            </a:pPr>
            <a:r>
              <a:rPr lang="en"/>
              <a:t>create promotion and send to NAB’s platform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very simple - so user focuses on one thing and not distracted</a:t>
            </a:r>
          </a:p>
          <a:p>
            <a:pPr>
              <a:spcBef>
                <a:spcPts val="0"/>
              </a:spcBef>
              <a:buNone/>
            </a:pPr>
            <a:r>
              <a:rPr lang="en"/>
              <a:t>creates promotion, choose various details - duration, specific restrictions - then she sends it off NAB’s secured servers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when NAB receives the promotion, carmen’s business profile and the details of the promotion are matched against segmented individuals within NAB’s retail customer database</a:t>
            </a:r>
          </a:p>
          <a:p>
            <a:pPr rtl="0">
              <a:spcBef>
                <a:spcPts val="0"/>
              </a:spcBef>
              <a:buNone/>
            </a:pPr>
            <a:r>
              <a:rPr lang="en"/>
              <a:t>since the matching and processing is all done within nab’s servers, no data is exchanged and our customer’s PRIVACY and data is safe guarded and secure</a:t>
            </a:r>
          </a:p>
          <a:p>
            <a:pPr rtl="0">
              <a:spcBef>
                <a:spcPts val="0"/>
              </a:spcBef>
              <a:buNone/>
            </a:pPr>
            <a:endParaRPr/>
          </a:p>
          <a:p>
            <a:pPr lvl="0" rtl="0">
              <a:spcBef>
                <a:spcPts val="0"/>
              </a:spcBef>
              <a:buNone/>
            </a:pPr>
            <a:r>
              <a:rPr lang="en"/>
              <a:t>identifies someone - let’s call her anne.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pushed to NAB mobile app - no need to get users to download a new app, as millions of NAB retail customers already have the app installed on their mobile devices</a:t>
            </a:r>
          </a:p>
          <a:p>
            <a:pPr rtl="0">
              <a:spcBef>
                <a:spcPts val="0"/>
              </a:spcBef>
              <a:buNone/>
            </a:pPr>
            <a:endParaRPr/>
          </a:p>
          <a:p>
            <a:pPr rtl="0">
              <a:spcBef>
                <a:spcPts val="0"/>
              </a:spcBef>
              <a:buNone/>
            </a:pPr>
            <a:endParaRPr/>
          </a:p>
          <a:p>
            <a:pPr rtl="0">
              <a:spcBef>
                <a:spcPts val="0"/>
              </a:spcBef>
              <a:buNone/>
            </a:pPr>
            <a:r>
              <a:rPr lang="en"/>
              <a:t>if a customer chooses not to save the offer then we can record that in our database and improve our profile of that customer for the future</a:t>
            </a:r>
          </a:p>
          <a:p>
            <a:pPr rtl="0">
              <a:spcBef>
                <a:spcPts val="0"/>
              </a:spcBef>
              <a:buNone/>
            </a:pPr>
            <a:endParaRPr/>
          </a:p>
          <a:p>
            <a:pPr rtl="0">
              <a:spcBef>
                <a:spcPts val="0"/>
              </a:spcBef>
              <a:buNone/>
            </a:pPr>
            <a:r>
              <a:rPr lang="en"/>
              <a:t>for retail customers, participation in this offer program is entirely optional - so users can choose to turn off notifications or opt out of receiving offers in the app settings</a:t>
            </a:r>
          </a:p>
          <a:p>
            <a:pPr rtl="0">
              <a:spcBef>
                <a:spcPts val="0"/>
              </a:spcBef>
              <a:buNone/>
            </a:pPr>
            <a:r>
              <a:rPr lang="en"/>
              <a:t>however, there are similar offer programs currently in the market (for example, amex) and we have learned that the offers program is quite well regarded as the customers do value the savings these offers can provide</a:t>
            </a:r>
          </a:p>
          <a:p>
            <a:pPr rtl="0">
              <a:spcBef>
                <a:spcPts val="0"/>
              </a:spcBef>
              <a:buNone/>
            </a:pPr>
            <a:endParaRPr/>
          </a:p>
          <a:p>
            <a:pPr>
              <a:spcBef>
                <a:spcPts val="0"/>
              </a:spcBef>
              <a:buNone/>
            </a:pPr>
            <a:r>
              <a:rPr lang="en"/>
              <a:t>what about people who dont have the nab app? well..for those users, we have the nab customer internet banking platform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flipH="1">
            <a:off x="8246400" y="4245925"/>
            <a:ext cx="897599" cy="897599"/>
          </a:xfrm>
          <a:prstGeom prst="rtTriangle">
            <a:avLst/>
          </a:prstGeom>
          <a:solidFill>
            <a:schemeClr val="lt1"/>
          </a:solidFill>
          <a:ln>
            <a:noFill/>
          </a:ln>
        </p:spPr>
        <p:txBody>
          <a:bodyPr lIns="91425" tIns="91425" rIns="91425" bIns="91425" anchor="ctr" anchorCtr="0">
            <a:noAutofit/>
          </a:bodyPr>
          <a:lstStyle/>
          <a:p>
            <a:pPr>
              <a:spcBef>
                <a:spcPts val="0"/>
              </a:spcBef>
              <a:buNone/>
            </a:pPr>
            <a:endParaRPr/>
          </a:p>
        </p:txBody>
      </p:sp>
      <p:sp>
        <p:nvSpPr>
          <p:cNvPr id="10" name="Shape 10"/>
          <p:cNvSpPr/>
          <p:nvPr/>
        </p:nvSpPr>
        <p:spPr>
          <a:xfrm flipH="1">
            <a:off x="8246400" y="4245875"/>
            <a:ext cx="897599" cy="897599"/>
          </a:xfrm>
          <a:prstGeom prst="round1Rect">
            <a:avLst>
              <a:gd name="adj" fmla="val 16667"/>
            </a:avLst>
          </a:prstGeom>
          <a:solidFill>
            <a:schemeClr val="lt1">
              <a:alpha val="68080"/>
            </a:schemeClr>
          </a:solidFill>
          <a:ln>
            <a:noFill/>
          </a:ln>
        </p:spPr>
        <p:txBody>
          <a:bodyPr lIns="91425" tIns="91425" rIns="91425" bIns="91425" anchor="ctr" anchorCtr="0">
            <a:noAutofit/>
          </a:bodyPr>
          <a:lstStyle/>
          <a:p>
            <a:pPr>
              <a:spcBef>
                <a:spcPts val="0"/>
              </a:spcBef>
              <a:buNone/>
            </a:pPr>
            <a:endParaRPr/>
          </a:p>
        </p:txBody>
      </p:sp>
      <p:sp>
        <p:nvSpPr>
          <p:cNvPr id="11" name="Shape 11"/>
          <p:cNvSpPr txBox="1">
            <a:spLocks noGrp="1"/>
          </p:cNvSpPr>
          <p:nvPr>
            <p:ph type="ctrTitle"/>
          </p:nvPr>
        </p:nvSpPr>
        <p:spPr>
          <a:xfrm>
            <a:off x="390525" y="1819275"/>
            <a:ext cx="8222100" cy="933599"/>
          </a:xfrm>
          <a:prstGeom prst="rect">
            <a:avLst/>
          </a:prstGeom>
        </p:spPr>
        <p:txBody>
          <a:bodyPr lIns="91425" tIns="91425" rIns="91425" bIns="91425" anchor="b" anchorCtr="0"/>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a:endParaRPr/>
          </a:p>
        </p:txBody>
      </p:sp>
      <p:sp>
        <p:nvSpPr>
          <p:cNvPr id="12" name="Shape 12"/>
          <p:cNvSpPr txBox="1">
            <a:spLocks noGrp="1"/>
          </p:cNvSpPr>
          <p:nvPr>
            <p:ph type="subTitle" idx="1"/>
          </p:nvPr>
        </p:nvSpPr>
        <p:spPr>
          <a:xfrm>
            <a:off x="390525" y="2789130"/>
            <a:ext cx="8222100" cy="432899"/>
          </a:xfrm>
          <a:prstGeom prst="rect">
            <a:avLst/>
          </a:prstGeom>
        </p:spPr>
        <p:txBody>
          <a:bodyPr lIns="91425" tIns="91425" rIns="91425" bIns="91425" anchor="t" anchorCtr="0"/>
          <a:lstStyle>
            <a:lvl1pPr>
              <a:lnSpc>
                <a:spcPct val="100000"/>
              </a:lnSpc>
              <a:spcBef>
                <a:spcPts val="0"/>
              </a:spcBef>
              <a:spcAft>
                <a:spcPts val="0"/>
              </a:spcAft>
              <a:buClr>
                <a:schemeClr val="lt1"/>
              </a:buClr>
              <a:buNone/>
              <a:defRPr>
                <a:solidFill>
                  <a:schemeClr val="lt1"/>
                </a:solidFill>
              </a:defRPr>
            </a:lvl1pPr>
            <a:lvl2pPr>
              <a:lnSpc>
                <a:spcPct val="100000"/>
              </a:lnSpc>
              <a:spcBef>
                <a:spcPts val="0"/>
              </a:spcBef>
              <a:spcAft>
                <a:spcPts val="0"/>
              </a:spcAft>
              <a:buClr>
                <a:schemeClr val="lt1"/>
              </a:buClr>
              <a:buSzPct val="100000"/>
              <a:buNone/>
              <a:defRPr sz="1800">
                <a:solidFill>
                  <a:schemeClr val="lt1"/>
                </a:solidFill>
              </a:defRPr>
            </a:lvl2pPr>
            <a:lvl3pPr>
              <a:lnSpc>
                <a:spcPct val="100000"/>
              </a:lnSpc>
              <a:spcBef>
                <a:spcPts val="0"/>
              </a:spcBef>
              <a:spcAft>
                <a:spcPts val="0"/>
              </a:spcAft>
              <a:buClr>
                <a:schemeClr val="lt1"/>
              </a:buClr>
              <a:buSzPct val="100000"/>
              <a:buNone/>
              <a:defRPr sz="1800">
                <a:solidFill>
                  <a:schemeClr val="lt1"/>
                </a:solidFill>
              </a:defRPr>
            </a:lvl3pPr>
            <a:lvl4pPr>
              <a:lnSpc>
                <a:spcPct val="100000"/>
              </a:lnSpc>
              <a:spcBef>
                <a:spcPts val="0"/>
              </a:spcBef>
              <a:spcAft>
                <a:spcPts val="0"/>
              </a:spcAft>
              <a:buClr>
                <a:schemeClr val="lt1"/>
              </a:buClr>
              <a:buSzPct val="100000"/>
              <a:buNone/>
              <a:defRPr sz="1800">
                <a:solidFill>
                  <a:schemeClr val="lt1"/>
                </a:solidFill>
              </a:defRPr>
            </a:lvl4pPr>
            <a:lvl5pPr>
              <a:lnSpc>
                <a:spcPct val="100000"/>
              </a:lnSpc>
              <a:spcBef>
                <a:spcPts val="0"/>
              </a:spcBef>
              <a:spcAft>
                <a:spcPts val="0"/>
              </a:spcAft>
              <a:buClr>
                <a:schemeClr val="lt1"/>
              </a:buClr>
              <a:buSzPct val="100000"/>
              <a:buNone/>
              <a:defRPr sz="1800">
                <a:solidFill>
                  <a:schemeClr val="lt1"/>
                </a:solidFill>
              </a:defRPr>
            </a:lvl5pPr>
            <a:lvl6pPr>
              <a:lnSpc>
                <a:spcPct val="100000"/>
              </a:lnSpc>
              <a:spcBef>
                <a:spcPts val="0"/>
              </a:spcBef>
              <a:spcAft>
                <a:spcPts val="0"/>
              </a:spcAft>
              <a:buClr>
                <a:schemeClr val="lt1"/>
              </a:buClr>
              <a:buSzPct val="100000"/>
              <a:buNone/>
              <a:defRPr sz="1800">
                <a:solidFill>
                  <a:schemeClr val="lt1"/>
                </a:solidFill>
              </a:defRPr>
            </a:lvl6pPr>
            <a:lvl7pPr>
              <a:lnSpc>
                <a:spcPct val="100000"/>
              </a:lnSpc>
              <a:spcBef>
                <a:spcPts val="0"/>
              </a:spcBef>
              <a:spcAft>
                <a:spcPts val="0"/>
              </a:spcAft>
              <a:buClr>
                <a:schemeClr val="lt1"/>
              </a:buClr>
              <a:buSzPct val="100000"/>
              <a:buNone/>
              <a:defRPr sz="1800">
                <a:solidFill>
                  <a:schemeClr val="lt1"/>
                </a:solidFill>
              </a:defRPr>
            </a:lvl7pPr>
            <a:lvl8pPr>
              <a:lnSpc>
                <a:spcPct val="100000"/>
              </a:lnSpc>
              <a:spcBef>
                <a:spcPts val="0"/>
              </a:spcBef>
              <a:spcAft>
                <a:spcPts val="0"/>
              </a:spcAft>
              <a:buClr>
                <a:schemeClr val="lt1"/>
              </a:buClr>
              <a:buSzPct val="100000"/>
              <a:buNone/>
              <a:defRPr sz="1800">
                <a:solidFill>
                  <a:schemeClr val="lt1"/>
                </a:solidFill>
              </a:defRPr>
            </a:lvl8pPr>
            <a:lvl9pPr>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3" name="Shape 13"/>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75500" y="1258525"/>
            <a:ext cx="8222100" cy="1963500"/>
          </a:xfrm>
          <a:prstGeom prst="rect">
            <a:avLst/>
          </a:prstGeom>
        </p:spPr>
        <p:txBody>
          <a:bodyPr lIns="91425" tIns="91425" rIns="91425" bIns="91425" anchor="b" anchorCtr="0"/>
          <a:lstStyle>
            <a:lvl1pPr algn="ctr">
              <a:spcBef>
                <a:spcPts val="0"/>
              </a:spcBef>
              <a:buClr>
                <a:schemeClr val="dk2"/>
              </a:buClr>
              <a:buSzPct val="100000"/>
              <a:defRPr sz="12000">
                <a:solidFill>
                  <a:schemeClr val="dk2"/>
                </a:solidFill>
              </a:defRPr>
            </a:lvl1pPr>
            <a:lvl2pPr algn="ctr">
              <a:spcBef>
                <a:spcPts val="0"/>
              </a:spcBef>
              <a:buClr>
                <a:schemeClr val="dk2"/>
              </a:buClr>
              <a:buSzPct val="100000"/>
              <a:defRPr sz="12000">
                <a:solidFill>
                  <a:schemeClr val="dk2"/>
                </a:solidFill>
              </a:defRPr>
            </a:lvl2pPr>
            <a:lvl3pPr algn="ctr">
              <a:spcBef>
                <a:spcPts val="0"/>
              </a:spcBef>
              <a:buClr>
                <a:schemeClr val="dk2"/>
              </a:buClr>
              <a:buSzPct val="100000"/>
              <a:defRPr sz="12000">
                <a:solidFill>
                  <a:schemeClr val="dk2"/>
                </a:solidFill>
              </a:defRPr>
            </a:lvl3pPr>
            <a:lvl4pPr algn="ctr">
              <a:spcBef>
                <a:spcPts val="0"/>
              </a:spcBef>
              <a:buClr>
                <a:schemeClr val="dk2"/>
              </a:buClr>
              <a:buSzPct val="100000"/>
              <a:defRPr sz="12000">
                <a:solidFill>
                  <a:schemeClr val="dk2"/>
                </a:solidFill>
              </a:defRPr>
            </a:lvl4pPr>
            <a:lvl5pPr algn="ctr">
              <a:spcBef>
                <a:spcPts val="0"/>
              </a:spcBef>
              <a:buClr>
                <a:schemeClr val="dk2"/>
              </a:buClr>
              <a:buSzPct val="100000"/>
              <a:defRPr sz="12000">
                <a:solidFill>
                  <a:schemeClr val="dk2"/>
                </a:solidFill>
              </a:defRPr>
            </a:lvl5pPr>
            <a:lvl6pPr algn="ctr">
              <a:spcBef>
                <a:spcPts val="0"/>
              </a:spcBef>
              <a:buClr>
                <a:schemeClr val="dk2"/>
              </a:buClr>
              <a:buSzPct val="100000"/>
              <a:defRPr sz="12000">
                <a:solidFill>
                  <a:schemeClr val="dk2"/>
                </a:solidFill>
              </a:defRPr>
            </a:lvl6pPr>
            <a:lvl7pPr algn="ctr">
              <a:spcBef>
                <a:spcPts val="0"/>
              </a:spcBef>
              <a:buClr>
                <a:schemeClr val="dk2"/>
              </a:buClr>
              <a:buSzPct val="100000"/>
              <a:defRPr sz="12000">
                <a:solidFill>
                  <a:schemeClr val="dk2"/>
                </a:solidFill>
              </a:defRPr>
            </a:lvl7pPr>
            <a:lvl8pPr algn="ctr">
              <a:spcBef>
                <a:spcPts val="0"/>
              </a:spcBef>
              <a:buClr>
                <a:schemeClr val="dk2"/>
              </a:buClr>
              <a:buSzPct val="100000"/>
              <a:defRPr sz="12000">
                <a:solidFill>
                  <a:schemeClr val="dk2"/>
                </a:solidFill>
              </a:defRPr>
            </a:lvl8pPr>
            <a:lvl9pPr algn="ctr">
              <a:spcBef>
                <a:spcPts val="0"/>
              </a:spcBef>
              <a:buClr>
                <a:schemeClr val="dk2"/>
              </a:buClr>
              <a:buSzPct val="100000"/>
              <a:defRPr sz="12000">
                <a:solidFill>
                  <a:schemeClr val="dk2"/>
                </a:solidFill>
              </a:defRPr>
            </a:lvl9pPr>
          </a:lstStyle>
          <a:p>
            <a:endParaRPr/>
          </a:p>
        </p:txBody>
      </p:sp>
      <p:sp>
        <p:nvSpPr>
          <p:cNvPr id="58" name="Shape 58"/>
          <p:cNvSpPr txBox="1">
            <a:spLocks noGrp="1"/>
          </p:cNvSpPr>
          <p:nvPr>
            <p:ph type="body" idx="1"/>
          </p:nvPr>
        </p:nvSpPr>
        <p:spPr>
          <a:xfrm>
            <a:off x="475500" y="3304625"/>
            <a:ext cx="8222100" cy="1300800"/>
          </a:xfrm>
          <a:prstGeom prst="rect">
            <a:avLst/>
          </a:prstGeom>
        </p:spPr>
        <p:txBody>
          <a:bodyPr lIns="91425" tIns="91425" rIns="91425" bIns="91425" anchor="t"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a:endParaRPr/>
          </a:p>
        </p:txBody>
      </p:sp>
      <p:sp>
        <p:nvSpPr>
          <p:cNvPr id="59" name="Shape 59"/>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460950" y="2065350"/>
            <a:ext cx="8222100" cy="1012799"/>
          </a:xfrm>
          <a:prstGeom prst="rect">
            <a:avLst/>
          </a:prstGeom>
        </p:spPr>
        <p:txBody>
          <a:bodyPr lIns="91425" tIns="91425" rIns="91425" bIns="91425" anchor="ctr" anchorCtr="0"/>
          <a:lstStyle>
            <a:lvl1pPr>
              <a:spcBef>
                <a:spcPts val="0"/>
              </a:spcBef>
              <a:buSzPct val="100000"/>
              <a:defRPr sz="4200"/>
            </a:lvl1pPr>
            <a:lvl2pPr>
              <a:spcBef>
                <a:spcPts val="0"/>
              </a:spcBef>
              <a:buSzPct val="100000"/>
              <a:defRPr sz="4200"/>
            </a:lvl2pPr>
            <a:lvl3pPr>
              <a:spcBef>
                <a:spcPts val="0"/>
              </a:spcBef>
              <a:buSzPct val="100000"/>
              <a:defRPr sz="4200"/>
            </a:lvl3pPr>
            <a:lvl4pPr>
              <a:spcBef>
                <a:spcPts val="0"/>
              </a:spcBef>
              <a:buSzPct val="100000"/>
              <a:defRPr sz="4200"/>
            </a:lvl4pPr>
            <a:lvl5pPr>
              <a:spcBef>
                <a:spcPts val="0"/>
              </a:spcBef>
              <a:buSzPct val="100000"/>
              <a:defRPr sz="4200"/>
            </a:lvl5pPr>
            <a:lvl6pPr>
              <a:spcBef>
                <a:spcPts val="0"/>
              </a:spcBef>
              <a:buSzPct val="100000"/>
              <a:defRPr sz="4200"/>
            </a:lvl6pPr>
            <a:lvl7pPr>
              <a:spcBef>
                <a:spcPts val="0"/>
              </a:spcBef>
              <a:buSzPct val="100000"/>
              <a:defRPr sz="4200"/>
            </a:lvl7pPr>
            <a:lvl8pPr>
              <a:spcBef>
                <a:spcPts val="0"/>
              </a:spcBef>
              <a:buSzPct val="100000"/>
              <a:defRPr sz="4200"/>
            </a:lvl8pPr>
            <a:lvl9pPr>
              <a:spcBef>
                <a:spcPts val="0"/>
              </a:spcBef>
              <a:buSzPct val="100000"/>
              <a:defRPr sz="4200"/>
            </a:lvl9pPr>
          </a:lstStyle>
          <a:p>
            <a:endParaRPr/>
          </a:p>
        </p:txBody>
      </p:sp>
      <p:sp>
        <p:nvSpPr>
          <p:cNvPr id="16" name="Shape 16"/>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a:spcBef>
                <a:spcPts val="0"/>
              </a:spcBef>
              <a:buNone/>
            </a:pPr>
            <a:endParaRPr/>
          </a:p>
        </p:txBody>
      </p:sp>
      <p:sp>
        <p:nvSpPr>
          <p:cNvPr id="19" name="Shape 19"/>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a:spcBef>
                <a:spcPts val="0"/>
              </a:spcBef>
              <a:buNone/>
            </a:pPr>
            <a:endParaRPr/>
          </a:p>
        </p:txBody>
      </p:sp>
      <p:sp>
        <p:nvSpPr>
          <p:cNvPr id="20" name="Shape 20"/>
          <p:cNvSpPr txBox="1">
            <a:spLocks noGrp="1"/>
          </p:cNvSpPr>
          <p:nvPr>
            <p:ph type="title"/>
          </p:nvPr>
        </p:nvSpPr>
        <p:spPr>
          <a:xfrm>
            <a:off x="471900" y="738725"/>
            <a:ext cx="8222100" cy="7676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a:spcBef>
                <a:spcPts val="0"/>
              </a:spcBef>
              <a:buNone/>
            </a:pPr>
            <a:endParaRPr/>
          </a:p>
        </p:txBody>
      </p:sp>
      <p:sp>
        <p:nvSpPr>
          <p:cNvPr id="25" name="Shape 2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a:spcBef>
                <a:spcPts val="0"/>
              </a:spcBef>
              <a:buNone/>
            </a:pPr>
            <a:endParaRPr/>
          </a:p>
        </p:txBody>
      </p:sp>
      <p:sp>
        <p:nvSpPr>
          <p:cNvPr id="26" name="Shape 26"/>
          <p:cNvSpPr txBox="1">
            <a:spLocks noGrp="1"/>
          </p:cNvSpPr>
          <p:nvPr>
            <p:ph type="title"/>
          </p:nvPr>
        </p:nvSpPr>
        <p:spPr>
          <a:xfrm>
            <a:off x="471900" y="738725"/>
            <a:ext cx="8222100" cy="7676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7" name="Shape 27"/>
          <p:cNvSpPr txBox="1">
            <a:spLocks noGrp="1"/>
          </p:cNvSpPr>
          <p:nvPr>
            <p:ph type="body" idx="1"/>
          </p:nvPr>
        </p:nvSpPr>
        <p:spPr>
          <a:xfrm>
            <a:off x="471900" y="1919075"/>
            <a:ext cx="3999899" cy="27102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8" name="Shape 28"/>
          <p:cNvSpPr txBox="1">
            <a:spLocks noGrp="1"/>
          </p:cNvSpPr>
          <p:nvPr>
            <p:ph type="body" idx="2"/>
          </p:nvPr>
        </p:nvSpPr>
        <p:spPr>
          <a:xfrm>
            <a:off x="4694250" y="1919075"/>
            <a:ext cx="3999899" cy="27102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9" name="Shape 29"/>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p:nvPr/>
        </p:nvSpPr>
        <p:spPr>
          <a:xfrm rot="10800000" flipH="1">
            <a:off x="0" y="656399"/>
            <a:ext cx="9144000" cy="4487100"/>
          </a:xfrm>
          <a:prstGeom prst="rect">
            <a:avLst/>
          </a:prstGeom>
          <a:solidFill>
            <a:schemeClr val="accent4"/>
          </a:solidFill>
          <a:ln>
            <a:noFill/>
          </a:ln>
        </p:spPr>
        <p:txBody>
          <a:bodyPr lIns="91425" tIns="91425" rIns="91425" bIns="91425" anchor="ctr" anchorCtr="0">
            <a:noAutofit/>
          </a:bodyPr>
          <a:lstStyle/>
          <a:p>
            <a:pPr>
              <a:spcBef>
                <a:spcPts val="0"/>
              </a:spcBef>
              <a:buNone/>
            </a:pPr>
            <a:endParaRPr/>
          </a:p>
        </p:txBody>
      </p:sp>
      <p:sp>
        <p:nvSpPr>
          <p:cNvPr id="32" name="Shape 32"/>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a:spcBef>
                <a:spcPts val="0"/>
              </a:spcBef>
              <a:buNone/>
            </a:pPr>
            <a:endParaRPr/>
          </a:p>
        </p:txBody>
      </p:sp>
      <p:sp>
        <p:nvSpPr>
          <p:cNvPr id="33" name="Shape 33"/>
          <p:cNvSpPr txBox="1">
            <a:spLocks noGrp="1"/>
          </p:cNvSpPr>
          <p:nvPr>
            <p:ph type="title"/>
          </p:nvPr>
        </p:nvSpPr>
        <p:spPr>
          <a:xfrm>
            <a:off x="98250" y="16350"/>
            <a:ext cx="8826599" cy="602700"/>
          </a:xfrm>
          <a:prstGeom prst="rect">
            <a:avLst/>
          </a:prstGeom>
        </p:spPr>
        <p:txBody>
          <a:bodyPr lIns="91425" tIns="91425" rIns="91425" bIns="91425" anchor="ctr" anchorCtr="0"/>
          <a:lstStyle>
            <a:lvl1pPr>
              <a:spcBef>
                <a:spcPts val="0"/>
              </a:spcBef>
              <a:buSzPct val="100000"/>
              <a:defRPr sz="1800"/>
            </a:lvl1pPr>
            <a:lvl2pPr>
              <a:spcBef>
                <a:spcPts val="0"/>
              </a:spcBef>
              <a:buSzPct val="100000"/>
              <a:defRPr sz="1800"/>
            </a:lvl2pPr>
            <a:lvl3pPr>
              <a:spcBef>
                <a:spcPts val="0"/>
              </a:spcBef>
              <a:buSzPct val="100000"/>
              <a:defRPr sz="1800"/>
            </a:lvl3pPr>
            <a:lvl4pPr>
              <a:spcBef>
                <a:spcPts val="0"/>
              </a:spcBef>
              <a:buSzPct val="100000"/>
              <a:defRPr sz="1800"/>
            </a:lvl4pPr>
            <a:lvl5pPr>
              <a:spcBef>
                <a:spcPts val="0"/>
              </a:spcBef>
              <a:buSzPct val="100000"/>
              <a:defRPr sz="1800"/>
            </a:lvl5pPr>
            <a:lvl6pPr>
              <a:spcBef>
                <a:spcPts val="0"/>
              </a:spcBef>
              <a:buSzPct val="100000"/>
              <a:defRPr sz="1800"/>
            </a:lvl6pPr>
            <a:lvl7pPr>
              <a:spcBef>
                <a:spcPts val="0"/>
              </a:spcBef>
              <a:buSzPct val="100000"/>
              <a:defRPr sz="1800"/>
            </a:lvl7pPr>
            <a:lvl8pPr>
              <a:spcBef>
                <a:spcPts val="0"/>
              </a:spcBef>
              <a:buSzPct val="100000"/>
              <a:defRPr sz="1800"/>
            </a:lvl8pPr>
            <a:lvl9pPr>
              <a:spcBef>
                <a:spcPts val="0"/>
              </a:spcBef>
              <a:buSzPct val="100000"/>
              <a:defRPr sz="1800"/>
            </a:lvl9pPr>
          </a:lstStyle>
          <a:p>
            <a:endParaRPr/>
          </a:p>
        </p:txBody>
      </p:sp>
      <p:sp>
        <p:nvSpPr>
          <p:cNvPr id="34" name="Shape 34"/>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5"/>
        <p:cNvGrpSpPr/>
        <p:nvPr/>
      </p:nvGrpSpPr>
      <p:grpSpPr>
        <a:xfrm>
          <a:off x="0" y="0"/>
          <a:ext cx="0" cy="0"/>
          <a:chOff x="0" y="0"/>
          <a:chExt cx="0" cy="0"/>
        </a:xfrm>
      </p:grpSpPr>
      <p:sp>
        <p:nvSpPr>
          <p:cNvPr id="36" name="Shape 36"/>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a:spcBef>
                <a:spcPts val="0"/>
              </a:spcBef>
              <a:buNone/>
            </a:pPr>
            <a:endParaRPr/>
          </a:p>
        </p:txBody>
      </p:sp>
      <p:sp>
        <p:nvSpPr>
          <p:cNvPr id="37" name="Shape 37"/>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a:spcBef>
                <a:spcPts val="0"/>
              </a:spcBef>
              <a:buNone/>
            </a:pPr>
            <a:endParaRPr/>
          </a:p>
        </p:txBody>
      </p:sp>
      <p:sp>
        <p:nvSpPr>
          <p:cNvPr id="38" name="Shape 38"/>
          <p:cNvSpPr txBox="1">
            <a:spLocks noGrp="1"/>
          </p:cNvSpPr>
          <p:nvPr>
            <p:ph type="title"/>
          </p:nvPr>
        </p:nvSpPr>
        <p:spPr>
          <a:xfrm>
            <a:off x="226077" y="357800"/>
            <a:ext cx="2807999" cy="953399"/>
          </a:xfrm>
          <a:prstGeom prst="rect">
            <a:avLst/>
          </a:prstGeom>
        </p:spPr>
        <p:txBody>
          <a:bodyPr lIns="91425" tIns="91425" rIns="91425" bIns="91425" anchor="b" anchorCtr="0"/>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a:endParaRPr/>
          </a:p>
        </p:txBody>
      </p:sp>
      <p:sp>
        <p:nvSpPr>
          <p:cNvPr id="39" name="Shape 39"/>
          <p:cNvSpPr txBox="1">
            <a:spLocks noGrp="1"/>
          </p:cNvSpPr>
          <p:nvPr>
            <p:ph type="body" idx="1"/>
          </p:nvPr>
        </p:nvSpPr>
        <p:spPr>
          <a:xfrm>
            <a:off x="226075" y="1465800"/>
            <a:ext cx="2807999" cy="3163499"/>
          </a:xfrm>
          <a:prstGeom prst="rect">
            <a:avLst/>
          </a:prstGeom>
        </p:spPr>
        <p:txBody>
          <a:bodyPr lIns="91425" tIns="91425" rIns="91425" bIns="91425" anchor="t" anchorCtr="0"/>
          <a:lstStyle>
            <a:lvl1pPr>
              <a:spcBef>
                <a:spcPts val="0"/>
              </a:spcBef>
              <a:buClr>
                <a:schemeClr val="lt1"/>
              </a:buClr>
              <a:buSzPct val="100000"/>
              <a:defRPr sz="1200">
                <a:solidFill>
                  <a:schemeClr val="lt1"/>
                </a:solidFill>
              </a:defRPr>
            </a:lvl1pPr>
            <a:lvl2pPr>
              <a:spcBef>
                <a:spcPts val="0"/>
              </a:spcBef>
              <a:buClr>
                <a:schemeClr val="lt1"/>
              </a:buClr>
              <a:buSzPct val="100000"/>
              <a:defRPr sz="1200">
                <a:solidFill>
                  <a:schemeClr val="lt1"/>
                </a:solidFill>
              </a:defRPr>
            </a:lvl2pPr>
            <a:lvl3pPr>
              <a:spcBef>
                <a:spcPts val="0"/>
              </a:spcBef>
              <a:buClr>
                <a:schemeClr val="lt1"/>
              </a:buClr>
              <a:buSzPct val="100000"/>
              <a:defRPr sz="1200">
                <a:solidFill>
                  <a:schemeClr val="lt1"/>
                </a:solidFill>
              </a:defRPr>
            </a:lvl3pPr>
            <a:lvl4pPr>
              <a:spcBef>
                <a:spcPts val="0"/>
              </a:spcBef>
              <a:buClr>
                <a:schemeClr val="lt1"/>
              </a:buClr>
              <a:buSzPct val="100000"/>
              <a:defRPr sz="1200">
                <a:solidFill>
                  <a:schemeClr val="lt1"/>
                </a:solidFill>
              </a:defRPr>
            </a:lvl4pPr>
            <a:lvl5pPr>
              <a:spcBef>
                <a:spcPts val="0"/>
              </a:spcBef>
              <a:buClr>
                <a:schemeClr val="lt1"/>
              </a:buClr>
              <a:buSzPct val="100000"/>
              <a:defRPr sz="1200">
                <a:solidFill>
                  <a:schemeClr val="lt1"/>
                </a:solidFill>
              </a:defRPr>
            </a:lvl5pPr>
            <a:lvl6pPr>
              <a:spcBef>
                <a:spcPts val="0"/>
              </a:spcBef>
              <a:buClr>
                <a:schemeClr val="lt1"/>
              </a:buClr>
              <a:buSzPct val="100000"/>
              <a:defRPr sz="1200">
                <a:solidFill>
                  <a:schemeClr val="lt1"/>
                </a:solidFill>
              </a:defRPr>
            </a:lvl6pPr>
            <a:lvl7pPr>
              <a:spcBef>
                <a:spcPts val="0"/>
              </a:spcBef>
              <a:buClr>
                <a:schemeClr val="lt1"/>
              </a:buClr>
              <a:buSzPct val="100000"/>
              <a:defRPr sz="1200">
                <a:solidFill>
                  <a:schemeClr val="lt1"/>
                </a:solidFill>
              </a:defRPr>
            </a:lvl7pPr>
            <a:lvl8pPr>
              <a:spcBef>
                <a:spcPts val="0"/>
              </a:spcBef>
              <a:buClr>
                <a:schemeClr val="lt1"/>
              </a:buClr>
              <a:buSzPct val="100000"/>
              <a:defRPr sz="1200">
                <a:solidFill>
                  <a:schemeClr val="lt1"/>
                </a:solidFill>
              </a:defRPr>
            </a:lvl8pPr>
            <a:lvl9pPr>
              <a:spcBef>
                <a:spcPts val="0"/>
              </a:spcBef>
              <a:buClr>
                <a:schemeClr val="lt1"/>
              </a:buClr>
              <a:buSzPct val="100000"/>
              <a:defRPr sz="1200">
                <a:solidFill>
                  <a:schemeClr val="lt1"/>
                </a:solidFill>
              </a:defRPr>
            </a:lvl9pPr>
          </a:lstStyle>
          <a:p>
            <a:endParaRPr/>
          </a:p>
        </p:txBody>
      </p:sp>
      <p:sp>
        <p:nvSpPr>
          <p:cNvPr id="40" name="Shape 40"/>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90250" y="488250"/>
            <a:ext cx="6227100" cy="4090800"/>
          </a:xfrm>
          <a:prstGeom prst="rect">
            <a:avLst/>
          </a:prstGeom>
        </p:spPr>
        <p:txBody>
          <a:bodyPr lIns="91425" tIns="91425" rIns="91425" bIns="91425" anchor="ctr" anchorCtr="0"/>
          <a:lstStyle>
            <a:lvl1pPr>
              <a:spcBef>
                <a:spcPts val="0"/>
              </a:spcBef>
              <a:buSzPct val="100000"/>
              <a:defRPr sz="6000"/>
            </a:lvl1pPr>
            <a:lvl2pPr>
              <a:spcBef>
                <a:spcPts val="0"/>
              </a:spcBef>
              <a:buSzPct val="100000"/>
              <a:defRPr sz="6000"/>
            </a:lvl2pPr>
            <a:lvl3pPr>
              <a:spcBef>
                <a:spcPts val="0"/>
              </a:spcBef>
              <a:buSzPct val="100000"/>
              <a:defRPr sz="6000"/>
            </a:lvl3pPr>
            <a:lvl4pPr>
              <a:spcBef>
                <a:spcPts val="0"/>
              </a:spcBef>
              <a:buSzPct val="100000"/>
              <a:defRPr sz="6000"/>
            </a:lvl4pPr>
            <a:lvl5pPr>
              <a:spcBef>
                <a:spcPts val="0"/>
              </a:spcBef>
              <a:buSzPct val="100000"/>
              <a:defRPr sz="6000"/>
            </a:lvl5pPr>
            <a:lvl6pPr>
              <a:spcBef>
                <a:spcPts val="0"/>
              </a:spcBef>
              <a:buSzPct val="100000"/>
              <a:defRPr sz="6000"/>
            </a:lvl6pPr>
            <a:lvl7pPr>
              <a:spcBef>
                <a:spcPts val="0"/>
              </a:spcBef>
              <a:buSzPct val="100000"/>
              <a:defRPr sz="6000"/>
            </a:lvl7pPr>
            <a:lvl8pPr>
              <a:spcBef>
                <a:spcPts val="0"/>
              </a:spcBef>
              <a:buSzPct val="100000"/>
              <a:defRPr sz="6000"/>
            </a:lvl8pPr>
            <a:lvl9pPr>
              <a:spcBef>
                <a:spcPts val="0"/>
              </a:spcBef>
              <a:buSzPct val="100000"/>
              <a:defRPr sz="6000"/>
            </a:lvl9pPr>
          </a:lstStyle>
          <a:p>
            <a:endParaRPr/>
          </a:p>
        </p:txBody>
      </p:sp>
      <p:sp>
        <p:nvSpPr>
          <p:cNvPr id="43" name="Shape 43"/>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4"/>
        <p:cNvGrpSpPr/>
        <p:nvPr/>
      </p:nvGrpSpPr>
      <p:grpSpPr>
        <a:xfrm>
          <a:off x="0" y="0"/>
          <a:ext cx="0" cy="0"/>
          <a:chOff x="0" y="0"/>
          <a:chExt cx="0" cy="0"/>
        </a:xfrm>
      </p:grpSpPr>
      <p:sp>
        <p:nvSpPr>
          <p:cNvPr id="45" name="Shape 45"/>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a:spcBef>
                <a:spcPts val="0"/>
              </a:spcBef>
              <a:buNone/>
            </a:pPr>
            <a:endParaRPr/>
          </a:p>
        </p:txBody>
      </p:sp>
      <p:sp>
        <p:nvSpPr>
          <p:cNvPr id="46" name="Shape 46"/>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a:spcBef>
                <a:spcPts val="0"/>
              </a:spcBef>
              <a:buNone/>
            </a:pPr>
            <a:endParaRPr/>
          </a:p>
        </p:txBody>
      </p:sp>
      <p:sp>
        <p:nvSpPr>
          <p:cNvPr id="47" name="Shape 47"/>
          <p:cNvSpPr txBox="1">
            <a:spLocks noGrp="1"/>
          </p:cNvSpPr>
          <p:nvPr>
            <p:ph type="title"/>
          </p:nvPr>
        </p:nvSpPr>
        <p:spPr>
          <a:xfrm>
            <a:off x="265500" y="1233175"/>
            <a:ext cx="4045199" cy="1482300"/>
          </a:xfrm>
          <a:prstGeom prst="rect">
            <a:avLst/>
          </a:prstGeom>
        </p:spPr>
        <p:txBody>
          <a:bodyPr lIns="91425" tIns="91425" rIns="91425" bIns="91425" anchor="b" anchorCtr="0"/>
          <a:lstStyle>
            <a:lvl1pPr algn="ctr">
              <a:spcBef>
                <a:spcPts val="0"/>
              </a:spcBef>
              <a:buClr>
                <a:schemeClr val="dk2"/>
              </a:buClr>
              <a:buSzPct val="100000"/>
              <a:defRPr sz="4200">
                <a:solidFill>
                  <a:schemeClr val="dk2"/>
                </a:solidFill>
              </a:defRPr>
            </a:lvl1pPr>
            <a:lvl2pPr algn="ctr">
              <a:spcBef>
                <a:spcPts val="0"/>
              </a:spcBef>
              <a:buClr>
                <a:schemeClr val="dk2"/>
              </a:buClr>
              <a:buSzPct val="100000"/>
              <a:defRPr sz="4200">
                <a:solidFill>
                  <a:schemeClr val="dk2"/>
                </a:solidFill>
              </a:defRPr>
            </a:lvl2pPr>
            <a:lvl3pPr algn="ctr">
              <a:spcBef>
                <a:spcPts val="0"/>
              </a:spcBef>
              <a:buClr>
                <a:schemeClr val="dk2"/>
              </a:buClr>
              <a:buSzPct val="100000"/>
              <a:defRPr sz="4200">
                <a:solidFill>
                  <a:schemeClr val="dk2"/>
                </a:solidFill>
              </a:defRPr>
            </a:lvl3pPr>
            <a:lvl4pPr algn="ctr">
              <a:spcBef>
                <a:spcPts val="0"/>
              </a:spcBef>
              <a:buClr>
                <a:schemeClr val="dk2"/>
              </a:buClr>
              <a:buSzPct val="100000"/>
              <a:defRPr sz="4200">
                <a:solidFill>
                  <a:schemeClr val="dk2"/>
                </a:solidFill>
              </a:defRPr>
            </a:lvl4pPr>
            <a:lvl5pPr algn="ctr">
              <a:spcBef>
                <a:spcPts val="0"/>
              </a:spcBef>
              <a:buClr>
                <a:schemeClr val="dk2"/>
              </a:buClr>
              <a:buSzPct val="100000"/>
              <a:defRPr sz="4200">
                <a:solidFill>
                  <a:schemeClr val="dk2"/>
                </a:solidFill>
              </a:defRPr>
            </a:lvl5pPr>
            <a:lvl6pPr algn="ctr">
              <a:spcBef>
                <a:spcPts val="0"/>
              </a:spcBef>
              <a:buClr>
                <a:schemeClr val="dk2"/>
              </a:buClr>
              <a:buSzPct val="100000"/>
              <a:defRPr sz="4200">
                <a:solidFill>
                  <a:schemeClr val="dk2"/>
                </a:solidFill>
              </a:defRPr>
            </a:lvl6pPr>
            <a:lvl7pPr algn="ctr">
              <a:spcBef>
                <a:spcPts val="0"/>
              </a:spcBef>
              <a:buClr>
                <a:schemeClr val="dk2"/>
              </a:buClr>
              <a:buSzPct val="100000"/>
              <a:defRPr sz="4200">
                <a:solidFill>
                  <a:schemeClr val="dk2"/>
                </a:solidFill>
              </a:defRPr>
            </a:lvl7pPr>
            <a:lvl8pPr algn="ctr">
              <a:spcBef>
                <a:spcPts val="0"/>
              </a:spcBef>
              <a:buClr>
                <a:schemeClr val="dk2"/>
              </a:buClr>
              <a:buSzPct val="100000"/>
              <a:defRPr sz="4200">
                <a:solidFill>
                  <a:schemeClr val="dk2"/>
                </a:solidFill>
              </a:defRPr>
            </a:lvl8pPr>
            <a:lvl9pPr algn="ctr">
              <a:spcBef>
                <a:spcPts val="0"/>
              </a:spcBef>
              <a:buClr>
                <a:schemeClr val="dk2"/>
              </a:buClr>
              <a:buSzPct val="100000"/>
              <a:defRPr sz="4200">
                <a:solidFill>
                  <a:schemeClr val="dk2"/>
                </a:solidFill>
              </a:defRPr>
            </a:lvl9pPr>
          </a:lstStyle>
          <a:p>
            <a:endParaRPr/>
          </a:p>
        </p:txBody>
      </p:sp>
      <p:sp>
        <p:nvSpPr>
          <p:cNvPr id="48" name="Shape 48"/>
          <p:cNvSpPr txBox="1">
            <a:spLocks noGrp="1"/>
          </p:cNvSpPr>
          <p:nvPr>
            <p:ph type="subTitle" idx="1"/>
          </p:nvPr>
        </p:nvSpPr>
        <p:spPr>
          <a:xfrm>
            <a:off x="265500" y="2779466"/>
            <a:ext cx="4045199" cy="12351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a:endParaRPr/>
          </a:p>
        </p:txBody>
      </p:sp>
      <p:sp>
        <p:nvSpPr>
          <p:cNvPr id="49" name="Shape 49"/>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a:endParaRPr/>
          </a:p>
        </p:txBody>
      </p:sp>
      <p:sp>
        <p:nvSpPr>
          <p:cNvPr id="50" name="Shape 50"/>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1"/>
        <p:cNvGrpSpPr/>
        <p:nvPr/>
      </p:nvGrpSpPr>
      <p:grpSpPr>
        <a:xfrm>
          <a:off x="0" y="0"/>
          <a:ext cx="0" cy="0"/>
          <a:chOff x="0" y="0"/>
          <a:chExt cx="0" cy="0"/>
        </a:xfrm>
      </p:grpSpPr>
      <p:sp>
        <p:nvSpPr>
          <p:cNvPr id="52" name="Shape 52"/>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a:spcBef>
                <a:spcPts val="0"/>
              </a:spcBef>
              <a:buNone/>
            </a:pPr>
            <a:endParaRPr/>
          </a:p>
        </p:txBody>
      </p:sp>
      <p:sp>
        <p:nvSpPr>
          <p:cNvPr id="53" name="Shape 53"/>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a:spcBef>
                <a:spcPts val="0"/>
              </a:spcBef>
              <a:buNone/>
            </a:pPr>
            <a:endParaRPr/>
          </a:p>
        </p:txBody>
      </p:sp>
      <p:sp>
        <p:nvSpPr>
          <p:cNvPr id="54" name="Shape 54"/>
          <p:cNvSpPr txBox="1">
            <a:spLocks noGrp="1"/>
          </p:cNvSpPr>
          <p:nvPr>
            <p:ph type="body" idx="1"/>
          </p:nvPr>
        </p:nvSpPr>
        <p:spPr>
          <a:xfrm>
            <a:off x="57150" y="4696825"/>
            <a:ext cx="8381999" cy="446700"/>
          </a:xfrm>
          <a:prstGeom prst="rect">
            <a:avLst/>
          </a:prstGeom>
        </p:spPr>
        <p:txBody>
          <a:bodyPr lIns="91425" tIns="91425" rIns="91425" bIns="91425" anchor="ctr" anchorCtr="0"/>
          <a:lstStyle>
            <a:lvl1pPr>
              <a:lnSpc>
                <a:spcPct val="100000"/>
              </a:lnSpc>
              <a:spcBef>
                <a:spcPts val="0"/>
              </a:spcBef>
              <a:spcAft>
                <a:spcPts val="0"/>
              </a:spcAft>
              <a:buClr>
                <a:schemeClr val="lt1"/>
              </a:buClr>
              <a:buSzPct val="100000"/>
              <a:buNone/>
              <a:defRPr sz="1200">
                <a:solidFill>
                  <a:schemeClr val="lt1"/>
                </a:solidFill>
              </a:defRPr>
            </a:lvl1pPr>
          </a:lstStyle>
          <a:p>
            <a:endParaRPr/>
          </a:p>
        </p:txBody>
      </p:sp>
      <p:sp>
        <p:nvSpPr>
          <p:cNvPr id="55" name="Shape 55"/>
          <p:cNvSpPr txBox="1">
            <a:spLocks noGrp="1"/>
          </p:cNvSpPr>
          <p:nvPr>
            <p:ph type="sldNum" idx="12"/>
          </p:nvPr>
        </p:nvSpPr>
        <p:spPr>
          <a:xfrm>
            <a:off x="8523541" y="4695623"/>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a:spcBef>
                <a:spcPts val="0"/>
              </a:spcBef>
              <a:buClr>
                <a:schemeClr val="lt1"/>
              </a:buClr>
              <a:buSzPct val="100000"/>
              <a:buFont typeface="Roboto"/>
              <a:buNone/>
              <a:defRPr sz="3200">
                <a:solidFill>
                  <a:schemeClr val="lt1"/>
                </a:solidFill>
                <a:latin typeface="Roboto"/>
                <a:ea typeface="Roboto"/>
                <a:cs typeface="Roboto"/>
                <a:sym typeface="Roboto"/>
              </a:defRPr>
            </a:lvl1pPr>
            <a:lvl2pPr>
              <a:spcBef>
                <a:spcPts val="0"/>
              </a:spcBef>
              <a:buClr>
                <a:schemeClr val="lt1"/>
              </a:buClr>
              <a:buSzPct val="100000"/>
              <a:buFont typeface="Roboto"/>
              <a:buNone/>
              <a:defRPr sz="3200">
                <a:solidFill>
                  <a:schemeClr val="lt1"/>
                </a:solidFill>
                <a:latin typeface="Roboto"/>
                <a:ea typeface="Roboto"/>
                <a:cs typeface="Roboto"/>
                <a:sym typeface="Roboto"/>
              </a:defRPr>
            </a:lvl2pPr>
            <a:lvl3pPr>
              <a:spcBef>
                <a:spcPts val="0"/>
              </a:spcBef>
              <a:buClr>
                <a:schemeClr val="lt1"/>
              </a:buClr>
              <a:buSzPct val="100000"/>
              <a:buFont typeface="Roboto"/>
              <a:buNone/>
              <a:defRPr sz="3200">
                <a:solidFill>
                  <a:schemeClr val="lt1"/>
                </a:solidFill>
                <a:latin typeface="Roboto"/>
                <a:ea typeface="Roboto"/>
                <a:cs typeface="Roboto"/>
                <a:sym typeface="Roboto"/>
              </a:defRPr>
            </a:lvl3pPr>
            <a:lvl4pPr>
              <a:spcBef>
                <a:spcPts val="0"/>
              </a:spcBef>
              <a:buClr>
                <a:schemeClr val="lt1"/>
              </a:buClr>
              <a:buSzPct val="100000"/>
              <a:buFont typeface="Roboto"/>
              <a:buNone/>
              <a:defRPr sz="3200">
                <a:solidFill>
                  <a:schemeClr val="lt1"/>
                </a:solidFill>
                <a:latin typeface="Roboto"/>
                <a:ea typeface="Roboto"/>
                <a:cs typeface="Roboto"/>
                <a:sym typeface="Roboto"/>
              </a:defRPr>
            </a:lvl4pPr>
            <a:lvl5pPr>
              <a:spcBef>
                <a:spcPts val="0"/>
              </a:spcBef>
              <a:buClr>
                <a:schemeClr val="lt1"/>
              </a:buClr>
              <a:buSzPct val="100000"/>
              <a:buFont typeface="Roboto"/>
              <a:buNone/>
              <a:defRPr sz="3200">
                <a:solidFill>
                  <a:schemeClr val="lt1"/>
                </a:solidFill>
                <a:latin typeface="Roboto"/>
                <a:ea typeface="Roboto"/>
                <a:cs typeface="Roboto"/>
                <a:sym typeface="Roboto"/>
              </a:defRPr>
            </a:lvl5pPr>
            <a:lvl6pPr>
              <a:spcBef>
                <a:spcPts val="0"/>
              </a:spcBef>
              <a:buClr>
                <a:schemeClr val="lt1"/>
              </a:buClr>
              <a:buSzPct val="100000"/>
              <a:buFont typeface="Roboto"/>
              <a:buNone/>
              <a:defRPr sz="3200">
                <a:solidFill>
                  <a:schemeClr val="lt1"/>
                </a:solidFill>
                <a:latin typeface="Roboto"/>
                <a:ea typeface="Roboto"/>
                <a:cs typeface="Roboto"/>
                <a:sym typeface="Roboto"/>
              </a:defRPr>
            </a:lvl6pPr>
            <a:lvl7pPr>
              <a:spcBef>
                <a:spcPts val="0"/>
              </a:spcBef>
              <a:buClr>
                <a:schemeClr val="lt1"/>
              </a:buClr>
              <a:buSzPct val="100000"/>
              <a:buFont typeface="Roboto"/>
              <a:buNone/>
              <a:defRPr sz="3200">
                <a:solidFill>
                  <a:schemeClr val="lt1"/>
                </a:solidFill>
                <a:latin typeface="Roboto"/>
                <a:ea typeface="Roboto"/>
                <a:cs typeface="Roboto"/>
                <a:sym typeface="Roboto"/>
              </a:defRPr>
            </a:lvl7pPr>
            <a:lvl8pPr>
              <a:spcBef>
                <a:spcPts val="0"/>
              </a:spcBef>
              <a:buClr>
                <a:schemeClr val="lt1"/>
              </a:buClr>
              <a:buSzPct val="100000"/>
              <a:buFont typeface="Roboto"/>
              <a:buNone/>
              <a:defRPr sz="3200">
                <a:solidFill>
                  <a:schemeClr val="lt1"/>
                </a:solidFill>
                <a:latin typeface="Roboto"/>
                <a:ea typeface="Roboto"/>
                <a:cs typeface="Roboto"/>
                <a:sym typeface="Roboto"/>
              </a:defRPr>
            </a:lvl8pPr>
            <a:lvl9pPr>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6" name="Shape 6"/>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a:endParaRPr/>
          </a:p>
        </p:txBody>
      </p:sp>
      <p:sp>
        <p:nvSpPr>
          <p:cNvPr id="7" name="Shape 7"/>
          <p:cNvSpPr txBox="1">
            <a:spLocks noGrp="1"/>
          </p:cNvSpPr>
          <p:nvPr>
            <p:ph type="sldNum" idx="12"/>
          </p:nvPr>
        </p:nvSpPr>
        <p:spPr>
          <a:xfrm>
            <a:off x="8523541" y="4695623"/>
            <a:ext cx="548699" cy="393600"/>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 sz="100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8.png"/><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390525" y="1819275"/>
            <a:ext cx="8222100" cy="933599"/>
          </a:xfrm>
          <a:prstGeom prst="rect">
            <a:avLst/>
          </a:prstGeom>
        </p:spPr>
        <p:txBody>
          <a:bodyPr lIns="91425" tIns="91425" rIns="91425" bIns="91425" anchor="b" anchorCtr="0">
            <a:noAutofit/>
          </a:bodyPr>
          <a:lstStyle/>
          <a:p>
            <a:pPr algn="ctr">
              <a:spcBef>
                <a:spcPts val="0"/>
              </a:spcBef>
              <a:buNone/>
            </a:pPr>
            <a:r>
              <a:rPr lang="en" dirty="0"/>
              <a:t>TEAM </a:t>
            </a:r>
            <a:r>
              <a:rPr lang="en" dirty="0" smtClean="0"/>
              <a:t>PA</a:t>
            </a:r>
            <a:r>
              <a:rPr lang="en-US" dirty="0" smtClean="0"/>
              <a:t>R</a:t>
            </a:r>
            <a:r>
              <a:rPr lang="en" dirty="0" smtClean="0"/>
              <a:t>RILLA</a:t>
            </a:r>
            <a:endParaRPr lang="en"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Shape 129"/>
          <p:cNvPicPr preferRelativeResize="0"/>
          <p:nvPr/>
        </p:nvPicPr>
        <p:blipFill>
          <a:blip r:embed="rId3">
            <a:alphaModFix/>
          </a:blip>
          <a:stretch>
            <a:fillRect/>
          </a:stretch>
        </p:blipFill>
        <p:spPr>
          <a:xfrm>
            <a:off x="248750" y="734350"/>
            <a:ext cx="8646499" cy="3544849"/>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10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Pricing</a:t>
            </a:r>
          </a:p>
        </p:txBody>
      </p:sp>
      <p:sp>
        <p:nvSpPr>
          <p:cNvPr id="135" name="Shape 135"/>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spcBef>
                <a:spcPts val="0"/>
              </a:spcBef>
              <a:buNone/>
            </a:pPr>
            <a:r>
              <a:rPr lang="en" dirty="0"/>
              <a:t>1/month free for small businesses</a:t>
            </a:r>
          </a:p>
          <a:p>
            <a:pPr rtl="0">
              <a:spcBef>
                <a:spcPts val="0"/>
              </a:spcBef>
              <a:buNone/>
            </a:pPr>
            <a:r>
              <a:rPr lang="en" dirty="0"/>
              <a:t>Tiered structure based on turnover/number of promotions</a:t>
            </a:r>
          </a:p>
          <a:p>
            <a:pPr lvl="0" rtl="0">
              <a:spcBef>
                <a:spcPts val="0"/>
              </a:spcBef>
              <a:buNone/>
            </a:pPr>
            <a:endParaRPr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5">
                                            <p:txEl>
                                              <p:pRg st="0" end="0"/>
                                            </p:txEl>
                                          </p:spTgt>
                                        </p:tgtEl>
                                        <p:attrNameLst>
                                          <p:attrName>style.visibility</p:attrName>
                                        </p:attrNameLst>
                                      </p:cBhvr>
                                      <p:to>
                                        <p:strVal val="visible"/>
                                      </p:to>
                                    </p:set>
                                    <p:animEffect transition="in" filter="blinds(horizontal)">
                                      <p:cBhvr>
                                        <p:cTn id="7" dur="500"/>
                                        <p:tgtEl>
                                          <p:spTgt spid="13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5">
                                            <p:txEl>
                                              <p:pRg st="1" end="1"/>
                                            </p:txEl>
                                          </p:spTgt>
                                        </p:tgtEl>
                                        <p:attrNameLst>
                                          <p:attrName>style.visibility</p:attrName>
                                        </p:attrNameLst>
                                      </p:cBhvr>
                                      <p:to>
                                        <p:strVal val="visible"/>
                                      </p:to>
                                    </p:set>
                                    <p:animEffect transition="in" filter="blinds(horizontal)">
                                      <p:cBhvr>
                                        <p:cTn id="10" dur="500"/>
                                        <p:tgtEl>
                                          <p:spTgt spid="1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Why are we doing this?</a:t>
            </a:r>
          </a:p>
        </p:txBody>
      </p:sp>
      <p:sp>
        <p:nvSpPr>
          <p:cNvPr id="141" name="Shape 141"/>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spcBef>
                <a:spcPts val="0"/>
              </a:spcBef>
              <a:buNone/>
            </a:pPr>
            <a:r>
              <a:rPr lang="en" dirty="0" smtClean="0"/>
              <a:t>Unlocking </a:t>
            </a:r>
            <a:r>
              <a:rPr lang="en" dirty="0"/>
              <a:t>intrinsic value</a:t>
            </a:r>
          </a:p>
          <a:p>
            <a:pPr rtl="0">
              <a:spcBef>
                <a:spcPts val="0"/>
              </a:spcBef>
              <a:buNone/>
            </a:pPr>
            <a:r>
              <a:rPr lang="en" dirty="0"/>
              <a:t>Marketing potential for generating new business</a:t>
            </a:r>
          </a:p>
          <a:p>
            <a:pPr rtl="0">
              <a:spcBef>
                <a:spcPts val="0"/>
              </a:spcBef>
              <a:buNone/>
            </a:pPr>
            <a:r>
              <a:rPr lang="en" dirty="0"/>
              <a:t>Reward retail customers</a:t>
            </a:r>
          </a:p>
          <a:p>
            <a:pPr rtl="0">
              <a:spcBef>
                <a:spcPts val="0"/>
              </a:spcBef>
              <a:buNone/>
            </a:pPr>
            <a:endParaRPr dirty="0"/>
          </a:p>
          <a:p>
            <a:pPr>
              <a:spcBef>
                <a:spcPts val="0"/>
              </a:spcBef>
              <a:buNone/>
            </a:pPr>
            <a:endParaRPr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blinds(horizontal)">
                                      <p:cBhvr>
                                        <p:cTn id="7"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uiExpan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5"/>
        <p:cNvGrpSpPr/>
        <p:nvPr/>
      </p:nvGrpSpPr>
      <p:grpSpPr>
        <a:xfrm>
          <a:off x="0" y="0"/>
          <a:ext cx="0" cy="0"/>
          <a:chOff x="0" y="0"/>
          <a:chExt cx="0" cy="0"/>
        </a:xfrm>
      </p:grpSpPr>
      <p:pic>
        <p:nvPicPr>
          <p:cNvPr id="146" name="Shape 146"/>
          <p:cNvPicPr preferRelativeResize="0"/>
          <p:nvPr/>
        </p:nvPicPr>
        <p:blipFill>
          <a:blip r:embed="rId3">
            <a:alphaModFix/>
          </a:blip>
          <a:stretch>
            <a:fillRect/>
          </a:stretch>
        </p:blipFill>
        <p:spPr>
          <a:xfrm>
            <a:off x="3352800" y="1352550"/>
            <a:ext cx="2438400" cy="2438400"/>
          </a:xfrm>
          <a:prstGeom prst="rect">
            <a:avLst/>
          </a:prstGeom>
          <a:noFill/>
          <a:ln>
            <a:noFill/>
          </a:ln>
        </p:spPr>
      </p:pic>
      <p:pic>
        <p:nvPicPr>
          <p:cNvPr id="147" name="Shape 147"/>
          <p:cNvPicPr preferRelativeResize="0"/>
          <p:nvPr/>
        </p:nvPicPr>
        <p:blipFill>
          <a:blip r:embed="rId4">
            <a:alphaModFix/>
          </a:blip>
          <a:stretch>
            <a:fillRect/>
          </a:stretch>
        </p:blipFill>
        <p:spPr>
          <a:xfrm>
            <a:off x="2986150" y="1085424"/>
            <a:ext cx="3171700" cy="3171700"/>
          </a:xfrm>
          <a:prstGeom prst="rect">
            <a:avLst/>
          </a:prstGeom>
          <a:noFill/>
          <a:ln>
            <a:noFill/>
          </a:ln>
        </p:spPr>
      </p:pic>
    </p:spTree>
  </p:cSld>
  <p:clrMapOvr>
    <a:masterClrMapping/>
  </p:clrMapOvr>
  <p:transition xmlns:p14="http://schemas.microsoft.com/office/powerpoint/2010/main" spd="slow">
    <p:push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1000"/>
                                        <p:tgtEl>
                                          <p:spTgt spid="1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7"/>
                                        </p:tgtEl>
                                        <p:attrNameLst>
                                          <p:attrName>style.visibility</p:attrName>
                                        </p:attrNameLst>
                                      </p:cBhvr>
                                      <p:to>
                                        <p:strVal val="visible"/>
                                      </p:to>
                                    </p:set>
                                    <p:animEffect transition="in" filter="fade">
                                      <p:cBhvr>
                                        <p:cTn id="12" dur="10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ctrTitle"/>
          </p:nvPr>
        </p:nvSpPr>
        <p:spPr>
          <a:xfrm>
            <a:off x="390525" y="1819275"/>
            <a:ext cx="8222100" cy="933599"/>
          </a:xfrm>
          <a:prstGeom prst="rect">
            <a:avLst/>
          </a:prstGeom>
        </p:spPr>
        <p:txBody>
          <a:bodyPr lIns="91425" tIns="91425" rIns="91425" bIns="91425" anchor="b" anchorCtr="0">
            <a:noAutofit/>
          </a:bodyPr>
          <a:lstStyle/>
          <a:p>
            <a:pPr algn="ctr">
              <a:spcBef>
                <a:spcPts val="0"/>
              </a:spcBef>
              <a:buNone/>
            </a:pPr>
            <a:r>
              <a:rPr lang="en"/>
              <a:t>THANK YOU</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spcBef>
                <a:spcPts val="0"/>
              </a:spcBef>
              <a:buNone/>
            </a:pPr>
            <a:r>
              <a:rPr lang="en" dirty="0" smtClean="0"/>
              <a:t>60% fail within first 3 years</a:t>
            </a:r>
          </a:p>
          <a:p>
            <a:pPr rtl="0">
              <a:spcBef>
                <a:spcPts val="0"/>
              </a:spcBef>
              <a:buNone/>
            </a:pPr>
            <a:r>
              <a:rPr lang="en" dirty="0" smtClean="0"/>
              <a:t>80% have no strategic plan for social media </a:t>
            </a:r>
          </a:p>
          <a:p>
            <a:pPr rtl="0">
              <a:spcBef>
                <a:spcPts val="0"/>
              </a:spcBef>
              <a:buNone/>
            </a:pPr>
            <a:endParaRPr dirty="0"/>
          </a:p>
          <a:p>
            <a:pPr rtl="0">
              <a:spcBef>
                <a:spcPts val="0"/>
              </a:spcBef>
              <a:buNone/>
            </a:pPr>
            <a:r>
              <a:rPr lang="en" dirty="0" smtClean="0"/>
              <a:t>Stressed, no time, don’t know what to do = </a:t>
            </a:r>
          </a:p>
          <a:p>
            <a:pPr rtl="0">
              <a:spcBef>
                <a:spcPts val="0"/>
              </a:spcBef>
              <a:buNone/>
            </a:pPr>
            <a:endParaRPr dirty="0"/>
          </a:p>
          <a:p>
            <a:pPr rtl="0">
              <a:spcBef>
                <a:spcPts val="0"/>
              </a:spcBef>
              <a:buNone/>
            </a:pPr>
            <a:endParaRPr dirty="0"/>
          </a:p>
          <a:p>
            <a:pPr>
              <a:spcBef>
                <a:spcPts val="0"/>
              </a:spcBef>
              <a:buNone/>
            </a:pPr>
            <a:endParaRPr dirty="0"/>
          </a:p>
        </p:txBody>
      </p:sp>
      <p:sp>
        <p:nvSpPr>
          <p:cNvPr id="69" name="Shape 69"/>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Problem</a:t>
            </a:r>
          </a:p>
        </p:txBody>
      </p:sp>
      <p:pic>
        <p:nvPicPr>
          <p:cNvPr id="70" name="Shape 70"/>
          <p:cNvPicPr preferRelativeResize="0"/>
          <p:nvPr/>
        </p:nvPicPr>
        <p:blipFill>
          <a:blip r:embed="rId3">
            <a:alphaModFix/>
          </a:blip>
          <a:stretch>
            <a:fillRect/>
          </a:stretch>
        </p:blipFill>
        <p:spPr>
          <a:xfrm>
            <a:off x="5054950" y="3280975"/>
            <a:ext cx="830650" cy="830650"/>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animEffect transition="in" filter="blinds(horizontal)">
                                      <p:cBhvr>
                                        <p:cTn id="7" dur="500"/>
                                        <p:tgtEl>
                                          <p:spTgt spid="68">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8">
                                            <p:txEl>
                                              <p:pRg st="1" end="1"/>
                                            </p:txEl>
                                          </p:spTgt>
                                        </p:tgtEl>
                                        <p:attrNameLst>
                                          <p:attrName>style.visibility</p:attrName>
                                        </p:attrNameLst>
                                      </p:cBhvr>
                                      <p:to>
                                        <p:strVal val="visible"/>
                                      </p:to>
                                    </p:set>
                                    <p:animEffect transition="in" filter="blinds(horizontal)">
                                      <p:cBhvr>
                                        <p:cTn id="10" dur="500"/>
                                        <p:tgtEl>
                                          <p:spTgt spid="68">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8">
                                            <p:txEl>
                                              <p:pRg st="3" end="3"/>
                                            </p:txEl>
                                          </p:spTgt>
                                        </p:tgtEl>
                                        <p:attrNameLst>
                                          <p:attrName>style.visibility</p:attrName>
                                        </p:attrNameLst>
                                      </p:cBhvr>
                                      <p:to>
                                        <p:strVal val="visible"/>
                                      </p:to>
                                    </p:set>
                                    <p:animEffect transition="in" filter="blinds(horizontal)">
                                      <p:cBhvr>
                                        <p:cTn id="13" dur="500"/>
                                        <p:tgtEl>
                                          <p:spTgt spid="68">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70"/>
                                        </p:tgtEl>
                                        <p:attrNameLst>
                                          <p:attrName>style.visibility</p:attrName>
                                        </p:attrNameLst>
                                      </p:cBhvr>
                                      <p:to>
                                        <p:strVal val="visible"/>
                                      </p:to>
                                    </p:set>
                                    <p:animEffect transition="in" filter="dissolve">
                                      <p:cBhvr>
                                        <p:cTn id="18"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Value Proposition</a:t>
            </a:r>
          </a:p>
        </p:txBody>
      </p:sp>
      <p:sp>
        <p:nvSpPr>
          <p:cNvPr id="76" name="Shape 76"/>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rtl="0">
              <a:spcBef>
                <a:spcPts val="0"/>
              </a:spcBef>
              <a:buNone/>
            </a:pPr>
            <a:r>
              <a:rPr lang="en" dirty="0"/>
              <a:t>Connect business with highly relevant customers</a:t>
            </a:r>
          </a:p>
          <a:p>
            <a:pPr>
              <a:spcBef>
                <a:spcPts val="0"/>
              </a:spcBef>
              <a:buNone/>
            </a:pPr>
            <a:r>
              <a:rPr lang="en" dirty="0"/>
              <a:t>Segmented based on real data not interpolated data</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
                                            <p:txEl>
                                              <p:pRg st="0" end="0"/>
                                            </p:txEl>
                                          </p:spTgt>
                                        </p:tgtEl>
                                        <p:attrNameLst>
                                          <p:attrName>style.visibility</p:attrName>
                                        </p:attrNameLst>
                                      </p:cBhvr>
                                      <p:to>
                                        <p:strVal val="visible"/>
                                      </p:to>
                                    </p:set>
                                    <p:animEffect transition="in" filter="blinds(horizontal)">
                                      <p:cBhvr>
                                        <p:cTn id="7" dur="500"/>
                                        <p:tgtEl>
                                          <p:spTgt spid="7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6">
                                            <p:txEl>
                                              <p:pRg st="1" end="1"/>
                                            </p:txEl>
                                          </p:spTgt>
                                        </p:tgtEl>
                                        <p:attrNameLst>
                                          <p:attrName>style.visibility</p:attrName>
                                        </p:attrNameLst>
                                      </p:cBhvr>
                                      <p:to>
                                        <p:strVal val="visible"/>
                                      </p:to>
                                    </p:set>
                                    <p:animEffect transition="in" filter="blinds(horizontal)">
                                      <p:cBhvr>
                                        <p:cTn id="10" dur="500"/>
                                        <p:tgtEl>
                                          <p:spTgt spid="7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Shape 81"/>
          <p:cNvPicPr preferRelativeResize="0"/>
          <p:nvPr/>
        </p:nvPicPr>
        <p:blipFill>
          <a:blip r:embed="rId3">
            <a:alphaModFix/>
          </a:blip>
          <a:stretch>
            <a:fillRect/>
          </a:stretch>
        </p:blipFill>
        <p:spPr>
          <a:xfrm>
            <a:off x="1406225" y="184774"/>
            <a:ext cx="6252727" cy="4773951"/>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a:spcBef>
                <a:spcPts val="0"/>
              </a:spcBef>
              <a:buNone/>
            </a:pPr>
            <a:r>
              <a:rPr lang="en"/>
              <a:t>How does it work?</a:t>
            </a:r>
          </a:p>
        </p:txBody>
      </p:sp>
      <p:pic>
        <p:nvPicPr>
          <p:cNvPr id="87" name="Shape 87"/>
          <p:cNvPicPr preferRelativeResize="0"/>
          <p:nvPr/>
        </p:nvPicPr>
        <p:blipFill>
          <a:blip r:embed="rId3">
            <a:alphaModFix/>
          </a:blip>
          <a:stretch>
            <a:fillRect/>
          </a:stretch>
        </p:blipFill>
        <p:spPr>
          <a:xfrm>
            <a:off x="2257362" y="1735025"/>
            <a:ext cx="4629275" cy="3471948"/>
          </a:xfrm>
          <a:prstGeom prst="rect">
            <a:avLst/>
          </a:prstGeom>
          <a:noFill/>
          <a:ln>
            <a:noFill/>
          </a:ln>
        </p:spPr>
      </p:pic>
      <p:grpSp>
        <p:nvGrpSpPr>
          <p:cNvPr id="88" name="Shape 88"/>
          <p:cNvGrpSpPr/>
          <p:nvPr/>
        </p:nvGrpSpPr>
        <p:grpSpPr>
          <a:xfrm>
            <a:off x="1614175" y="1735025"/>
            <a:ext cx="5543300" cy="3471949"/>
            <a:chOff x="1614175" y="1735025"/>
            <a:chExt cx="5543300" cy="3471949"/>
          </a:xfrm>
        </p:grpSpPr>
        <p:sp>
          <p:nvSpPr>
            <p:cNvPr id="89" name="Shape 89"/>
            <p:cNvSpPr/>
            <p:nvPr/>
          </p:nvSpPr>
          <p:spPr>
            <a:xfrm>
              <a:off x="1614175" y="1735025"/>
              <a:ext cx="5348099" cy="180599"/>
            </a:xfrm>
            <a:prstGeom prst="rect">
              <a:avLst/>
            </a:prstGeom>
            <a:solidFill>
              <a:srgbClr val="F9F9F9"/>
            </a:solidFill>
            <a:ln>
              <a:noFill/>
            </a:ln>
          </p:spPr>
          <p:txBody>
            <a:bodyPr lIns="91425" tIns="91425" rIns="91425" bIns="91425" anchor="ctr" anchorCtr="0">
              <a:noAutofit/>
            </a:bodyPr>
            <a:lstStyle/>
            <a:p>
              <a:pPr>
                <a:spcBef>
                  <a:spcPts val="0"/>
                </a:spcBef>
                <a:buNone/>
              </a:pPr>
              <a:endParaRPr/>
            </a:p>
          </p:txBody>
        </p:sp>
        <p:sp>
          <p:nvSpPr>
            <p:cNvPr id="90" name="Shape 90"/>
            <p:cNvSpPr/>
            <p:nvPr/>
          </p:nvSpPr>
          <p:spPr>
            <a:xfrm>
              <a:off x="1731100" y="5026375"/>
              <a:ext cx="5348099" cy="180599"/>
            </a:xfrm>
            <a:prstGeom prst="rect">
              <a:avLst/>
            </a:prstGeom>
            <a:solidFill>
              <a:srgbClr val="F9F9F9"/>
            </a:solidFill>
            <a:ln>
              <a:noFill/>
            </a:ln>
          </p:spPr>
          <p:txBody>
            <a:bodyPr lIns="91425" tIns="91425" rIns="91425" bIns="91425" anchor="ctr" anchorCtr="0">
              <a:noAutofit/>
            </a:bodyPr>
            <a:lstStyle/>
            <a:p>
              <a:pPr lvl="0" rtl="0">
                <a:spcBef>
                  <a:spcPts val="0"/>
                </a:spcBef>
                <a:buNone/>
              </a:pPr>
              <a:endParaRPr/>
            </a:p>
          </p:txBody>
        </p:sp>
        <p:sp>
          <p:nvSpPr>
            <p:cNvPr id="91" name="Shape 91"/>
            <p:cNvSpPr/>
            <p:nvPr/>
          </p:nvSpPr>
          <p:spPr>
            <a:xfrm>
              <a:off x="6660675" y="1835900"/>
              <a:ext cx="496800" cy="3263700"/>
            </a:xfrm>
            <a:prstGeom prst="rect">
              <a:avLst/>
            </a:prstGeom>
            <a:solidFill>
              <a:srgbClr val="F9F9F9"/>
            </a:solidFill>
            <a:ln>
              <a:noFill/>
            </a:ln>
          </p:spPr>
          <p:txBody>
            <a:bodyPr lIns="91425" tIns="91425" rIns="91425" bIns="91425" anchor="ctr" anchorCtr="0">
              <a:noAutofit/>
            </a:bodyPr>
            <a:lstStyle/>
            <a:p>
              <a:pPr>
                <a:spcBef>
                  <a:spcPts val="0"/>
                </a:spcBef>
                <a:buNone/>
              </a:pPr>
              <a:endParaRPr/>
            </a:p>
          </p:txBody>
        </p:sp>
        <p:sp>
          <p:nvSpPr>
            <p:cNvPr id="92" name="Shape 92"/>
            <p:cNvSpPr/>
            <p:nvPr/>
          </p:nvSpPr>
          <p:spPr>
            <a:xfrm>
              <a:off x="1986675" y="1835900"/>
              <a:ext cx="496800" cy="3263700"/>
            </a:xfrm>
            <a:prstGeom prst="rect">
              <a:avLst/>
            </a:prstGeom>
            <a:solidFill>
              <a:srgbClr val="F9F9F9"/>
            </a:solidFill>
            <a:ln>
              <a:noFill/>
            </a:ln>
          </p:spPr>
          <p:txBody>
            <a:bodyPr lIns="91425" tIns="91425" rIns="91425" bIns="91425" anchor="ctr" anchorCtr="0">
              <a:noAutofit/>
            </a:bodyPr>
            <a:lstStyle/>
            <a:p>
              <a:pPr>
                <a:spcBef>
                  <a:spcPts val="0"/>
                </a:spcBef>
                <a:buNone/>
              </a:pPr>
              <a:endParaRPr/>
            </a:p>
          </p:txBody>
        </p:sp>
      </p:grpSp>
      <p:sp>
        <p:nvSpPr>
          <p:cNvPr id="93" name="Shape 93"/>
          <p:cNvSpPr/>
          <p:nvPr/>
        </p:nvSpPr>
        <p:spPr>
          <a:xfrm>
            <a:off x="3858050" y="1835900"/>
            <a:ext cx="3786065" cy="3228325"/>
          </a:xfrm>
          <a:custGeom>
            <a:avLst/>
            <a:gdLst>
              <a:gd name="connsiteX0" fmla="*/ 0 w 115297"/>
              <a:gd name="connsiteY0" fmla="*/ 709 h 129133"/>
              <a:gd name="connsiteX1" fmla="*/ 0 w 115297"/>
              <a:gd name="connsiteY1" fmla="*/ 56762 h 129133"/>
              <a:gd name="connsiteX2" fmla="*/ 5419 w 115297"/>
              <a:gd name="connsiteY2" fmla="*/ 65315 h 129133"/>
              <a:gd name="connsiteX3" fmla="*/ 0 w 115297"/>
              <a:gd name="connsiteY3" fmla="*/ 73790 h 129133"/>
              <a:gd name="connsiteX4" fmla="*/ 0 w 115297"/>
              <a:gd name="connsiteY4" fmla="*/ 129133 h 129133"/>
              <a:gd name="connsiteX5" fmla="*/ 115297 w 115297"/>
              <a:gd name="connsiteY5" fmla="*/ 129133 h 129133"/>
              <a:gd name="connsiteX6" fmla="*/ 115297 w 115297"/>
              <a:gd name="connsiteY6" fmla="*/ 0 h 129133"/>
              <a:gd name="connsiteX7" fmla="*/ 0 w 115297"/>
              <a:gd name="connsiteY7" fmla="*/ 709 h 129133"/>
              <a:gd name="connsiteX0" fmla="*/ 0 w 115297"/>
              <a:gd name="connsiteY0" fmla="*/ 709 h 129133"/>
              <a:gd name="connsiteX1" fmla="*/ 0 w 115297"/>
              <a:gd name="connsiteY1" fmla="*/ 56762 h 129133"/>
              <a:gd name="connsiteX2" fmla="*/ 4259 w 115297"/>
              <a:gd name="connsiteY2" fmla="*/ 65188 h 129133"/>
              <a:gd name="connsiteX3" fmla="*/ 0 w 115297"/>
              <a:gd name="connsiteY3" fmla="*/ 73790 h 129133"/>
              <a:gd name="connsiteX4" fmla="*/ 0 w 115297"/>
              <a:gd name="connsiteY4" fmla="*/ 129133 h 129133"/>
              <a:gd name="connsiteX5" fmla="*/ 115297 w 115297"/>
              <a:gd name="connsiteY5" fmla="*/ 129133 h 129133"/>
              <a:gd name="connsiteX6" fmla="*/ 115297 w 115297"/>
              <a:gd name="connsiteY6" fmla="*/ 0 h 129133"/>
              <a:gd name="connsiteX7" fmla="*/ 0 w 115297"/>
              <a:gd name="connsiteY7" fmla="*/ 709 h 129133"/>
              <a:gd name="connsiteX0" fmla="*/ 0 w 115297"/>
              <a:gd name="connsiteY0" fmla="*/ 709 h 129133"/>
              <a:gd name="connsiteX1" fmla="*/ 0 w 115297"/>
              <a:gd name="connsiteY1" fmla="*/ 56762 h 129133"/>
              <a:gd name="connsiteX2" fmla="*/ 4259 w 115297"/>
              <a:gd name="connsiteY2" fmla="*/ 65188 h 129133"/>
              <a:gd name="connsiteX3" fmla="*/ 0 w 115297"/>
              <a:gd name="connsiteY3" fmla="*/ 73790 h 129133"/>
              <a:gd name="connsiteX4" fmla="*/ 0 w 115297"/>
              <a:gd name="connsiteY4" fmla="*/ 129133 h 129133"/>
              <a:gd name="connsiteX5" fmla="*/ 115297 w 115297"/>
              <a:gd name="connsiteY5" fmla="*/ 129133 h 129133"/>
              <a:gd name="connsiteX6" fmla="*/ 115297 w 115297"/>
              <a:gd name="connsiteY6" fmla="*/ 0 h 129133"/>
              <a:gd name="connsiteX7" fmla="*/ 0 w 115297"/>
              <a:gd name="connsiteY7" fmla="*/ 709 h 12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297" h="129133" extrusionOk="0">
                <a:moveTo>
                  <a:pt x="0" y="709"/>
                </a:moveTo>
                <a:lnTo>
                  <a:pt x="0" y="56762"/>
                </a:lnTo>
                <a:lnTo>
                  <a:pt x="4259" y="65188"/>
                </a:lnTo>
                <a:lnTo>
                  <a:pt x="0" y="73790"/>
                </a:lnTo>
                <a:lnTo>
                  <a:pt x="0" y="129133"/>
                </a:lnTo>
                <a:lnTo>
                  <a:pt x="115297" y="129133"/>
                </a:lnTo>
                <a:lnTo>
                  <a:pt x="115297" y="0"/>
                </a:lnTo>
                <a:lnTo>
                  <a:pt x="0" y="709"/>
                </a:lnTo>
                <a:close/>
              </a:path>
            </a:pathLst>
          </a:custGeom>
          <a:solidFill>
            <a:srgbClr val="F9F9F9"/>
          </a:solidFill>
          <a:ln>
            <a:noFill/>
          </a:ln>
        </p:spPr>
      </p:sp>
      <p:sp>
        <p:nvSpPr>
          <p:cNvPr id="94" name="Shape 94"/>
          <p:cNvSpPr/>
          <p:nvPr/>
        </p:nvSpPr>
        <p:spPr>
          <a:xfrm>
            <a:off x="2403525" y="1862500"/>
            <a:ext cx="1623000" cy="3228299"/>
          </a:xfrm>
          <a:prstGeom prst="rect">
            <a:avLst/>
          </a:prstGeom>
          <a:solidFill>
            <a:srgbClr val="F9F9F9"/>
          </a:solidFill>
          <a:ln>
            <a:noFill/>
          </a:ln>
        </p:spPr>
        <p:txBody>
          <a:bodyPr lIns="91425" tIns="91425" rIns="91425" bIns="91425" anchor="ctr" anchorCtr="0">
            <a:noAutofit/>
          </a:bodyPr>
          <a:lstStyle/>
          <a:p>
            <a:pPr lvl="0" rtl="0">
              <a:spcBef>
                <a:spcPts val="0"/>
              </a:spcBef>
              <a:buNone/>
            </a:pPr>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1100"/>
                                        <p:tgtEl>
                                          <p:spTgt spid="94"/>
                                        </p:tgtEl>
                                      </p:cBhvr>
                                    </p:animEffect>
                                    <p:set>
                                      <p:cBhvr>
                                        <p:cTn id="7" dur="1" fill="hold">
                                          <p:stCondLst>
                                            <p:cond delay="1100"/>
                                          </p:stCondLst>
                                        </p:cTn>
                                        <p:tgtEl>
                                          <p:spTgt spid="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Shape 99"/>
          <p:cNvPicPr preferRelativeResize="0"/>
          <p:nvPr/>
        </p:nvPicPr>
        <p:blipFill>
          <a:blip r:embed="rId3">
            <a:alphaModFix/>
          </a:blip>
          <a:stretch>
            <a:fillRect/>
          </a:stretch>
        </p:blipFill>
        <p:spPr>
          <a:xfrm>
            <a:off x="1661050" y="383050"/>
            <a:ext cx="5821902" cy="4377375"/>
          </a:xfrm>
          <a:prstGeom prst="rect">
            <a:avLst/>
          </a:prstGeom>
          <a:noFill/>
          <a:ln>
            <a:noFill/>
          </a:ln>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10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471900" y="738725"/>
            <a:ext cx="8222100" cy="767699"/>
          </a:xfrm>
          <a:prstGeom prst="rect">
            <a:avLst/>
          </a:prstGeom>
        </p:spPr>
        <p:txBody>
          <a:bodyPr lIns="91425" tIns="91425" rIns="91425" bIns="91425" anchor="b" anchorCtr="0">
            <a:noAutofit/>
          </a:bodyPr>
          <a:lstStyle/>
          <a:p>
            <a:pPr lvl="0" rtl="0">
              <a:spcBef>
                <a:spcPts val="0"/>
              </a:spcBef>
              <a:buNone/>
            </a:pPr>
            <a:r>
              <a:rPr lang="en"/>
              <a:t>How does it work?</a:t>
            </a:r>
          </a:p>
        </p:txBody>
      </p:sp>
      <p:pic>
        <p:nvPicPr>
          <p:cNvPr id="105" name="Shape 105"/>
          <p:cNvPicPr preferRelativeResize="0"/>
          <p:nvPr/>
        </p:nvPicPr>
        <p:blipFill>
          <a:blip r:embed="rId3">
            <a:alphaModFix/>
          </a:blip>
          <a:stretch>
            <a:fillRect/>
          </a:stretch>
        </p:blipFill>
        <p:spPr>
          <a:xfrm>
            <a:off x="2257362" y="1735025"/>
            <a:ext cx="4629275" cy="3471948"/>
          </a:xfrm>
          <a:prstGeom prst="rect">
            <a:avLst/>
          </a:prstGeom>
          <a:noFill/>
          <a:ln>
            <a:noFill/>
          </a:ln>
        </p:spPr>
      </p:pic>
      <p:grpSp>
        <p:nvGrpSpPr>
          <p:cNvPr id="106" name="Shape 106"/>
          <p:cNvGrpSpPr/>
          <p:nvPr/>
        </p:nvGrpSpPr>
        <p:grpSpPr>
          <a:xfrm>
            <a:off x="1614175" y="1735025"/>
            <a:ext cx="5543300" cy="3471949"/>
            <a:chOff x="1614175" y="1735025"/>
            <a:chExt cx="5543300" cy="3471949"/>
          </a:xfrm>
        </p:grpSpPr>
        <p:sp>
          <p:nvSpPr>
            <p:cNvPr id="107" name="Shape 107"/>
            <p:cNvSpPr/>
            <p:nvPr/>
          </p:nvSpPr>
          <p:spPr>
            <a:xfrm>
              <a:off x="1614175" y="1735025"/>
              <a:ext cx="5348099" cy="180599"/>
            </a:xfrm>
            <a:prstGeom prst="rect">
              <a:avLst/>
            </a:prstGeom>
            <a:solidFill>
              <a:srgbClr val="F9F9F9"/>
            </a:solidFill>
            <a:ln>
              <a:noFill/>
            </a:ln>
          </p:spPr>
          <p:txBody>
            <a:bodyPr lIns="91425" tIns="91425" rIns="91425" bIns="91425" anchor="ctr" anchorCtr="0">
              <a:noAutofit/>
            </a:bodyPr>
            <a:lstStyle/>
            <a:p>
              <a:pPr lvl="0" rtl="0">
                <a:spcBef>
                  <a:spcPts val="0"/>
                </a:spcBef>
                <a:buNone/>
              </a:pPr>
              <a:endParaRPr/>
            </a:p>
          </p:txBody>
        </p:sp>
        <p:sp>
          <p:nvSpPr>
            <p:cNvPr id="108" name="Shape 108"/>
            <p:cNvSpPr/>
            <p:nvPr/>
          </p:nvSpPr>
          <p:spPr>
            <a:xfrm>
              <a:off x="1731100" y="5026375"/>
              <a:ext cx="5348099" cy="180599"/>
            </a:xfrm>
            <a:prstGeom prst="rect">
              <a:avLst/>
            </a:prstGeom>
            <a:solidFill>
              <a:srgbClr val="F9F9F9"/>
            </a:solidFill>
            <a:ln>
              <a:noFill/>
            </a:ln>
          </p:spPr>
          <p:txBody>
            <a:bodyPr lIns="91425" tIns="91425" rIns="91425" bIns="91425" anchor="ctr" anchorCtr="0">
              <a:noAutofit/>
            </a:bodyPr>
            <a:lstStyle/>
            <a:p>
              <a:pPr lvl="0" rtl="0">
                <a:spcBef>
                  <a:spcPts val="0"/>
                </a:spcBef>
                <a:buNone/>
              </a:pPr>
              <a:endParaRPr/>
            </a:p>
          </p:txBody>
        </p:sp>
        <p:sp>
          <p:nvSpPr>
            <p:cNvPr id="109" name="Shape 109"/>
            <p:cNvSpPr/>
            <p:nvPr/>
          </p:nvSpPr>
          <p:spPr>
            <a:xfrm>
              <a:off x="6660675" y="1835900"/>
              <a:ext cx="496800" cy="3263700"/>
            </a:xfrm>
            <a:prstGeom prst="rect">
              <a:avLst/>
            </a:prstGeom>
            <a:solidFill>
              <a:srgbClr val="F9F9F9"/>
            </a:solidFill>
            <a:ln>
              <a:noFill/>
            </a:ln>
          </p:spPr>
          <p:txBody>
            <a:bodyPr lIns="91425" tIns="91425" rIns="91425" bIns="91425" anchor="ctr" anchorCtr="0">
              <a:noAutofit/>
            </a:bodyPr>
            <a:lstStyle/>
            <a:p>
              <a:pPr>
                <a:spcBef>
                  <a:spcPts val="0"/>
                </a:spcBef>
                <a:buNone/>
              </a:pPr>
              <a:endParaRPr/>
            </a:p>
          </p:txBody>
        </p:sp>
        <p:sp>
          <p:nvSpPr>
            <p:cNvPr id="110" name="Shape 110"/>
            <p:cNvSpPr/>
            <p:nvPr/>
          </p:nvSpPr>
          <p:spPr>
            <a:xfrm>
              <a:off x="1986675" y="1835900"/>
              <a:ext cx="496800" cy="3263700"/>
            </a:xfrm>
            <a:prstGeom prst="rect">
              <a:avLst/>
            </a:prstGeom>
            <a:solidFill>
              <a:srgbClr val="F9F9F9"/>
            </a:solidFill>
            <a:ln>
              <a:noFill/>
            </a:ln>
          </p:spPr>
          <p:txBody>
            <a:bodyPr lIns="91425" tIns="91425" rIns="91425" bIns="91425" anchor="ctr" anchorCtr="0">
              <a:noAutofit/>
            </a:bodyPr>
            <a:lstStyle/>
            <a:p>
              <a:pPr>
                <a:spcBef>
                  <a:spcPts val="0"/>
                </a:spcBef>
                <a:buNone/>
              </a:pPr>
              <a:endParaRPr/>
            </a:p>
          </p:txBody>
        </p:sp>
      </p:grpSp>
      <p:sp>
        <p:nvSpPr>
          <p:cNvPr id="111" name="Shape 111"/>
          <p:cNvSpPr/>
          <p:nvPr/>
        </p:nvSpPr>
        <p:spPr>
          <a:xfrm>
            <a:off x="3858050" y="1835900"/>
            <a:ext cx="3299512" cy="3228325"/>
          </a:xfrm>
          <a:custGeom>
            <a:avLst/>
            <a:gdLst/>
            <a:ahLst/>
            <a:cxnLst/>
            <a:rect l="0" t="0" r="0" b="0"/>
            <a:pathLst>
              <a:path w="115297" h="129133" extrusionOk="0">
                <a:moveTo>
                  <a:pt x="0" y="709"/>
                </a:moveTo>
                <a:lnTo>
                  <a:pt x="0" y="56762"/>
                </a:lnTo>
                <a:lnTo>
                  <a:pt x="4645" y="64807"/>
                </a:lnTo>
                <a:lnTo>
                  <a:pt x="0" y="73790"/>
                </a:lnTo>
                <a:lnTo>
                  <a:pt x="0" y="129133"/>
                </a:lnTo>
                <a:lnTo>
                  <a:pt x="115297" y="129133"/>
                </a:lnTo>
                <a:lnTo>
                  <a:pt x="115297" y="0"/>
                </a:lnTo>
                <a:close/>
              </a:path>
            </a:pathLst>
          </a:custGeom>
          <a:solidFill>
            <a:srgbClr val="F9F9F9"/>
          </a:solidFill>
          <a:ln>
            <a:noFill/>
          </a:ln>
        </p:spPr>
      </p:sp>
      <p:sp>
        <p:nvSpPr>
          <p:cNvPr id="112" name="Shape 112"/>
          <p:cNvSpPr/>
          <p:nvPr/>
        </p:nvSpPr>
        <p:spPr>
          <a:xfrm>
            <a:off x="5258275" y="1817200"/>
            <a:ext cx="1730225" cy="3267100"/>
          </a:xfrm>
          <a:custGeom>
            <a:avLst/>
            <a:gdLst/>
            <a:ahLst/>
            <a:cxnLst/>
            <a:rect l="0" t="0" r="0" b="0"/>
            <a:pathLst>
              <a:path w="69209" h="130684" extrusionOk="0">
                <a:moveTo>
                  <a:pt x="0" y="0"/>
                </a:moveTo>
                <a:lnTo>
                  <a:pt x="0" y="27451"/>
                </a:lnTo>
                <a:lnTo>
                  <a:pt x="4843" y="35840"/>
                </a:lnTo>
                <a:lnTo>
                  <a:pt x="330" y="43657"/>
                </a:lnTo>
                <a:lnTo>
                  <a:pt x="330" y="130684"/>
                </a:lnTo>
                <a:lnTo>
                  <a:pt x="69209" y="130684"/>
                </a:lnTo>
                <a:lnTo>
                  <a:pt x="69209" y="0"/>
                </a:lnTo>
                <a:close/>
              </a:path>
            </a:pathLst>
          </a:custGeom>
          <a:solidFill>
            <a:srgbClr val="F9F9F9"/>
          </a:solidFill>
          <a:ln>
            <a:noFill/>
          </a:ln>
        </p:spPr>
      </p:sp>
    </p:spTree>
  </p:cSld>
  <p:clrMapOvr>
    <a:masterClrMapping/>
  </p:clrMapOvr>
  <p:transition xmlns:p14="http://schemas.microsoft.com/office/powerpoint/2010/main" spd="slow">
    <p:push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11"/>
                                        </p:tgtEl>
                                      </p:cBhvr>
                                    </p:animEffect>
                                    <p:set>
                                      <p:cBhvr>
                                        <p:cTn id="7" dur="1" fill="hold">
                                          <p:stCondLst>
                                            <p:cond delay="499"/>
                                          </p:stCondLst>
                                        </p:cTn>
                                        <p:tgtEl>
                                          <p:spTgt spid="1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12"/>
                                        </p:tgtEl>
                                      </p:cBhvr>
                                    </p:animEffect>
                                    <p:set>
                                      <p:cBhvr>
                                        <p:cTn id="12" dur="1" fill="hold">
                                          <p:stCondLst>
                                            <p:cond delay="499"/>
                                          </p:stCondLst>
                                        </p:cTn>
                                        <p:tgtEl>
                                          <p:spTgt spid="1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6"/>
        <p:cNvGrpSpPr/>
        <p:nvPr/>
      </p:nvGrpSpPr>
      <p:grpSpPr>
        <a:xfrm>
          <a:off x="0" y="0"/>
          <a:ext cx="0" cy="0"/>
          <a:chOff x="0" y="0"/>
          <a:chExt cx="0" cy="0"/>
        </a:xfrm>
      </p:grpSpPr>
      <p:pic>
        <p:nvPicPr>
          <p:cNvPr id="117" name="Shape 117"/>
          <p:cNvPicPr preferRelativeResize="0"/>
          <p:nvPr/>
        </p:nvPicPr>
        <p:blipFill rotWithShape="1">
          <a:blip r:embed="rId3">
            <a:alphaModFix/>
          </a:blip>
          <a:srcRect r="75480"/>
          <a:stretch/>
        </p:blipFill>
        <p:spPr>
          <a:xfrm>
            <a:off x="661625" y="495287"/>
            <a:ext cx="2005625" cy="4152925"/>
          </a:xfrm>
          <a:prstGeom prst="rect">
            <a:avLst/>
          </a:prstGeom>
          <a:noFill/>
          <a:ln>
            <a:noFill/>
          </a:ln>
        </p:spPr>
      </p:pic>
      <p:pic>
        <p:nvPicPr>
          <p:cNvPr id="118" name="Shape 118"/>
          <p:cNvPicPr preferRelativeResize="0"/>
          <p:nvPr/>
        </p:nvPicPr>
        <p:blipFill rotWithShape="1">
          <a:blip r:embed="rId3">
            <a:alphaModFix/>
          </a:blip>
          <a:srcRect l="75480"/>
          <a:stretch/>
        </p:blipFill>
        <p:spPr>
          <a:xfrm>
            <a:off x="3569185" y="495287"/>
            <a:ext cx="2005625" cy="4152925"/>
          </a:xfrm>
          <a:prstGeom prst="rect">
            <a:avLst/>
          </a:prstGeom>
          <a:noFill/>
          <a:ln>
            <a:noFill/>
          </a:ln>
        </p:spPr>
      </p:pic>
      <p:pic>
        <p:nvPicPr>
          <p:cNvPr id="119" name="Shape 119"/>
          <p:cNvPicPr preferRelativeResize="0"/>
          <p:nvPr/>
        </p:nvPicPr>
        <p:blipFill rotWithShape="1">
          <a:blip r:embed="rId3">
            <a:alphaModFix/>
          </a:blip>
          <a:srcRect l="24360" r="50098"/>
          <a:stretch/>
        </p:blipFill>
        <p:spPr>
          <a:xfrm>
            <a:off x="6388350" y="495300"/>
            <a:ext cx="2089077" cy="4152925"/>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blinds(horizontal)">
                                      <p:cBhvr>
                                        <p:cTn id="7" dur="500"/>
                                        <p:tgtEl>
                                          <p:spTgt spid="117"/>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18"/>
                                        </p:tgtEl>
                                        <p:attrNameLst>
                                          <p:attrName>style.visibility</p:attrName>
                                        </p:attrNameLst>
                                      </p:cBhvr>
                                      <p:to>
                                        <p:strVal val="visible"/>
                                      </p:to>
                                    </p:set>
                                    <p:animEffect transition="in" filter="blinds(horizontal)">
                                      <p:cBhvr>
                                        <p:cTn id="11" dur="500"/>
                                        <p:tgtEl>
                                          <p:spTgt spid="118"/>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19"/>
                                        </p:tgtEl>
                                        <p:attrNameLst>
                                          <p:attrName>style.visibility</p:attrName>
                                        </p:attrNameLst>
                                      </p:cBhvr>
                                      <p:to>
                                        <p:strVal val="visible"/>
                                      </p:to>
                                    </p:set>
                                    <p:animEffect transition="in" filter="blinds(horizontal)">
                                      <p:cBhvr>
                                        <p:cTn id="15"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Shape 124"/>
          <p:cNvPicPr preferRelativeResize="0"/>
          <p:nvPr/>
        </p:nvPicPr>
        <p:blipFill>
          <a:blip r:embed="rId3">
            <a:alphaModFix/>
          </a:blip>
          <a:stretch>
            <a:fillRect/>
          </a:stretch>
        </p:blipFill>
        <p:spPr>
          <a:xfrm>
            <a:off x="486137" y="310700"/>
            <a:ext cx="8171726" cy="4522099"/>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10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754</Words>
  <Application>Microsoft Macintosh PowerPoint</Application>
  <PresentationFormat>On-screen Show (16:9)</PresentationFormat>
  <Paragraphs>69</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material</vt:lpstr>
      <vt:lpstr>TEAM PARRILLA</vt:lpstr>
      <vt:lpstr>Problem</vt:lpstr>
      <vt:lpstr>Value Proposition</vt:lpstr>
      <vt:lpstr>PowerPoint Presentation</vt:lpstr>
      <vt:lpstr>How does it work?</vt:lpstr>
      <vt:lpstr>PowerPoint Presentation</vt:lpstr>
      <vt:lpstr>How does it work?</vt:lpstr>
      <vt:lpstr>PowerPoint Presentation</vt:lpstr>
      <vt:lpstr>PowerPoint Presentation</vt:lpstr>
      <vt:lpstr>PowerPoint Presentation</vt:lpstr>
      <vt:lpstr>Pricing</vt:lpstr>
      <vt:lpstr>Why are we doing this?</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PARRILLA</dc:title>
  <cp:lastModifiedBy>t</cp:lastModifiedBy>
  <cp:revision>5</cp:revision>
  <dcterms:modified xsi:type="dcterms:W3CDTF">2015-12-07T00:16:44Z</dcterms:modified>
</cp:coreProperties>
</file>