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5;g9a71ac84aa_2_1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26;g9a71ac84aa_2_1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[insert splash page]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2;g9a71ac84aa_2_37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53;g9a71ac84aa_2_37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Frame 1: show website instead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;p2" hidden="0"/>
          <p:cNvSpPr/>
          <p:nvPr isPhoto="0" userDrawn="0"/>
        </p:nvSpPr>
        <p:spPr bwMode="auto">
          <a:xfrm>
            <a:off x="392400" y="392900"/>
            <a:ext cx="53355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" name="Google Shape;9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807775" y="912775"/>
            <a:ext cx="42015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822672" y="3400250"/>
            <a:ext cx="33684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;p2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12;p2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9" name="Google Shape;13;p2" hidden="0"/>
          <p:cNvSpPr/>
          <p:nvPr isPhoto="0" userDrawn="0"/>
        </p:nvSpPr>
        <p:spPr bwMode="auto">
          <a:xfrm>
            <a:off x="5115275" y="392900"/>
            <a:ext cx="3635699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;p11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0;p11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71;p11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72;p11" hidden="0"/>
          <p:cNvSpPr>
            <a:spLocks noAdjustHandles="0" noChangeArrowheads="0"/>
          </p:cNvSpPr>
          <p:nvPr isPhoto="0" userDrawn="0">
            <p:ph type="title" hasCustomPrompt="1"/>
          </p:nvPr>
        </p:nvSpPr>
        <p:spPr bwMode="auto">
          <a:xfrm>
            <a:off x="1564200" y="1706425"/>
            <a:ext cx="6015600" cy="1170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" name="Google Shape;73;p1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749750" y="2974150"/>
            <a:ext cx="56445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13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7;p13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78;p13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79;p1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153650" y="1669575"/>
            <a:ext cx="20247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0;p1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2153600" y="3461149"/>
            <a:ext cx="2024700" cy="38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81;p13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691902" y="2018745"/>
            <a:ext cx="25299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82;p13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691902" y="3809768"/>
            <a:ext cx="25299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83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161000" y="456600"/>
            <a:ext cx="68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84;p13" hidden="0"/>
          <p:cNvSpPr>
            <a:spLocks noAdjustHandles="0" noChangeArrowheads="0"/>
          </p:cNvSpPr>
          <p:nvPr isPhoto="0" userDrawn="0">
            <p:ph type="title" idx="5" hasCustomPrompt="1"/>
          </p:nvPr>
        </p:nvSpPr>
        <p:spPr bwMode="auto">
          <a:xfrm>
            <a:off x="3628997" y="1172200"/>
            <a:ext cx="6591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3" name="Google Shape;85;p13" hidden="0"/>
          <p:cNvSpPr>
            <a:spLocks noAdjustHandles="0" noChangeArrowheads="0"/>
          </p:cNvSpPr>
          <p:nvPr isPhoto="0" userDrawn="0">
            <p:ph type="title" idx="6" hasCustomPrompt="1"/>
          </p:nvPr>
        </p:nvSpPr>
        <p:spPr bwMode="auto">
          <a:xfrm>
            <a:off x="4879628" y="1172875"/>
            <a:ext cx="738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" name="Google Shape;86;p13" hidden="0"/>
          <p:cNvSpPr>
            <a:spLocks noAdjustHandles="0" noChangeArrowheads="0"/>
          </p:cNvSpPr>
          <p:nvPr isPhoto="0" userDrawn="0">
            <p:ph type="title" idx="7" hasCustomPrompt="1"/>
          </p:nvPr>
        </p:nvSpPr>
        <p:spPr bwMode="auto">
          <a:xfrm>
            <a:off x="3549852" y="2964000"/>
            <a:ext cx="6720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" name="Google Shape;87;p13" hidden="0"/>
          <p:cNvSpPr>
            <a:spLocks noAdjustHandles="0" noChangeArrowheads="0"/>
          </p:cNvSpPr>
          <p:nvPr isPhoto="0" userDrawn="0">
            <p:ph type="title" idx="8" hasCustomPrompt="1"/>
          </p:nvPr>
        </p:nvSpPr>
        <p:spPr bwMode="auto">
          <a:xfrm>
            <a:off x="4885469" y="2964000"/>
            <a:ext cx="738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88;p13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4969825" y="1669575"/>
            <a:ext cx="20247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89;p13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4969825" y="3461149"/>
            <a:ext cx="20247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90;p13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4922198" y="2018745"/>
            <a:ext cx="25299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91;p13" hidden="0"/>
          <p:cNvSpPr>
            <a:spLocks noAdjustHandles="0" noChangeArrowheads="0"/>
          </p:cNvSpPr>
          <p:nvPr isPhoto="0" userDrawn="0">
            <p:ph type="subTitle" idx="15" hasCustomPrompt="0"/>
          </p:nvPr>
        </p:nvSpPr>
        <p:spPr bwMode="auto">
          <a:xfrm>
            <a:off x="4922198" y="3809768"/>
            <a:ext cx="25299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2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14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94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25650" y="456368"/>
            <a:ext cx="78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723750" y="1152475"/>
            <a:ext cx="7696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●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○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■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●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○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■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●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○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Char char="■"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6;p14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97;p14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9;p15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00;p15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01;p15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02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2375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3;p1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288875" y="3161850"/>
            <a:ext cx="17175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4;p1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6288842" y="3557630"/>
            <a:ext cx="171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5;p15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159400" y="3161850"/>
            <a:ext cx="16602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06;p15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137658" y="3557645"/>
            <a:ext cx="17175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07;p15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3747823" y="3161850"/>
            <a:ext cx="16467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08;p15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3713250" y="3557645"/>
            <a:ext cx="17175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CUSTOM_3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0;p16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11;p16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12;p16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13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2375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14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238025" y="2896725"/>
            <a:ext cx="1549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15;p1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6237950" y="3297775"/>
            <a:ext cx="15498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16;p16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356300" y="2896725"/>
            <a:ext cx="1549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7;p16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356250" y="3297800"/>
            <a:ext cx="1549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18;p16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3797100" y="2896725"/>
            <a:ext cx="1549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19;p16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3742950" y="3297800"/>
            <a:ext cx="1658099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words" preserve="0" showMasterPhAnim="0" userDrawn="1">
  <p:cSld name="CUSTOM_4">
    <p:bg>
      <p:bgPr shadeToTitle="0">
        <a:solidFill>
          <a:schemeClr val="accent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17" hidden="0"/>
          <p:cNvSpPr/>
          <p:nvPr isPhoto="0" userDrawn="0"/>
        </p:nvSpPr>
        <p:spPr bwMode="auto">
          <a:xfrm>
            <a:off x="150" y="-100"/>
            <a:ext cx="9144000" cy="5143500"/>
          </a:xfrm>
          <a:prstGeom prst="rect">
            <a:avLst/>
          </a:prstGeom>
          <a:solidFill>
            <a:srgbClr val="EEEEEE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22;p17" hidden="0"/>
          <p:cNvSpPr/>
          <p:nvPr isPhoto="0" userDrawn="0"/>
        </p:nvSpPr>
        <p:spPr bwMode="auto">
          <a:xfrm>
            <a:off x="0" y="-150"/>
            <a:ext cx="9144000" cy="5143500"/>
          </a:xfrm>
          <a:prstGeom prst="frame">
            <a:avLst>
              <a:gd name="adj1" fmla="val 83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23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97525" y="392900"/>
            <a:ext cx="3930300" cy="20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5;p18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26;p18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27;p18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28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780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29;p1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542725" y="3489651"/>
            <a:ext cx="12633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30;p1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315648" y="3845533"/>
            <a:ext cx="1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31;p18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542675" y="1836550"/>
            <a:ext cx="12633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32;p18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314898" y="2192008"/>
            <a:ext cx="1719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33;p18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3940350" y="1836550"/>
            <a:ext cx="12630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4;p18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3712500" y="2192009"/>
            <a:ext cx="1719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35;p18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3940543" y="3489650"/>
            <a:ext cx="12630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36;p18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3712125" y="3845533"/>
            <a:ext cx="1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37;p18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6337950" y="1836583"/>
            <a:ext cx="12633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38;p18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6110101" y="2192009"/>
            <a:ext cx="1719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39;p18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6337950" y="3489651"/>
            <a:ext cx="12630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40;p18" hidden="0"/>
          <p:cNvSpPr>
            <a:spLocks noAdjustHandles="0" noChangeArrowheads="0"/>
          </p:cNvSpPr>
          <p:nvPr isPhoto="0" userDrawn="0">
            <p:ph type="subTitle" idx="15" hasCustomPrompt="0"/>
          </p:nvPr>
        </p:nvSpPr>
        <p:spPr bwMode="auto">
          <a:xfrm>
            <a:off x="6110101" y="3845534"/>
            <a:ext cx="1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Highlighted numbers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19" hidden="0"/>
          <p:cNvSpPr/>
          <p:nvPr isPhoto="0" userDrawn="0"/>
        </p:nvSpPr>
        <p:spPr bwMode="auto">
          <a:xfrm>
            <a:off x="4572000" y="392900"/>
            <a:ext cx="41796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43;p19" hidden="0"/>
          <p:cNvSpPr/>
          <p:nvPr isPhoto="0" userDrawn="0"/>
        </p:nvSpPr>
        <p:spPr bwMode="auto">
          <a:xfrm>
            <a:off x="392400" y="392900"/>
            <a:ext cx="41796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" name="Google Shape;144;p19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45;p19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146;p1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195858" y="1511820"/>
            <a:ext cx="25770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47;p1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195858" y="2496453"/>
            <a:ext cx="25770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48;p19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278958" y="3482438"/>
            <a:ext cx="241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49;p19" hidden="0"/>
          <p:cNvSpPr>
            <a:spLocks noAdjustHandles="0" noChangeArrowheads="0"/>
          </p:cNvSpPr>
          <p:nvPr isPhoto="0" userDrawn="0">
            <p:ph type="title" hasCustomPrompt="1"/>
          </p:nvPr>
        </p:nvSpPr>
        <p:spPr bwMode="auto">
          <a:xfrm>
            <a:off x="1195863" y="1088375"/>
            <a:ext cx="2577000" cy="4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" name="Google Shape;150;p19" hidden="0"/>
          <p:cNvSpPr>
            <a:spLocks noAdjustHandles="0" noChangeArrowheads="0"/>
          </p:cNvSpPr>
          <p:nvPr isPhoto="0" userDrawn="0">
            <p:ph type="title" idx="4" hasCustomPrompt="1"/>
          </p:nvPr>
        </p:nvSpPr>
        <p:spPr bwMode="auto">
          <a:xfrm>
            <a:off x="1195863" y="2072950"/>
            <a:ext cx="2577000" cy="4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3" name="Google Shape;151;p19" hidden="0"/>
          <p:cNvSpPr>
            <a:spLocks noAdjustHandles="0" noChangeArrowheads="0"/>
          </p:cNvSpPr>
          <p:nvPr isPhoto="0" userDrawn="0">
            <p:ph type="title" idx="5" hasCustomPrompt="1"/>
          </p:nvPr>
        </p:nvSpPr>
        <p:spPr bwMode="auto">
          <a:xfrm>
            <a:off x="1195863" y="3059450"/>
            <a:ext cx="2577000" cy="4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 3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20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54;p20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55;p20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56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355513" y="1533712"/>
            <a:ext cx="2791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7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355505" y="2265050"/>
            <a:ext cx="26610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3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6;p3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7;p3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8;p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131650" y="2058225"/>
            <a:ext cx="4880700" cy="10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346900" y="3173950"/>
            <a:ext cx="44502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0;p3" hidden="0"/>
          <p:cNvSpPr>
            <a:spLocks noAdjustHandles="0" noChangeArrowheads="0"/>
          </p:cNvSpPr>
          <p:nvPr isPhoto="0" userDrawn="0">
            <p:ph type="title" idx="2" hasCustomPrompt="1"/>
          </p:nvPr>
        </p:nvSpPr>
        <p:spPr bwMode="auto">
          <a:xfrm>
            <a:off x="3837150" y="1026222"/>
            <a:ext cx="14697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9;p21" hidden="0"/>
          <p:cNvSpPr/>
          <p:nvPr isPhoto="0" userDrawn="0"/>
        </p:nvSpPr>
        <p:spPr bwMode="auto">
          <a:xfrm>
            <a:off x="3590575" y="392900"/>
            <a:ext cx="5160899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60;p21" hidden="0"/>
          <p:cNvSpPr/>
          <p:nvPr isPhoto="0" userDrawn="0"/>
        </p:nvSpPr>
        <p:spPr bwMode="auto">
          <a:xfrm>
            <a:off x="392400" y="392900"/>
            <a:ext cx="31983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" name="Google Shape;161;p21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62;p21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163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381885" y="551525"/>
            <a:ext cx="3910199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4;p2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858592" y="1784558"/>
            <a:ext cx="3453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5;p21" hidden="0"/>
          <p:cNvSpPr>
            <a:spLocks noAdjustHandles="0" noChangeArrowheads="0"/>
          </p:cNvSpPr>
          <p:nvPr isPhoto="0" userDrawn="0"/>
        </p:nvSpPr>
        <p:spPr bwMode="auto">
          <a:xfrm>
            <a:off x="4408077" y="3056025"/>
            <a:ext cx="36678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dk2"/>
                </a:solidFill>
                <a:latin typeface="Overpass"/>
                <a:ea typeface="Overpass"/>
                <a:cs typeface="Overpass"/>
                <a:highlight>
                  <a:schemeClr val="lt1"/>
                </a:highlight>
              </a:rPr>
              <a:t>CREDITS:</a:t>
            </a:r>
            <a:r>
              <a:rPr lang="en" sz="12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Overpass"/>
                <a:ea typeface="Overpass"/>
                <a:cs typeface="Overpass"/>
                <a:hlinkClick r:id="rId2" tooltip="https://slidesgo.com/"/>
                <a:highlight>
                  <a:schemeClr val="lt1"/>
                </a:highlight>
              </a:rPr>
              <a:t>Slidesgo</a:t>
            </a:r>
            <a:r>
              <a:rPr lang="en" sz="12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, including icons by </a:t>
            </a:r>
            <a:r>
              <a:rPr lang="en" sz="1200" b="1" u="sng">
                <a:solidFill>
                  <a:schemeClr val="dk2"/>
                </a:solidFill>
                <a:latin typeface="Overpass"/>
                <a:ea typeface="Overpass"/>
                <a:cs typeface="Overpass"/>
                <a:hlinkClick r:id="rId3" tooltip="https://www.flaticon.com/"/>
                <a:highlight>
                  <a:schemeClr val="lt1"/>
                </a:highlight>
              </a:rPr>
              <a:t>Flaticon</a:t>
            </a:r>
            <a:r>
              <a:rPr lang="en" sz="12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, infographics &amp; images by </a:t>
            </a:r>
            <a:r>
              <a:rPr lang="en" sz="1200" b="1" u="sng">
                <a:solidFill>
                  <a:schemeClr val="dk2"/>
                </a:solidFill>
                <a:latin typeface="Overpass"/>
                <a:ea typeface="Overpass"/>
                <a:cs typeface="Overpass"/>
                <a:hlinkClick r:id="rId4" tooltip="https://www.freepik.com/"/>
                <a:highlight>
                  <a:schemeClr val="lt1"/>
                </a:highlight>
              </a:rPr>
              <a:t>Freepik</a:t>
            </a:r>
            <a:r>
              <a:rPr lang="en" sz="12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 </a:t>
            </a:r>
            <a:endParaRPr sz="1200" b="1">
              <a:solidFill>
                <a:schemeClr val="dk2"/>
              </a:solidFill>
              <a:latin typeface="Overpass"/>
              <a:ea typeface="Overpass"/>
              <a:cs typeface="Overpas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solidFill>
                <a:schemeClr val="dk2"/>
              </a:solidFill>
              <a:latin typeface="Overpass Light"/>
              <a:ea typeface="Overpass Light"/>
              <a:cs typeface="Overpass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userDrawn="1">
  <p:cSld name="CUSTOM_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7;p22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68;p22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69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11700" y="45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70;p2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723750" y="2082525"/>
            <a:ext cx="31941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71;p2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226149" y="2082525"/>
            <a:ext cx="31941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72;p22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723750" y="1681425"/>
            <a:ext cx="3194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73;p22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5226149" y="1681425"/>
            <a:ext cx="3194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4;p22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6;p23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77;p23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78;p23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79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780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80;p2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695573" y="3188549"/>
            <a:ext cx="14493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81;p2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731538" y="3583225"/>
            <a:ext cx="25131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82;p23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699850" y="1573050"/>
            <a:ext cx="1444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83;p23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731488" y="1967700"/>
            <a:ext cx="25131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84;p23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6012401" y="1573050"/>
            <a:ext cx="1444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85;p23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5899412" y="1967700"/>
            <a:ext cx="25131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86;p23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6012401" y="3188551"/>
            <a:ext cx="1444800" cy="381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87;p23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5899412" y="3583225"/>
            <a:ext cx="25131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9;p24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90;p24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91;p24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192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780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25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95;p25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96;p25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CUSTOM_13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8;p26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99;p26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200;p26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3" preserve="0" showMasterPhAnim="0" userDrawn="1">
  <p:cSld name="CUSTOM_13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2;p27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" name="Google Shape;203;p27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204;p27" hidden="0"/>
          <p:cNvSpPr/>
          <p:nvPr isPhoto="0" userDrawn="0"/>
        </p:nvSpPr>
        <p:spPr bwMode="auto">
          <a:xfrm>
            <a:off x="3590575" y="392900"/>
            <a:ext cx="5160899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05;p27" hidden="0"/>
          <p:cNvSpPr/>
          <p:nvPr isPhoto="0" userDrawn="0"/>
        </p:nvSpPr>
        <p:spPr bwMode="auto">
          <a:xfrm>
            <a:off x="392400" y="392900"/>
            <a:ext cx="31983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4" preserve="0" showMasterPhAnim="0" userDrawn="1">
  <p:cSld name="CUSTOM_13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28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" name="Google Shape;208;p28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209;p28" hidden="0"/>
          <p:cNvSpPr/>
          <p:nvPr isPhoto="0" userDrawn="0"/>
        </p:nvSpPr>
        <p:spPr bwMode="auto">
          <a:xfrm>
            <a:off x="4572000" y="392900"/>
            <a:ext cx="41796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10;p28" hidden="0"/>
          <p:cNvSpPr/>
          <p:nvPr isPhoto="0" userDrawn="0"/>
        </p:nvSpPr>
        <p:spPr bwMode="auto">
          <a:xfrm>
            <a:off x="392400" y="392900"/>
            <a:ext cx="41796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" hidden="0"/>
          <p:cNvSpPr/>
          <p:nvPr isPhoto="0" userDrawn="0"/>
        </p:nvSpPr>
        <p:spPr bwMode="auto">
          <a:xfrm>
            <a:off x="4572000" y="392900"/>
            <a:ext cx="41796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3;p4" hidden="0"/>
          <p:cNvSpPr/>
          <p:nvPr isPhoto="0" userDrawn="0"/>
        </p:nvSpPr>
        <p:spPr bwMode="auto">
          <a:xfrm>
            <a:off x="392400" y="392900"/>
            <a:ext cx="41796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" name="Google Shape;24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89477" y="1418267"/>
            <a:ext cx="2951699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5;p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189480" y="2496909"/>
            <a:ext cx="2951699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6;p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237100" y="2076000"/>
            <a:ext cx="2834100" cy="381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7;p4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" name="Google Shape;28;p4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5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1;p5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32;p5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33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11700" y="45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4;p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857325" y="1266850"/>
            <a:ext cx="2222100" cy="381899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5;p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859500" y="1703500"/>
            <a:ext cx="22176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36;p5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5066875" y="3199925"/>
            <a:ext cx="2217600" cy="3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37;p5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5066875" y="3620924"/>
            <a:ext cx="2217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;p6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0;p6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41;p6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4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11700" y="45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;p7" hidden="0"/>
          <p:cNvSpPr/>
          <p:nvPr isPhoto="0" userDrawn="0"/>
        </p:nvSpPr>
        <p:spPr bwMode="auto">
          <a:xfrm>
            <a:off x="392400" y="392900"/>
            <a:ext cx="83592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5;p7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46;p7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47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688700" y="456600"/>
            <a:ext cx="576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8;p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322750" y="1822750"/>
            <a:ext cx="44985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;p8" hidden="0"/>
          <p:cNvSpPr/>
          <p:nvPr isPhoto="0" userDrawn="0"/>
        </p:nvSpPr>
        <p:spPr bwMode="auto">
          <a:xfrm>
            <a:off x="4572000" y="392900"/>
            <a:ext cx="41796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1;p8" hidden="0"/>
          <p:cNvSpPr/>
          <p:nvPr isPhoto="0" userDrawn="0"/>
        </p:nvSpPr>
        <p:spPr bwMode="auto">
          <a:xfrm>
            <a:off x="392400" y="392900"/>
            <a:ext cx="41796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" name="Google Shape;52;p8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53;p8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54;p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114983" y="1449550"/>
            <a:ext cx="27381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5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114975" y="3261650"/>
            <a:ext cx="273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;p9" hidden="0"/>
          <p:cNvSpPr/>
          <p:nvPr isPhoto="0" userDrawn="0"/>
        </p:nvSpPr>
        <p:spPr bwMode="auto">
          <a:xfrm>
            <a:off x="4572000" y="392900"/>
            <a:ext cx="4179600" cy="4342200"/>
          </a:xfrm>
          <a:prstGeom prst="rect">
            <a:avLst/>
          </a:prstGeom>
          <a:solidFill>
            <a:srgbClr val="D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8;p9" hidden="0"/>
          <p:cNvSpPr/>
          <p:nvPr isPhoto="0" userDrawn="0"/>
        </p:nvSpPr>
        <p:spPr bwMode="auto">
          <a:xfrm>
            <a:off x="392400" y="392900"/>
            <a:ext cx="4179600" cy="434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" name="Google Shape;59;p9" hidden="0"/>
          <p:cNvSpPr/>
          <p:nvPr isPhoto="0" userDrawn="0"/>
        </p:nvSpPr>
        <p:spPr bwMode="auto">
          <a:xfrm>
            <a:off x="8898000" y="33596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60;p9" hidden="0"/>
          <p:cNvSpPr/>
          <p:nvPr isPhoto="0" userDrawn="0"/>
        </p:nvSpPr>
        <p:spPr bwMode="auto">
          <a:xfrm>
            <a:off x="0" y="3929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" name="Google Shape;61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208792" y="903600"/>
            <a:ext cx="29586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2;p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208867" y="1987200"/>
            <a:ext cx="2958600" cy="2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238300" y="1442248"/>
            <a:ext cx="4667400" cy="13839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10" hidden="0"/>
          <p:cNvSpPr/>
          <p:nvPr isPhoto="0" userDrawn="0"/>
        </p:nvSpPr>
        <p:spPr bwMode="auto">
          <a:xfrm>
            <a:off x="889800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66;p10" hidden="0"/>
          <p:cNvSpPr/>
          <p:nvPr isPhoto="0" userDrawn="0"/>
        </p:nvSpPr>
        <p:spPr bwMode="auto">
          <a:xfrm>
            <a:off x="0" y="1884000"/>
            <a:ext cx="246000" cy="137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7" name="Google Shape;67;p1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238300" y="2849245"/>
            <a:ext cx="46674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 sz="20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Light"/>
              <a:buNone/>
              <a:defRPr>
                <a:solidFill>
                  <a:schemeClr val="dk2"/>
                </a:solidFill>
                <a:latin typeface="Overpass Light"/>
                <a:ea typeface="Overpass Light"/>
                <a:cs typeface="Overpas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7800" y="445025"/>
            <a:ext cx="81083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verpass"/>
              <a:buNone/>
              <a:defRPr sz="2800" b="1">
                <a:solidFill>
                  <a:schemeClr val="dk2"/>
                </a:solidFill>
                <a:latin typeface="Overpass"/>
                <a:ea typeface="Overpass"/>
                <a:cs typeface="Overpas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8;p5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807775" y="912775"/>
            <a:ext cx="42015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Grocery Buddy</a:t>
            </a:r>
            <a:endParaRPr/>
          </a:p>
        </p:txBody>
      </p:sp>
      <p:sp>
        <p:nvSpPr>
          <p:cNvPr id="5" name="Google Shape;529;p5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822672" y="3400250"/>
            <a:ext cx="33684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 Halycon site</a:t>
            </a:r>
            <a:endParaRPr/>
          </a:p>
        </p:txBody>
      </p:sp>
      <p:pic>
        <p:nvPicPr>
          <p:cNvPr id="6" name="Google Shape;530;p52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5590425" y="525088"/>
            <a:ext cx="2603650" cy="40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8;p6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4386000" y="533050"/>
            <a:ext cx="3572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Map 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Google Shape;609;p61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4843400" y="1187650"/>
            <a:ext cx="28341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Displays the locations of homes that needs groceries filtered by delivery date.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Overpass"/>
                <a:ea typeface="Overpass"/>
                <a:cs typeface="Overpass"/>
              </a:rPr>
              <a:t>Benefits</a:t>
            </a:r>
            <a:endParaRPr b="1">
              <a:latin typeface="Overpass"/>
              <a:ea typeface="Overpass"/>
              <a:cs typeface="Overpass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"/>
              <a:t>Allow volunteers to view destinations spatially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"/>
              <a:t>Allows better planning to target high density clusters</a:t>
            </a:r>
            <a:endParaRPr/>
          </a:p>
        </p:txBody>
      </p:sp>
      <p:pic>
        <p:nvPicPr>
          <p:cNvPr id="6" name="Google Shape;610;p6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45200" y="1299900"/>
            <a:ext cx="3971750" cy="282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5;p62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4386000" y="533050"/>
            <a:ext cx="3572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Map 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Google Shape;616;p62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4858025" y="1393425"/>
            <a:ext cx="28341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Shows the homes suggested to deliver groceries to based on volunteer input supermarket and home locations.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Also suggests travel route integrated with Google Maps API</a:t>
            </a:r>
            <a:endParaRPr/>
          </a:p>
        </p:txBody>
      </p:sp>
      <p:pic>
        <p:nvPicPr>
          <p:cNvPr id="6" name="Google Shape;617;p6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45201" y="1299900"/>
            <a:ext cx="3950322" cy="28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2;p63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645275" y="626575"/>
            <a:ext cx="35724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Shopping 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Google Shape;623;p63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1014425" y="1617875"/>
            <a:ext cx="2834100" cy="2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Auto generated shopping list which can be grouped by grocery item (when </a:t>
            </a:r>
            <a:r>
              <a:rPr lang="en"/>
              <a:t>making</a:t>
            </a:r>
            <a:r>
              <a:rPr lang="en"/>
              <a:t> the purchase) and delivery destination (during delivery)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6" name="Google Shape;624;p6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4339350" y="1076600"/>
            <a:ext cx="4616600" cy="327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9;p64" hidden="0"/>
          <p:cNvSpPr>
            <a:spLocks noAdjustHandles="0" noChangeArrowheads="0"/>
          </p:cNvSpPr>
          <p:nvPr isPhoto="0" userDrawn="0">
            <p:ph type="title" idx="2" hasCustomPrompt="0"/>
          </p:nvPr>
        </p:nvSpPr>
        <p:spPr bwMode="auto">
          <a:xfrm>
            <a:off x="3837150" y="1026222"/>
            <a:ext cx="14697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5" name="Google Shape;630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084800" y="2197675"/>
            <a:ext cx="7032600" cy="17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Non-Functional Requirements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5;p6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11700" y="456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Non-Functional Requirements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Google Shape;636;p65" hidden="0"/>
          <p:cNvSpPr>
            <a:spLocks noAdjustHandles="0" noChangeArrowheads="0"/>
          </p:cNvSpPr>
          <p:nvPr isPhoto="0" userDrawn="0"/>
        </p:nvSpPr>
        <p:spPr bwMode="auto">
          <a:xfrm>
            <a:off x="364725" y="3524324"/>
            <a:ext cx="32859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Halcyon will provide a secure database and network for the users details and messages in the application</a:t>
            </a:r>
            <a:endParaRPr sz="1600">
              <a:solidFill>
                <a:schemeClr val="dk2"/>
              </a:solidFill>
              <a:latin typeface="Overpass Light"/>
              <a:ea typeface="Overpass Light"/>
              <a:cs typeface="Overpass Light"/>
            </a:endParaRPr>
          </a:p>
        </p:txBody>
      </p:sp>
      <p:sp>
        <p:nvSpPr>
          <p:cNvPr id="6" name="Google Shape;637;p65" hidden="0"/>
          <p:cNvSpPr>
            <a:spLocks noAdjustHandles="0" noChangeArrowheads="0"/>
          </p:cNvSpPr>
          <p:nvPr isPhoto="0" userDrawn="0"/>
        </p:nvSpPr>
        <p:spPr bwMode="auto">
          <a:xfrm>
            <a:off x="6419350" y="2766450"/>
            <a:ext cx="1894500" cy="19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Realtime suggestions for each unique user depending on urgency and destination of delivery</a:t>
            </a:r>
            <a:endParaRPr sz="1600">
              <a:solidFill>
                <a:schemeClr val="dk2"/>
              </a:solidFill>
              <a:latin typeface="Overpass Light"/>
              <a:ea typeface="Overpass Light"/>
              <a:cs typeface="Overpass Light"/>
            </a:endParaRPr>
          </a:p>
        </p:txBody>
      </p:sp>
      <p:sp>
        <p:nvSpPr>
          <p:cNvPr id="7" name="Google Shape;638;p65" hidden="0"/>
          <p:cNvSpPr>
            <a:spLocks noAdjustHandles="0" noChangeArrowheads="0"/>
          </p:cNvSpPr>
          <p:nvPr isPhoto="0" userDrawn="0"/>
        </p:nvSpPr>
        <p:spPr bwMode="auto">
          <a:xfrm>
            <a:off x="5379800" y="1500900"/>
            <a:ext cx="29340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Halcyon pursues minimalism, meaningful results</a:t>
            </a:r>
            <a:endParaRPr sz="1600">
              <a:solidFill>
                <a:schemeClr val="dk2"/>
              </a:solidFill>
              <a:latin typeface="Overpass Light"/>
              <a:ea typeface="Overpass Light"/>
              <a:cs typeface="Overpass Light"/>
            </a:endParaRPr>
          </a:p>
        </p:txBody>
      </p:sp>
      <p:sp>
        <p:nvSpPr>
          <p:cNvPr id="8" name="Google Shape;639;p65" hidden="0"/>
          <p:cNvSpPr>
            <a:spLocks noAdjustHandles="0" noChangeArrowheads="0"/>
          </p:cNvSpPr>
          <p:nvPr isPhoto="0" userDrawn="0"/>
        </p:nvSpPr>
        <p:spPr bwMode="auto">
          <a:xfrm>
            <a:off x="616850" y="1944500"/>
            <a:ext cx="2107800" cy="132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2"/>
                </a:solidFill>
                <a:latin typeface="Overpass Light"/>
                <a:ea typeface="Overpass Light"/>
                <a:cs typeface="Overpass Light"/>
              </a:rPr>
              <a:t>Personalised recommendations</a:t>
            </a:r>
            <a:endParaRPr sz="1600">
              <a:solidFill>
                <a:schemeClr val="dk2"/>
              </a:solidFill>
              <a:latin typeface="Overpass Light"/>
              <a:ea typeface="Overpass Light"/>
              <a:cs typeface="Overpass Light"/>
            </a:endParaRPr>
          </a:p>
        </p:txBody>
      </p:sp>
      <p:grpSp>
        <p:nvGrpSpPr>
          <p:cNvPr id="9" name="Google Shape;640;p65" hidden="0"/>
          <p:cNvGrpSpPr/>
          <p:nvPr isPhoto="0" userDrawn="0"/>
        </p:nvGrpSpPr>
        <p:grpSpPr bwMode="auto">
          <a:xfrm>
            <a:off x="2847569" y="1081289"/>
            <a:ext cx="3448861" cy="3203237"/>
            <a:chOff x="2847569" y="1315089"/>
            <a:chExt cx="3448861" cy="3203237"/>
          </a:xfrm>
        </p:grpSpPr>
        <p:sp>
          <p:nvSpPr>
            <p:cNvPr id="10" name="Google Shape;641;p65" hidden="0"/>
            <p:cNvSpPr/>
            <p:nvPr isPhoto="0" userDrawn="0"/>
          </p:nvSpPr>
          <p:spPr bwMode="auto">
            <a:xfrm>
              <a:off x="3930095" y="1315089"/>
              <a:ext cx="1352352" cy="1315604"/>
            </a:xfrm>
            <a:custGeom>
              <a:avLst/>
              <a:gdLst/>
              <a:ahLst/>
              <a:cxnLst/>
              <a:rect l="l" t="t" r="r" b="b"/>
              <a:pathLst>
                <a:path w="5983" h="5821" fill="norm" stroke="1" extrusionOk="0">
                  <a:moveTo>
                    <a:pt x="2652" y="1"/>
                  </a:moveTo>
                  <a:cubicBezTo>
                    <a:pt x="1473" y="1"/>
                    <a:pt x="333" y="843"/>
                    <a:pt x="176" y="2200"/>
                  </a:cubicBezTo>
                  <a:cubicBezTo>
                    <a:pt x="1" y="3763"/>
                    <a:pt x="1259" y="4955"/>
                    <a:pt x="2643" y="4955"/>
                  </a:cubicBezTo>
                  <a:cubicBezTo>
                    <a:pt x="3079" y="4955"/>
                    <a:pt x="3528" y="4836"/>
                    <a:pt x="3948" y="4573"/>
                  </a:cubicBezTo>
                  <a:lnTo>
                    <a:pt x="5203" y="5821"/>
                  </a:lnTo>
                  <a:lnTo>
                    <a:pt x="5982" y="5035"/>
                  </a:lnTo>
                  <a:lnTo>
                    <a:pt x="4735" y="3787"/>
                  </a:lnTo>
                  <a:cubicBezTo>
                    <a:pt x="5340" y="2813"/>
                    <a:pt x="5196" y="1544"/>
                    <a:pt x="4388" y="729"/>
                  </a:cubicBezTo>
                  <a:cubicBezTo>
                    <a:pt x="3888" y="228"/>
                    <a:pt x="3265" y="1"/>
                    <a:pt x="2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642;p65" hidden="0"/>
            <p:cNvSpPr/>
            <p:nvPr isPhoto="0" userDrawn="0"/>
          </p:nvSpPr>
          <p:spPr bwMode="auto">
            <a:xfrm>
              <a:off x="4163812" y="1504315"/>
              <a:ext cx="746811" cy="712384"/>
            </a:xfrm>
            <a:custGeom>
              <a:avLst/>
              <a:gdLst/>
              <a:ahLst/>
              <a:cxnLst/>
              <a:rect l="l" t="t" r="r" b="b"/>
              <a:pathLst>
                <a:path w="3304" h="3152" fill="norm" stroke="1" extrusionOk="0">
                  <a:moveTo>
                    <a:pt x="1658" y="1"/>
                  </a:moveTo>
                  <a:cubicBezTo>
                    <a:pt x="853" y="1"/>
                    <a:pt x="162" y="612"/>
                    <a:pt x="87" y="1428"/>
                  </a:cubicBezTo>
                  <a:cubicBezTo>
                    <a:pt x="1" y="2294"/>
                    <a:pt x="635" y="3058"/>
                    <a:pt x="1501" y="3145"/>
                  </a:cubicBezTo>
                  <a:cubicBezTo>
                    <a:pt x="1550" y="3149"/>
                    <a:pt x="1598" y="3151"/>
                    <a:pt x="1647" y="3151"/>
                  </a:cubicBezTo>
                  <a:cubicBezTo>
                    <a:pt x="2451" y="3151"/>
                    <a:pt x="3142" y="2540"/>
                    <a:pt x="3217" y="1724"/>
                  </a:cubicBezTo>
                  <a:cubicBezTo>
                    <a:pt x="3304" y="858"/>
                    <a:pt x="2669" y="94"/>
                    <a:pt x="1804" y="7"/>
                  </a:cubicBezTo>
                  <a:cubicBezTo>
                    <a:pt x="1755" y="3"/>
                    <a:pt x="1706" y="1"/>
                    <a:pt x="1658" y="1"/>
                  </a:cubicBezTo>
                  <a:close/>
                </a:path>
              </a:pathLst>
            </a:custGeom>
            <a:solidFill>
              <a:srgbClr val="D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D9E9E9"/>
                </a:solidFill>
              </a:endParaRPr>
            </a:p>
          </p:txBody>
        </p:sp>
        <p:sp>
          <p:nvSpPr>
            <p:cNvPr id="12" name="Google Shape;643;p65" hidden="0"/>
            <p:cNvSpPr/>
            <p:nvPr isPhoto="0" userDrawn="0"/>
          </p:nvSpPr>
          <p:spPr bwMode="auto">
            <a:xfrm>
              <a:off x="4812753" y="2356089"/>
              <a:ext cx="1483677" cy="1316282"/>
            </a:xfrm>
            <a:custGeom>
              <a:avLst/>
              <a:gdLst/>
              <a:ahLst/>
              <a:cxnLst/>
              <a:rect l="l" t="t" r="r" b="b"/>
              <a:pathLst>
                <a:path w="6564" h="5824" fill="norm" stroke="1" extrusionOk="0">
                  <a:moveTo>
                    <a:pt x="3329" y="0"/>
                  </a:moveTo>
                  <a:cubicBezTo>
                    <a:pt x="1439" y="0"/>
                    <a:pt x="206" y="2117"/>
                    <a:pt x="1255" y="3790"/>
                  </a:cubicBezTo>
                  <a:lnTo>
                    <a:pt x="0" y="5038"/>
                  </a:lnTo>
                  <a:lnTo>
                    <a:pt x="786" y="5824"/>
                  </a:lnTo>
                  <a:lnTo>
                    <a:pt x="2034" y="4569"/>
                  </a:lnTo>
                  <a:cubicBezTo>
                    <a:pt x="2441" y="4823"/>
                    <a:pt x="2897" y="4947"/>
                    <a:pt x="3350" y="4947"/>
                  </a:cubicBezTo>
                  <a:cubicBezTo>
                    <a:pt x="3989" y="4947"/>
                    <a:pt x="4622" y="4700"/>
                    <a:pt x="5099" y="4223"/>
                  </a:cubicBezTo>
                  <a:cubicBezTo>
                    <a:pt x="6563" y="2758"/>
                    <a:pt x="5683" y="248"/>
                    <a:pt x="3628" y="18"/>
                  </a:cubicBezTo>
                  <a:cubicBezTo>
                    <a:pt x="3527" y="6"/>
                    <a:pt x="3427" y="0"/>
                    <a:pt x="3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644;p65" hidden="0"/>
            <p:cNvSpPr/>
            <p:nvPr isPhoto="0" userDrawn="0"/>
          </p:nvSpPr>
          <p:spPr bwMode="auto">
            <a:xfrm>
              <a:off x="5174630" y="2566787"/>
              <a:ext cx="808744" cy="711479"/>
            </a:xfrm>
            <a:custGeom>
              <a:avLst/>
              <a:gdLst/>
              <a:ahLst/>
              <a:cxnLst/>
              <a:rect l="l" t="t" r="r" b="b"/>
              <a:pathLst>
                <a:path w="3578" h="3148" fill="norm" stroke="1" extrusionOk="0">
                  <a:moveTo>
                    <a:pt x="1788" y="0"/>
                  </a:moveTo>
                  <a:cubicBezTo>
                    <a:pt x="1172" y="0"/>
                    <a:pt x="587" y="366"/>
                    <a:pt x="332" y="968"/>
                  </a:cubicBezTo>
                  <a:cubicBezTo>
                    <a:pt x="0" y="1769"/>
                    <a:pt x="383" y="2692"/>
                    <a:pt x="1183" y="3024"/>
                  </a:cubicBezTo>
                  <a:cubicBezTo>
                    <a:pt x="1382" y="3108"/>
                    <a:pt x="1588" y="3147"/>
                    <a:pt x="1790" y="3147"/>
                  </a:cubicBezTo>
                  <a:cubicBezTo>
                    <a:pt x="2405" y="3147"/>
                    <a:pt x="2989" y="2782"/>
                    <a:pt x="3239" y="2180"/>
                  </a:cubicBezTo>
                  <a:cubicBezTo>
                    <a:pt x="3578" y="1379"/>
                    <a:pt x="3195" y="456"/>
                    <a:pt x="2395" y="124"/>
                  </a:cubicBezTo>
                  <a:cubicBezTo>
                    <a:pt x="2196" y="40"/>
                    <a:pt x="1990" y="0"/>
                    <a:pt x="1788" y="0"/>
                  </a:cubicBezTo>
                  <a:close/>
                </a:path>
              </a:pathLst>
            </a:custGeom>
            <a:solidFill>
              <a:srgbClr val="D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D9E9E9"/>
                </a:solidFill>
              </a:endParaRPr>
            </a:p>
          </p:txBody>
        </p:sp>
        <p:sp>
          <p:nvSpPr>
            <p:cNvPr id="14" name="Google Shape;645;p65" hidden="0"/>
            <p:cNvSpPr/>
            <p:nvPr isPhoto="0" userDrawn="0"/>
          </p:nvSpPr>
          <p:spPr bwMode="auto">
            <a:xfrm>
              <a:off x="3753112" y="3202721"/>
              <a:ext cx="1352126" cy="1315604"/>
            </a:xfrm>
            <a:custGeom>
              <a:avLst/>
              <a:gdLst/>
              <a:ahLst/>
              <a:cxnLst/>
              <a:rect l="l" t="t" r="r" b="b"/>
              <a:pathLst>
                <a:path w="5982" h="5821" fill="norm" stroke="1" extrusionOk="0">
                  <a:moveTo>
                    <a:pt x="786" y="0"/>
                  </a:moveTo>
                  <a:lnTo>
                    <a:pt x="0" y="787"/>
                  </a:lnTo>
                  <a:lnTo>
                    <a:pt x="1255" y="2034"/>
                  </a:lnTo>
                  <a:cubicBezTo>
                    <a:pt x="642" y="3008"/>
                    <a:pt x="786" y="4277"/>
                    <a:pt x="1601" y="5092"/>
                  </a:cubicBezTo>
                  <a:cubicBezTo>
                    <a:pt x="2102" y="5593"/>
                    <a:pt x="2724" y="5821"/>
                    <a:pt x="3335" y="5821"/>
                  </a:cubicBezTo>
                  <a:cubicBezTo>
                    <a:pt x="4512" y="5821"/>
                    <a:pt x="5649" y="4979"/>
                    <a:pt x="5806" y="3621"/>
                  </a:cubicBezTo>
                  <a:cubicBezTo>
                    <a:pt x="5981" y="2058"/>
                    <a:pt x="4723" y="867"/>
                    <a:pt x="3339" y="867"/>
                  </a:cubicBezTo>
                  <a:cubicBezTo>
                    <a:pt x="2903" y="867"/>
                    <a:pt x="2454" y="985"/>
                    <a:pt x="2034" y="1248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646;p65" hidden="0"/>
            <p:cNvSpPr/>
            <p:nvPr isPhoto="0" userDrawn="0"/>
          </p:nvSpPr>
          <p:spPr bwMode="auto">
            <a:xfrm>
              <a:off x="4126291" y="3604397"/>
              <a:ext cx="782751" cy="711932"/>
            </a:xfrm>
            <a:custGeom>
              <a:avLst/>
              <a:gdLst/>
              <a:ahLst/>
              <a:cxnLst/>
              <a:rect l="l" t="t" r="r" b="b"/>
              <a:pathLst>
                <a:path w="3463" h="3150" fill="norm" stroke="1" extrusionOk="0">
                  <a:moveTo>
                    <a:pt x="1740" y="0"/>
                  </a:moveTo>
                  <a:cubicBezTo>
                    <a:pt x="1022" y="0"/>
                    <a:pt x="376" y="485"/>
                    <a:pt x="203" y="1209"/>
                  </a:cubicBezTo>
                  <a:cubicBezTo>
                    <a:pt x="1" y="2060"/>
                    <a:pt x="527" y="2904"/>
                    <a:pt x="1371" y="3106"/>
                  </a:cubicBezTo>
                  <a:cubicBezTo>
                    <a:pt x="1493" y="3135"/>
                    <a:pt x="1615" y="3149"/>
                    <a:pt x="1735" y="3149"/>
                  </a:cubicBezTo>
                  <a:cubicBezTo>
                    <a:pt x="2447" y="3149"/>
                    <a:pt x="3095" y="2660"/>
                    <a:pt x="3268" y="1938"/>
                  </a:cubicBezTo>
                  <a:cubicBezTo>
                    <a:pt x="3463" y="1094"/>
                    <a:pt x="2943" y="243"/>
                    <a:pt x="2099" y="41"/>
                  </a:cubicBezTo>
                  <a:cubicBezTo>
                    <a:pt x="1979" y="13"/>
                    <a:pt x="1858" y="0"/>
                    <a:pt x="1740" y="0"/>
                  </a:cubicBezTo>
                  <a:close/>
                </a:path>
              </a:pathLst>
            </a:custGeom>
            <a:solidFill>
              <a:srgbClr val="D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D9E9E9"/>
                </a:solidFill>
              </a:endParaRPr>
            </a:p>
          </p:txBody>
        </p:sp>
        <p:sp>
          <p:nvSpPr>
            <p:cNvPr id="16" name="Google Shape;647;p65" hidden="0"/>
            <p:cNvSpPr/>
            <p:nvPr isPhoto="0" userDrawn="0"/>
          </p:nvSpPr>
          <p:spPr bwMode="auto">
            <a:xfrm>
              <a:off x="2847569" y="2137199"/>
              <a:ext cx="1355065" cy="1309050"/>
            </a:xfrm>
            <a:custGeom>
              <a:avLst/>
              <a:gdLst/>
              <a:ahLst/>
              <a:cxnLst/>
              <a:rect l="l" t="t" r="r" b="b"/>
              <a:pathLst>
                <a:path w="5995" h="5792" fill="norm" stroke="1" extrusionOk="0">
                  <a:moveTo>
                    <a:pt x="5251" y="0"/>
                  </a:moveTo>
                  <a:lnTo>
                    <a:pt x="4025" y="1226"/>
                  </a:lnTo>
                  <a:cubicBezTo>
                    <a:pt x="3619" y="974"/>
                    <a:pt x="3165" y="852"/>
                    <a:pt x="2716" y="852"/>
                  </a:cubicBezTo>
                  <a:cubicBezTo>
                    <a:pt x="1986" y="852"/>
                    <a:pt x="1267" y="1174"/>
                    <a:pt x="780" y="1782"/>
                  </a:cubicBezTo>
                  <a:cubicBezTo>
                    <a:pt x="1" y="2770"/>
                    <a:pt x="80" y="4183"/>
                    <a:pt x="967" y="5070"/>
                  </a:cubicBezTo>
                  <a:cubicBezTo>
                    <a:pt x="1449" y="5548"/>
                    <a:pt x="2082" y="5792"/>
                    <a:pt x="2716" y="5792"/>
                  </a:cubicBezTo>
                  <a:cubicBezTo>
                    <a:pt x="3259" y="5792"/>
                    <a:pt x="3804" y="5613"/>
                    <a:pt x="4256" y="5251"/>
                  </a:cubicBezTo>
                  <a:cubicBezTo>
                    <a:pt x="5237" y="4472"/>
                    <a:pt x="5475" y="3073"/>
                    <a:pt x="4811" y="2012"/>
                  </a:cubicBezTo>
                  <a:lnTo>
                    <a:pt x="5994" y="822"/>
                  </a:lnTo>
                  <a:cubicBezTo>
                    <a:pt x="5872" y="736"/>
                    <a:pt x="5756" y="642"/>
                    <a:pt x="5655" y="541"/>
                  </a:cubicBezTo>
                  <a:cubicBezTo>
                    <a:pt x="5497" y="382"/>
                    <a:pt x="5360" y="202"/>
                    <a:pt x="5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648;p65" hidden="0"/>
            <p:cNvSpPr/>
            <p:nvPr isPhoto="0" userDrawn="0"/>
          </p:nvSpPr>
          <p:spPr bwMode="auto">
            <a:xfrm>
              <a:off x="3061170" y="2513788"/>
              <a:ext cx="782751" cy="712384"/>
            </a:xfrm>
            <a:custGeom>
              <a:avLst/>
              <a:gdLst/>
              <a:ahLst/>
              <a:cxnLst/>
              <a:rect l="l" t="t" r="r" b="b"/>
              <a:pathLst>
                <a:path w="3463" h="3152" fill="norm" stroke="1" extrusionOk="0">
                  <a:moveTo>
                    <a:pt x="1733" y="0"/>
                  </a:moveTo>
                  <a:cubicBezTo>
                    <a:pt x="1018" y="0"/>
                    <a:pt x="375" y="490"/>
                    <a:pt x="203" y="1212"/>
                  </a:cubicBezTo>
                  <a:cubicBezTo>
                    <a:pt x="1" y="2056"/>
                    <a:pt x="520" y="2907"/>
                    <a:pt x="1371" y="3109"/>
                  </a:cubicBezTo>
                  <a:cubicBezTo>
                    <a:pt x="1493" y="3138"/>
                    <a:pt x="1615" y="3152"/>
                    <a:pt x="1735" y="3152"/>
                  </a:cubicBezTo>
                  <a:cubicBezTo>
                    <a:pt x="2447" y="3152"/>
                    <a:pt x="3094" y="2662"/>
                    <a:pt x="3261" y="1940"/>
                  </a:cubicBezTo>
                  <a:cubicBezTo>
                    <a:pt x="3463" y="1096"/>
                    <a:pt x="2943" y="245"/>
                    <a:pt x="2099" y="43"/>
                  </a:cubicBezTo>
                  <a:cubicBezTo>
                    <a:pt x="1976" y="14"/>
                    <a:pt x="1854" y="0"/>
                    <a:pt x="1733" y="0"/>
                  </a:cubicBezTo>
                  <a:close/>
                </a:path>
              </a:pathLst>
            </a:custGeom>
            <a:solidFill>
              <a:srgbClr val="D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solidFill>
                  <a:srgbClr val="D9E9E9"/>
                </a:solidFill>
              </a:endParaRPr>
            </a:p>
          </p:txBody>
        </p:sp>
      </p:grpSp>
      <p:sp>
        <p:nvSpPr>
          <p:cNvPr id="18" name="Google Shape;649;p65" hidden="0"/>
          <p:cNvSpPr/>
          <p:nvPr isPhoto="0" userDrawn="0"/>
        </p:nvSpPr>
        <p:spPr bwMode="auto">
          <a:xfrm>
            <a:off x="4438819" y="1500905"/>
            <a:ext cx="266373" cy="264207"/>
          </a:xfrm>
          <a:custGeom>
            <a:avLst/>
            <a:gdLst/>
            <a:ahLst/>
            <a:cxnLst/>
            <a:rect l="l" t="t" r="r" b="b"/>
            <a:pathLst>
              <a:path w="12791" h="12687" fill="norm" stroke="1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650;p65" hidden="0"/>
          <p:cNvSpPr/>
          <p:nvPr isPhoto="0" userDrawn="0"/>
        </p:nvSpPr>
        <p:spPr bwMode="auto">
          <a:xfrm>
            <a:off x="5527858" y="2591393"/>
            <a:ext cx="164039" cy="263769"/>
          </a:xfrm>
          <a:custGeom>
            <a:avLst/>
            <a:gdLst/>
            <a:ahLst/>
            <a:cxnLst/>
            <a:rect l="l" t="t" r="r" b="b"/>
            <a:pathLst>
              <a:path w="7877" h="12666" fill="norm" stroke="1" extrusionOk="0">
                <a:moveTo>
                  <a:pt x="6491" y="788"/>
                </a:moveTo>
                <a:cubicBezTo>
                  <a:pt x="6743" y="788"/>
                  <a:pt x="6900" y="977"/>
                  <a:pt x="6932" y="1197"/>
                </a:cubicBezTo>
                <a:cubicBezTo>
                  <a:pt x="6869" y="1449"/>
                  <a:pt x="6711" y="1607"/>
                  <a:pt x="6459" y="1607"/>
                </a:cubicBezTo>
                <a:lnTo>
                  <a:pt x="5640" y="1607"/>
                </a:lnTo>
                <a:cubicBezTo>
                  <a:pt x="5388" y="1607"/>
                  <a:pt x="5230" y="1827"/>
                  <a:pt x="5230" y="2017"/>
                </a:cubicBezTo>
                <a:cubicBezTo>
                  <a:pt x="5230" y="2237"/>
                  <a:pt x="5451" y="2458"/>
                  <a:pt x="5640" y="2458"/>
                </a:cubicBezTo>
                <a:lnTo>
                  <a:pt x="6081" y="2458"/>
                </a:lnTo>
                <a:lnTo>
                  <a:pt x="6081" y="4379"/>
                </a:lnTo>
                <a:lnTo>
                  <a:pt x="1922" y="4379"/>
                </a:lnTo>
                <a:lnTo>
                  <a:pt x="1922" y="2458"/>
                </a:lnTo>
                <a:lnTo>
                  <a:pt x="2364" y="2458"/>
                </a:lnTo>
                <a:cubicBezTo>
                  <a:pt x="2616" y="2458"/>
                  <a:pt x="2805" y="2237"/>
                  <a:pt x="2805" y="2017"/>
                </a:cubicBezTo>
                <a:cubicBezTo>
                  <a:pt x="2805" y="1764"/>
                  <a:pt x="2616" y="1607"/>
                  <a:pt x="2364" y="1607"/>
                </a:cubicBezTo>
                <a:lnTo>
                  <a:pt x="1544" y="1607"/>
                </a:lnTo>
                <a:cubicBezTo>
                  <a:pt x="1292" y="1607"/>
                  <a:pt x="1135" y="1418"/>
                  <a:pt x="1135" y="1197"/>
                </a:cubicBezTo>
                <a:cubicBezTo>
                  <a:pt x="1135" y="945"/>
                  <a:pt x="1355" y="788"/>
                  <a:pt x="1544" y="788"/>
                </a:cubicBezTo>
                <a:close/>
                <a:moveTo>
                  <a:pt x="6018" y="5135"/>
                </a:moveTo>
                <a:lnTo>
                  <a:pt x="6018" y="9641"/>
                </a:lnTo>
                <a:cubicBezTo>
                  <a:pt x="6018" y="10901"/>
                  <a:pt x="5136" y="11815"/>
                  <a:pt x="3970" y="11815"/>
                </a:cubicBezTo>
                <a:cubicBezTo>
                  <a:pt x="2994" y="11815"/>
                  <a:pt x="2143" y="11090"/>
                  <a:pt x="1985" y="10176"/>
                </a:cubicBezTo>
                <a:lnTo>
                  <a:pt x="3151" y="10176"/>
                </a:lnTo>
                <a:cubicBezTo>
                  <a:pt x="3403" y="10176"/>
                  <a:pt x="3561" y="9956"/>
                  <a:pt x="3561" y="9735"/>
                </a:cubicBezTo>
                <a:cubicBezTo>
                  <a:pt x="3561" y="9483"/>
                  <a:pt x="3340" y="9326"/>
                  <a:pt x="3151" y="9326"/>
                </a:cubicBezTo>
                <a:lnTo>
                  <a:pt x="1891" y="9326"/>
                </a:lnTo>
                <a:lnTo>
                  <a:pt x="1891" y="8507"/>
                </a:lnTo>
                <a:lnTo>
                  <a:pt x="3151" y="8507"/>
                </a:lnTo>
                <a:cubicBezTo>
                  <a:pt x="3403" y="8507"/>
                  <a:pt x="3561" y="8317"/>
                  <a:pt x="3561" y="8065"/>
                </a:cubicBezTo>
                <a:cubicBezTo>
                  <a:pt x="3561" y="7845"/>
                  <a:pt x="3340" y="7656"/>
                  <a:pt x="3151" y="7656"/>
                </a:cubicBezTo>
                <a:lnTo>
                  <a:pt x="1891" y="7656"/>
                </a:lnTo>
                <a:lnTo>
                  <a:pt x="1891" y="6805"/>
                </a:lnTo>
                <a:lnTo>
                  <a:pt x="3151" y="6805"/>
                </a:lnTo>
                <a:cubicBezTo>
                  <a:pt x="3403" y="6805"/>
                  <a:pt x="3561" y="6616"/>
                  <a:pt x="3561" y="6396"/>
                </a:cubicBezTo>
                <a:cubicBezTo>
                  <a:pt x="3561" y="6144"/>
                  <a:pt x="3340" y="5955"/>
                  <a:pt x="3151" y="5955"/>
                </a:cubicBezTo>
                <a:lnTo>
                  <a:pt x="1891" y="5955"/>
                </a:lnTo>
                <a:lnTo>
                  <a:pt x="1891" y="5135"/>
                </a:lnTo>
                <a:close/>
                <a:moveTo>
                  <a:pt x="1513" y="0"/>
                </a:moveTo>
                <a:cubicBezTo>
                  <a:pt x="1072" y="0"/>
                  <a:pt x="725" y="189"/>
                  <a:pt x="473" y="567"/>
                </a:cubicBezTo>
                <a:cubicBezTo>
                  <a:pt x="1" y="1229"/>
                  <a:pt x="316" y="2143"/>
                  <a:pt x="1103" y="2395"/>
                </a:cubicBezTo>
                <a:lnTo>
                  <a:pt x="1103" y="9767"/>
                </a:lnTo>
                <a:cubicBezTo>
                  <a:pt x="1103" y="11422"/>
                  <a:pt x="2503" y="12666"/>
                  <a:pt x="4038" y="12666"/>
                </a:cubicBezTo>
                <a:cubicBezTo>
                  <a:pt x="4402" y="12666"/>
                  <a:pt x="4774" y="12596"/>
                  <a:pt x="5136" y="12445"/>
                </a:cubicBezTo>
                <a:cubicBezTo>
                  <a:pt x="6176" y="12004"/>
                  <a:pt x="6900" y="10964"/>
                  <a:pt x="6900" y="9767"/>
                </a:cubicBezTo>
                <a:lnTo>
                  <a:pt x="6900" y="2395"/>
                </a:lnTo>
                <a:cubicBezTo>
                  <a:pt x="7121" y="2332"/>
                  <a:pt x="7373" y="2174"/>
                  <a:pt x="7530" y="1922"/>
                </a:cubicBezTo>
                <a:cubicBezTo>
                  <a:pt x="7877" y="1355"/>
                  <a:pt x="7719" y="599"/>
                  <a:pt x="7184" y="189"/>
                </a:cubicBezTo>
                <a:cubicBezTo>
                  <a:pt x="6963" y="95"/>
                  <a:pt x="6743" y="0"/>
                  <a:pt x="64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51;p65" hidden="0"/>
          <p:cNvSpPr/>
          <p:nvPr isPhoto="0" userDrawn="0"/>
        </p:nvSpPr>
        <p:spPr bwMode="auto">
          <a:xfrm>
            <a:off x="4476842" y="3655935"/>
            <a:ext cx="190299" cy="262457"/>
          </a:xfrm>
          <a:custGeom>
            <a:avLst/>
            <a:gdLst/>
            <a:ahLst/>
            <a:cxnLst/>
            <a:rect l="l" t="t" r="r" b="b"/>
            <a:pathLst>
              <a:path w="9138" h="12603" fill="norm" stroke="1" extrusionOk="0">
                <a:moveTo>
                  <a:pt x="5420" y="788"/>
                </a:moveTo>
                <a:cubicBezTo>
                  <a:pt x="7026" y="788"/>
                  <a:pt x="8287" y="2080"/>
                  <a:pt x="8287" y="3655"/>
                </a:cubicBezTo>
                <a:lnTo>
                  <a:pt x="8287" y="4978"/>
                </a:lnTo>
                <a:lnTo>
                  <a:pt x="5829" y="4978"/>
                </a:lnTo>
                <a:lnTo>
                  <a:pt x="5829" y="3718"/>
                </a:lnTo>
                <a:cubicBezTo>
                  <a:pt x="5829" y="3151"/>
                  <a:pt x="5451" y="2710"/>
                  <a:pt x="4979" y="2521"/>
                </a:cubicBezTo>
                <a:lnTo>
                  <a:pt x="4979" y="788"/>
                </a:lnTo>
                <a:close/>
                <a:moveTo>
                  <a:pt x="4159" y="882"/>
                </a:moveTo>
                <a:lnTo>
                  <a:pt x="4159" y="2615"/>
                </a:lnTo>
                <a:cubicBezTo>
                  <a:pt x="3687" y="2773"/>
                  <a:pt x="3340" y="3245"/>
                  <a:pt x="3340" y="3781"/>
                </a:cubicBezTo>
                <a:lnTo>
                  <a:pt x="3340" y="5041"/>
                </a:lnTo>
                <a:lnTo>
                  <a:pt x="851" y="5041"/>
                </a:lnTo>
                <a:lnTo>
                  <a:pt x="851" y="3749"/>
                </a:lnTo>
                <a:cubicBezTo>
                  <a:pt x="851" y="2143"/>
                  <a:pt x="2175" y="882"/>
                  <a:pt x="3781" y="882"/>
                </a:cubicBezTo>
                <a:close/>
                <a:moveTo>
                  <a:pt x="4569" y="3308"/>
                </a:moveTo>
                <a:cubicBezTo>
                  <a:pt x="4790" y="3308"/>
                  <a:pt x="4947" y="3497"/>
                  <a:pt x="4947" y="3749"/>
                </a:cubicBezTo>
                <a:lnTo>
                  <a:pt x="4947" y="5388"/>
                </a:lnTo>
                <a:cubicBezTo>
                  <a:pt x="4947" y="5620"/>
                  <a:pt x="4736" y="5830"/>
                  <a:pt x="4504" y="5830"/>
                </a:cubicBezTo>
                <a:cubicBezTo>
                  <a:pt x="4453" y="5830"/>
                  <a:pt x="4400" y="5820"/>
                  <a:pt x="4348" y="5797"/>
                </a:cubicBezTo>
                <a:cubicBezTo>
                  <a:pt x="4191" y="5703"/>
                  <a:pt x="4128" y="5608"/>
                  <a:pt x="4128" y="5388"/>
                </a:cubicBezTo>
                <a:lnTo>
                  <a:pt x="4128" y="3718"/>
                </a:lnTo>
                <a:cubicBezTo>
                  <a:pt x="4159" y="3466"/>
                  <a:pt x="4348" y="3308"/>
                  <a:pt x="4569" y="3308"/>
                </a:cubicBezTo>
                <a:close/>
                <a:moveTo>
                  <a:pt x="8287" y="5797"/>
                </a:moveTo>
                <a:lnTo>
                  <a:pt x="8287" y="8948"/>
                </a:lnTo>
                <a:cubicBezTo>
                  <a:pt x="8287" y="10554"/>
                  <a:pt x="6995" y="11815"/>
                  <a:pt x="5420" y="11815"/>
                </a:cubicBezTo>
                <a:lnTo>
                  <a:pt x="3781" y="11815"/>
                </a:lnTo>
                <a:cubicBezTo>
                  <a:pt x="2143" y="11815"/>
                  <a:pt x="883" y="10523"/>
                  <a:pt x="851" y="8948"/>
                </a:cubicBezTo>
                <a:lnTo>
                  <a:pt x="851" y="5797"/>
                </a:lnTo>
                <a:lnTo>
                  <a:pt x="3403" y="5797"/>
                </a:lnTo>
                <a:cubicBezTo>
                  <a:pt x="3498" y="6018"/>
                  <a:pt x="3655" y="6270"/>
                  <a:pt x="3876" y="6427"/>
                </a:cubicBezTo>
                <a:cubicBezTo>
                  <a:pt x="4098" y="6579"/>
                  <a:pt x="4340" y="6649"/>
                  <a:pt x="4575" y="6649"/>
                </a:cubicBezTo>
                <a:cubicBezTo>
                  <a:pt x="5073" y="6649"/>
                  <a:pt x="5542" y="6332"/>
                  <a:pt x="5735" y="5797"/>
                </a:cubicBezTo>
                <a:close/>
                <a:moveTo>
                  <a:pt x="3750" y="0"/>
                </a:moveTo>
                <a:cubicBezTo>
                  <a:pt x="1702" y="0"/>
                  <a:pt x="1" y="1670"/>
                  <a:pt x="1" y="3718"/>
                </a:cubicBezTo>
                <a:lnTo>
                  <a:pt x="1" y="8885"/>
                </a:lnTo>
                <a:cubicBezTo>
                  <a:pt x="1" y="10932"/>
                  <a:pt x="1639" y="12602"/>
                  <a:pt x="3750" y="12602"/>
                </a:cubicBezTo>
                <a:lnTo>
                  <a:pt x="5388" y="12602"/>
                </a:lnTo>
                <a:cubicBezTo>
                  <a:pt x="7436" y="12602"/>
                  <a:pt x="9137" y="10964"/>
                  <a:pt x="9074" y="8885"/>
                </a:cubicBezTo>
                <a:lnTo>
                  <a:pt x="9074" y="3686"/>
                </a:lnTo>
                <a:cubicBezTo>
                  <a:pt x="9137" y="1670"/>
                  <a:pt x="7467" y="0"/>
                  <a:pt x="5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652;p65" hidden="0"/>
          <p:cNvSpPr/>
          <p:nvPr isPhoto="0" userDrawn="0"/>
        </p:nvSpPr>
        <p:spPr bwMode="auto">
          <a:xfrm>
            <a:off x="3320254" y="2550044"/>
            <a:ext cx="265081" cy="265748"/>
          </a:xfrm>
          <a:custGeom>
            <a:avLst/>
            <a:gdLst/>
            <a:ahLst/>
            <a:cxnLst/>
            <a:rect l="l" t="t" r="r" b="b"/>
            <a:pathLst>
              <a:path w="12729" h="12761" fill="norm" stroke="1" extrusionOk="0">
                <a:moveTo>
                  <a:pt x="10595" y="882"/>
                </a:moveTo>
                <a:cubicBezTo>
                  <a:pt x="11081" y="882"/>
                  <a:pt x="11558" y="1164"/>
                  <a:pt x="11752" y="1647"/>
                </a:cubicBezTo>
                <a:cubicBezTo>
                  <a:pt x="11941" y="2120"/>
                  <a:pt x="11846" y="2624"/>
                  <a:pt x="11500" y="3033"/>
                </a:cubicBezTo>
                <a:lnTo>
                  <a:pt x="11374" y="3128"/>
                </a:lnTo>
                <a:lnTo>
                  <a:pt x="9609" y="1363"/>
                </a:lnTo>
                <a:lnTo>
                  <a:pt x="9735" y="1237"/>
                </a:lnTo>
                <a:cubicBezTo>
                  <a:pt x="9979" y="994"/>
                  <a:pt x="10288" y="882"/>
                  <a:pt x="10595" y="882"/>
                </a:cubicBezTo>
                <a:close/>
                <a:moveTo>
                  <a:pt x="9011" y="1899"/>
                </a:moveTo>
                <a:lnTo>
                  <a:pt x="10807" y="3695"/>
                </a:lnTo>
                <a:lnTo>
                  <a:pt x="7656" y="6845"/>
                </a:lnTo>
                <a:lnTo>
                  <a:pt x="5860" y="5049"/>
                </a:lnTo>
                <a:lnTo>
                  <a:pt x="9011" y="1899"/>
                </a:lnTo>
                <a:close/>
                <a:moveTo>
                  <a:pt x="5293" y="5648"/>
                </a:moveTo>
                <a:lnTo>
                  <a:pt x="7057" y="7444"/>
                </a:lnTo>
                <a:lnTo>
                  <a:pt x="4065" y="10437"/>
                </a:lnTo>
                <a:lnTo>
                  <a:pt x="2300" y="8641"/>
                </a:lnTo>
                <a:lnTo>
                  <a:pt x="5293" y="5648"/>
                </a:lnTo>
                <a:close/>
                <a:moveTo>
                  <a:pt x="2017" y="9523"/>
                </a:moveTo>
                <a:lnTo>
                  <a:pt x="3245" y="10752"/>
                </a:lnTo>
                <a:lnTo>
                  <a:pt x="1733" y="11004"/>
                </a:lnTo>
                <a:lnTo>
                  <a:pt x="2017" y="9523"/>
                </a:lnTo>
                <a:close/>
                <a:moveTo>
                  <a:pt x="7762" y="1"/>
                </a:moveTo>
                <a:cubicBezTo>
                  <a:pt x="7443" y="1"/>
                  <a:pt x="7120" y="119"/>
                  <a:pt x="6868" y="355"/>
                </a:cubicBezTo>
                <a:lnTo>
                  <a:pt x="4569" y="2624"/>
                </a:lnTo>
                <a:cubicBezTo>
                  <a:pt x="4411" y="2781"/>
                  <a:pt x="4411" y="3065"/>
                  <a:pt x="4569" y="3222"/>
                </a:cubicBezTo>
                <a:cubicBezTo>
                  <a:pt x="4647" y="3301"/>
                  <a:pt x="4758" y="3340"/>
                  <a:pt x="4868" y="3340"/>
                </a:cubicBezTo>
                <a:cubicBezTo>
                  <a:pt x="4978" y="3340"/>
                  <a:pt x="5088" y="3301"/>
                  <a:pt x="5167" y="3222"/>
                </a:cubicBezTo>
                <a:lnTo>
                  <a:pt x="7436" y="922"/>
                </a:lnTo>
                <a:cubicBezTo>
                  <a:pt x="7514" y="844"/>
                  <a:pt x="7625" y="804"/>
                  <a:pt x="7735" y="804"/>
                </a:cubicBezTo>
                <a:cubicBezTo>
                  <a:pt x="7845" y="804"/>
                  <a:pt x="7955" y="844"/>
                  <a:pt x="8034" y="922"/>
                </a:cubicBezTo>
                <a:lnTo>
                  <a:pt x="8475" y="1363"/>
                </a:lnTo>
                <a:lnTo>
                  <a:pt x="5041" y="4797"/>
                </a:lnTo>
                <a:lnTo>
                  <a:pt x="1450" y="8389"/>
                </a:lnTo>
                <a:cubicBezTo>
                  <a:pt x="1418" y="8420"/>
                  <a:pt x="1387" y="8483"/>
                  <a:pt x="1355" y="8578"/>
                </a:cubicBezTo>
                <a:cubicBezTo>
                  <a:pt x="1355" y="8610"/>
                  <a:pt x="1387" y="8420"/>
                  <a:pt x="883" y="11319"/>
                </a:cubicBezTo>
                <a:lnTo>
                  <a:pt x="158" y="12044"/>
                </a:lnTo>
                <a:cubicBezTo>
                  <a:pt x="0" y="12201"/>
                  <a:pt x="0" y="12485"/>
                  <a:pt x="158" y="12642"/>
                </a:cubicBezTo>
                <a:cubicBezTo>
                  <a:pt x="237" y="12721"/>
                  <a:pt x="347" y="12760"/>
                  <a:pt x="457" y="12760"/>
                </a:cubicBezTo>
                <a:cubicBezTo>
                  <a:pt x="567" y="12760"/>
                  <a:pt x="678" y="12721"/>
                  <a:pt x="756" y="12642"/>
                </a:cubicBezTo>
                <a:lnTo>
                  <a:pt x="1450" y="11918"/>
                </a:lnTo>
                <a:cubicBezTo>
                  <a:pt x="1513" y="11918"/>
                  <a:pt x="4191" y="11445"/>
                  <a:pt x="4191" y="11445"/>
                </a:cubicBezTo>
                <a:cubicBezTo>
                  <a:pt x="4254" y="11445"/>
                  <a:pt x="4317" y="11413"/>
                  <a:pt x="4380" y="11382"/>
                </a:cubicBezTo>
                <a:lnTo>
                  <a:pt x="12130" y="3600"/>
                </a:lnTo>
                <a:cubicBezTo>
                  <a:pt x="12539" y="3222"/>
                  <a:pt x="12728" y="2718"/>
                  <a:pt x="12728" y="2151"/>
                </a:cubicBezTo>
                <a:cubicBezTo>
                  <a:pt x="12697" y="985"/>
                  <a:pt x="11783" y="72"/>
                  <a:pt x="10649" y="72"/>
                </a:cubicBezTo>
                <a:cubicBezTo>
                  <a:pt x="10082" y="72"/>
                  <a:pt x="9578" y="261"/>
                  <a:pt x="9168" y="670"/>
                </a:cubicBezTo>
                <a:lnTo>
                  <a:pt x="9074" y="765"/>
                </a:lnTo>
                <a:lnTo>
                  <a:pt x="8633" y="355"/>
                </a:lnTo>
                <a:cubicBezTo>
                  <a:pt x="8396" y="119"/>
                  <a:pt x="8081" y="1"/>
                  <a:pt x="77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653;p65" hidden="0"/>
          <p:cNvSpPr>
            <a:spLocks noAdjustHandles="0" noChangeArrowheads="0"/>
          </p:cNvSpPr>
          <p:nvPr isPhoto="0" userDrawn="0"/>
        </p:nvSpPr>
        <p:spPr bwMode="auto">
          <a:xfrm>
            <a:off x="1991013" y="3211291"/>
            <a:ext cx="1659600" cy="4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dk2"/>
                </a:solidFill>
                <a:latin typeface="Overpass"/>
                <a:ea typeface="Overpass"/>
                <a:cs typeface="Overpass"/>
              </a:rPr>
              <a:t>Security</a:t>
            </a:r>
            <a:endParaRPr sz="1800" b="1">
              <a:solidFill>
                <a:schemeClr val="dk2"/>
              </a:solidFill>
              <a:latin typeface="Overpass"/>
              <a:ea typeface="Overpass"/>
              <a:cs typeface="Overpass"/>
            </a:endParaRPr>
          </a:p>
        </p:txBody>
      </p:sp>
      <p:sp>
        <p:nvSpPr>
          <p:cNvPr id="23" name="Google Shape;654;p65" hidden="0"/>
          <p:cNvSpPr>
            <a:spLocks noAdjustHandles="0" noChangeArrowheads="0"/>
          </p:cNvSpPr>
          <p:nvPr isPhoto="0" userDrawn="0"/>
        </p:nvSpPr>
        <p:spPr bwMode="auto">
          <a:xfrm>
            <a:off x="6419350" y="2405899"/>
            <a:ext cx="1659600" cy="4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dk2"/>
                </a:solidFill>
                <a:latin typeface="Overpass"/>
                <a:ea typeface="Overpass"/>
                <a:cs typeface="Overpass"/>
              </a:rPr>
              <a:t>Performance</a:t>
            </a:r>
            <a:endParaRPr sz="1800" b="1">
              <a:solidFill>
                <a:schemeClr val="dk2"/>
              </a:solidFill>
              <a:latin typeface="Overpass"/>
              <a:ea typeface="Overpass"/>
              <a:cs typeface="Overpass"/>
            </a:endParaRPr>
          </a:p>
        </p:txBody>
      </p:sp>
      <p:sp>
        <p:nvSpPr>
          <p:cNvPr id="24" name="Google Shape;655;p65" hidden="0"/>
          <p:cNvSpPr>
            <a:spLocks noAdjustHandles="0" noChangeArrowheads="0"/>
          </p:cNvSpPr>
          <p:nvPr isPhoto="0" userDrawn="0"/>
        </p:nvSpPr>
        <p:spPr bwMode="auto">
          <a:xfrm>
            <a:off x="5379800" y="1096620"/>
            <a:ext cx="1659600" cy="4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dk2"/>
                </a:solidFill>
                <a:latin typeface="Overpass"/>
                <a:ea typeface="Overpass"/>
                <a:cs typeface="Overpass"/>
              </a:rPr>
              <a:t>Simplicity</a:t>
            </a:r>
            <a:endParaRPr sz="1800" b="1">
              <a:solidFill>
                <a:schemeClr val="dk2"/>
              </a:solidFill>
              <a:latin typeface="Overpass"/>
              <a:ea typeface="Overpass"/>
              <a:cs typeface="Overpass"/>
            </a:endParaRPr>
          </a:p>
        </p:txBody>
      </p:sp>
      <p:sp>
        <p:nvSpPr>
          <p:cNvPr id="25" name="Google Shape;656;p65" hidden="0"/>
          <p:cNvSpPr>
            <a:spLocks noAdjustHandles="0" noChangeArrowheads="0"/>
          </p:cNvSpPr>
          <p:nvPr isPhoto="0" userDrawn="0"/>
        </p:nvSpPr>
        <p:spPr bwMode="auto">
          <a:xfrm>
            <a:off x="1000159" y="1609200"/>
            <a:ext cx="1659600" cy="4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dk2"/>
                </a:solidFill>
                <a:latin typeface="Overpass"/>
                <a:ea typeface="Overpass"/>
                <a:cs typeface="Overpass"/>
              </a:rPr>
              <a:t>Usability</a:t>
            </a:r>
            <a:endParaRPr sz="1800" b="1">
              <a:solidFill>
                <a:schemeClr val="dk2"/>
              </a:solidFill>
              <a:latin typeface="Overpass"/>
              <a:ea typeface="Overpass"/>
              <a:cs typeface="Overpas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1;p66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3465300" y="2043600"/>
            <a:ext cx="2213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5;p53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691902" y="3809768"/>
            <a:ext cx="2529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System/Quality attributes </a:t>
            </a:r>
            <a:endParaRPr/>
          </a:p>
        </p:txBody>
      </p:sp>
      <p:sp>
        <p:nvSpPr>
          <p:cNvPr id="5" name="Google Shape;536;p53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691902" y="2018745"/>
            <a:ext cx="2529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Our target audience</a:t>
            </a:r>
            <a:endParaRPr/>
          </a:p>
        </p:txBody>
      </p:sp>
      <p:sp>
        <p:nvSpPr>
          <p:cNvPr id="6" name="Google Shape;537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161000" y="456600"/>
            <a:ext cx="68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Table of Contents</a:t>
            </a:r>
            <a:endParaRPr/>
          </a:p>
        </p:txBody>
      </p:sp>
      <p:sp>
        <p:nvSpPr>
          <p:cNvPr id="7" name="Google Shape;538;p53" hidden="0"/>
          <p:cNvSpPr>
            <a:spLocks noAdjustHandles="0" noChangeArrowheads="0"/>
          </p:cNvSpPr>
          <p:nvPr isPhoto="0" userDrawn="0">
            <p:ph type="title" idx="5" hasCustomPrompt="0"/>
          </p:nvPr>
        </p:nvSpPr>
        <p:spPr bwMode="auto">
          <a:xfrm>
            <a:off x="3628997" y="1172200"/>
            <a:ext cx="6591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8" name="Google Shape;539;p53" hidden="0"/>
          <p:cNvSpPr>
            <a:spLocks noAdjustHandles="0" noChangeArrowheads="0"/>
          </p:cNvSpPr>
          <p:nvPr isPhoto="0" userDrawn="0">
            <p:ph type="title" idx="6" hasCustomPrompt="0"/>
          </p:nvPr>
        </p:nvSpPr>
        <p:spPr bwMode="auto">
          <a:xfrm>
            <a:off x="4879628" y="1172875"/>
            <a:ext cx="738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9" name="Google Shape;540;p53" hidden="0"/>
          <p:cNvSpPr>
            <a:spLocks noAdjustHandles="0" noChangeArrowheads="0"/>
          </p:cNvSpPr>
          <p:nvPr isPhoto="0" userDrawn="0">
            <p:ph type="title" idx="7" hasCustomPrompt="0"/>
          </p:nvPr>
        </p:nvSpPr>
        <p:spPr bwMode="auto">
          <a:xfrm>
            <a:off x="3549852" y="2964000"/>
            <a:ext cx="6720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10" name="Google Shape;541;p53" hidden="0"/>
          <p:cNvSpPr>
            <a:spLocks noAdjustHandles="0" noChangeArrowheads="0"/>
          </p:cNvSpPr>
          <p:nvPr isPhoto="0" userDrawn="0">
            <p:ph type="subTitle" idx="14" hasCustomPrompt="0"/>
          </p:nvPr>
        </p:nvSpPr>
        <p:spPr bwMode="auto">
          <a:xfrm>
            <a:off x="4922198" y="2399745"/>
            <a:ext cx="25299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Features and Functions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Benefits</a:t>
            </a:r>
            <a:endParaRPr/>
          </a:p>
        </p:txBody>
      </p:sp>
      <p:sp>
        <p:nvSpPr>
          <p:cNvPr id="11" name="Google Shape;542;p53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4969825" y="1669575"/>
            <a:ext cx="28671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Functional Requirements &amp; Benefits</a:t>
            </a:r>
            <a:endParaRPr/>
          </a:p>
        </p:txBody>
      </p:sp>
      <p:sp>
        <p:nvSpPr>
          <p:cNvPr id="12" name="Google Shape;543;p5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565450" y="1669575"/>
            <a:ext cx="2613000" cy="38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Problem and Users</a:t>
            </a:r>
            <a:endParaRPr/>
          </a:p>
        </p:txBody>
      </p:sp>
      <p:sp>
        <p:nvSpPr>
          <p:cNvPr id="13" name="Google Shape;544;p5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766849" y="3461149"/>
            <a:ext cx="3411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Non-Functional Requirements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9;p54" hidden="0"/>
          <p:cNvSpPr>
            <a:spLocks noAdjustHandles="0" noChangeArrowheads="0"/>
          </p:cNvSpPr>
          <p:nvPr isPhoto="0" userDrawn="0">
            <p:ph type="title" idx="2" hasCustomPrompt="0"/>
          </p:nvPr>
        </p:nvSpPr>
        <p:spPr bwMode="auto">
          <a:xfrm>
            <a:off x="3837150" y="1026222"/>
            <a:ext cx="14697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5" name="Google Shape;550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024200" y="2363025"/>
            <a:ext cx="70956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Problem and </a:t>
            </a:r>
            <a:r>
              <a:rPr lang="en"/>
              <a:t>Users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5;p5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368750" y="734575"/>
            <a:ext cx="2834100" cy="38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Elderly should avoid crowds in supermarkets but are not tech savvy to use delivery apps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Volunteers do not know which elderly needs help with deliveries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56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00525" y="2065650"/>
            <a:ext cx="36360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Problem and Context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1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189477" y="1418267"/>
            <a:ext cx="2951699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Users</a:t>
            </a:r>
            <a:endParaRPr/>
          </a:p>
        </p:txBody>
      </p:sp>
      <p:sp>
        <p:nvSpPr>
          <p:cNvPr id="5" name="Google Shape;562;p5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189475" y="2683920"/>
            <a:ext cx="2951699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Targeted at simplifying the volunteering process, to make it more convenient for people to volunteer to deliver groceries to the elderly</a:t>
            </a:r>
            <a:endParaRPr/>
          </a:p>
        </p:txBody>
      </p:sp>
      <p:pic>
        <p:nvPicPr>
          <p:cNvPr id="6" name="Google Shape;563;p56" hidden="0"/>
          <p:cNvPicPr/>
          <p:nvPr isPhoto="0" userDrawn="0"/>
        </p:nvPicPr>
        <p:blipFill>
          <a:blip r:embed="rId2">
            <a:alphaModFix/>
          </a:blip>
          <a:srcRect l="0" t="14956" r="1126" b="16215"/>
          <a:stretch/>
        </p:blipFill>
        <p:spPr bwMode="auto">
          <a:xfrm>
            <a:off x="731108" y="737050"/>
            <a:ext cx="3504121" cy="36539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4;p56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237100" y="2076000"/>
            <a:ext cx="30876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Volunteers to help elderly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9;p57" hidden="0"/>
          <p:cNvSpPr>
            <a:spLocks noAdjustHandles="0" noChangeArrowheads="0"/>
          </p:cNvSpPr>
          <p:nvPr isPhoto="0" userDrawn="0">
            <p:ph type="title" idx="2" hasCustomPrompt="0"/>
          </p:nvPr>
        </p:nvSpPr>
        <p:spPr bwMode="auto">
          <a:xfrm>
            <a:off x="3837150" y="1026222"/>
            <a:ext cx="14697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5" name="Google Shape;570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1084800" y="2209200"/>
            <a:ext cx="70326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500"/>
              <a:t>Functional Requirements</a:t>
            </a:r>
            <a:endParaRPr sz="45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500"/>
              <a:t>&amp;</a:t>
            </a:r>
            <a:endParaRPr sz="45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500"/>
              <a:t>Benefits</a:t>
            </a:r>
            <a:endParaRPr sz="4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5;p58" hidden="0"/>
          <p:cNvSpPr/>
          <p:nvPr isPhoto="0" userDrawn="0"/>
        </p:nvSpPr>
        <p:spPr bwMode="auto">
          <a:xfrm>
            <a:off x="6500449" y="1641544"/>
            <a:ext cx="1024799" cy="1024799"/>
          </a:xfrm>
          <a:prstGeom prst="ellipse">
            <a:avLst/>
          </a:prstGeom>
          <a:solidFill>
            <a:srgbClr val="D9E9E9"/>
          </a:solidFill>
          <a:ln w="152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76;p58" hidden="0"/>
          <p:cNvSpPr/>
          <p:nvPr isPhoto="0" userDrawn="0"/>
        </p:nvSpPr>
        <p:spPr bwMode="auto">
          <a:xfrm>
            <a:off x="4059599" y="1641544"/>
            <a:ext cx="1024799" cy="1024799"/>
          </a:xfrm>
          <a:prstGeom prst="ellipse">
            <a:avLst/>
          </a:prstGeom>
          <a:solidFill>
            <a:srgbClr val="D9E9E9"/>
          </a:solidFill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77;p58" hidden="0"/>
          <p:cNvSpPr/>
          <p:nvPr isPhoto="0" userDrawn="0"/>
        </p:nvSpPr>
        <p:spPr bwMode="auto">
          <a:xfrm>
            <a:off x="1618749" y="1641544"/>
            <a:ext cx="1024799" cy="1024799"/>
          </a:xfrm>
          <a:prstGeom prst="ellipse">
            <a:avLst/>
          </a:prstGeom>
          <a:solidFill>
            <a:srgbClr val="D9E9E9"/>
          </a:solidFill>
          <a:ln w="152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78;p5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23750" y="456600"/>
            <a:ext cx="8108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Halcyon’s Features</a:t>
            </a:r>
            <a:endParaRPr/>
          </a:p>
        </p:txBody>
      </p:sp>
      <p:sp>
        <p:nvSpPr>
          <p:cNvPr id="8" name="Google Shape;579;p5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998475" y="3278600"/>
            <a:ext cx="2115000" cy="11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Auto generated shopping list based on location proximity</a:t>
            </a:r>
            <a:endParaRPr/>
          </a:p>
        </p:txBody>
      </p:sp>
      <p:sp>
        <p:nvSpPr>
          <p:cNvPr id="9" name="Google Shape;580;p58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819100" y="3278600"/>
            <a:ext cx="2624100" cy="13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/>
              <a:t>Volunteers login as unique accounts to track their activity and earn rewards</a:t>
            </a:r>
            <a:endParaRPr/>
          </a:p>
        </p:txBody>
      </p:sp>
      <p:sp>
        <p:nvSpPr>
          <p:cNvPr id="10" name="Google Shape;581;p58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3438150" y="3297800"/>
            <a:ext cx="2298600" cy="13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/>
              <a:t>Show locations of homes that need groceries on a map, filtered by date required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582;p58" hidden="0"/>
          <p:cNvSpPr/>
          <p:nvPr isPhoto="0" userDrawn="0"/>
        </p:nvSpPr>
        <p:spPr bwMode="auto">
          <a:xfrm>
            <a:off x="2012901" y="1988580"/>
            <a:ext cx="236495" cy="274314"/>
          </a:xfrm>
          <a:custGeom>
            <a:avLst/>
            <a:gdLst/>
            <a:ahLst/>
            <a:cxnLst/>
            <a:rect l="l" t="t" r="r" b="b"/>
            <a:pathLst>
              <a:path w="11028" h="12666" fill="norm" stroke="1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" name="Google Shape;583;p58" hidden="0"/>
          <p:cNvGrpSpPr/>
          <p:nvPr isPhoto="0" userDrawn="0"/>
        </p:nvGrpSpPr>
        <p:grpSpPr bwMode="auto">
          <a:xfrm>
            <a:off x="6894601" y="1988576"/>
            <a:ext cx="236495" cy="274322"/>
            <a:chOff x="-39783425" y="2337925"/>
            <a:chExt cx="275700" cy="318350"/>
          </a:xfrm>
        </p:grpSpPr>
        <p:sp>
          <p:nvSpPr>
            <p:cNvPr id="13" name="Google Shape;584;p58" hidden="0"/>
            <p:cNvSpPr/>
            <p:nvPr isPhoto="0" userDrawn="0"/>
          </p:nvSpPr>
          <p:spPr bwMode="auto"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fill="norm" stroke="1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85;p58" hidden="0"/>
            <p:cNvSpPr/>
            <p:nvPr isPhoto="0" userDrawn="0"/>
          </p:nvSpPr>
          <p:spPr bwMode="auto"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fill="norm" stroke="1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" name="Google Shape;586;p58" hidden="0"/>
          <p:cNvSpPr/>
          <p:nvPr isPhoto="0" userDrawn="0"/>
        </p:nvSpPr>
        <p:spPr bwMode="auto">
          <a:xfrm>
            <a:off x="4430116" y="1988582"/>
            <a:ext cx="283767" cy="274310"/>
          </a:xfrm>
          <a:custGeom>
            <a:avLst/>
            <a:gdLst/>
            <a:ahLst/>
            <a:cxnLst/>
            <a:rect l="l" t="t" r="r" b="b"/>
            <a:pathLst>
              <a:path w="13107" h="12729" fill="norm" stroke="1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587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998475" y="2896725"/>
            <a:ext cx="2115000" cy="38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Shopping List</a:t>
            </a:r>
            <a:endParaRPr/>
          </a:p>
        </p:txBody>
      </p:sp>
      <p:sp>
        <p:nvSpPr>
          <p:cNvPr id="17" name="Google Shape;588;p58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030500" y="2896725"/>
            <a:ext cx="2298600" cy="38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Personal account</a:t>
            </a:r>
            <a:endParaRPr/>
          </a:p>
        </p:txBody>
      </p:sp>
      <p:sp>
        <p:nvSpPr>
          <p:cNvPr id="18" name="Google Shape;589;p58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3797100" y="2896725"/>
            <a:ext cx="1549800" cy="381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Map 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4;p59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4755150" y="1168975"/>
            <a:ext cx="28341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Select volunteer sign up (to deliver groceries)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OR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Sign in for: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pPr>
            <a:r>
              <a:rPr lang="en"/>
              <a:t>volunteers to schedule deliveries</a:t>
            </a:r>
            <a:endParaRPr/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pPr>
            <a:r>
              <a:rPr lang="en"/>
              <a:t>VWOs to input elderly information</a:t>
            </a:r>
            <a:endParaRPr/>
          </a:p>
        </p:txBody>
      </p:sp>
      <p:sp>
        <p:nvSpPr>
          <p:cNvPr id="5" name="Google Shape;595;p59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4386000" y="533050"/>
            <a:ext cx="357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Splash </a:t>
            </a:r>
            <a:r>
              <a:rPr lang="en"/>
              <a:t>Page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" name="Google Shape;596;p5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45200" y="1299900"/>
            <a:ext cx="3971750" cy="281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1;p60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4386000" y="533050"/>
            <a:ext cx="35724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Personal Account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" name="Google Shape;602;p60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4895425" y="1066125"/>
            <a:ext cx="3223500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Volunteers can input their intentions to go to the supermarket and their location information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Overpass"/>
                <a:ea typeface="Overpass"/>
                <a:cs typeface="Overpass"/>
              </a:rPr>
              <a:t>Benefits</a:t>
            </a:r>
            <a:endParaRPr b="1">
              <a:latin typeface="Overpass"/>
              <a:ea typeface="Overpass"/>
              <a:cs typeface="Overpass"/>
            </a:endParaRPr>
          </a:p>
          <a:p>
            <a: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"/>
              <a:t>Personalised storage of persistent data such as planned deliveries/ shopping lists and volunteering statistics</a:t>
            </a:r>
            <a:endParaRPr/>
          </a:p>
          <a:p>
            <a: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"/>
              <a:t>T</a:t>
            </a:r>
            <a:r>
              <a:rPr lang="en"/>
              <a:t>rack their activity and earn rewards</a:t>
            </a:r>
            <a:endParaRPr/>
          </a:p>
        </p:txBody>
      </p:sp>
      <p:pic>
        <p:nvPicPr>
          <p:cNvPr id="6" name="Google Shape;603;p6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545200" y="1299900"/>
            <a:ext cx="3971749" cy="281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room Management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63642"/>
      </a:accent1>
      <a:accent2>
        <a:srgbClr val="D47248"/>
      </a:accent2>
      <a:accent3>
        <a:srgbClr val="F0AE96"/>
      </a:accent3>
      <a:accent4>
        <a:srgbClr val="D9E9E9"/>
      </a:accent4>
      <a:accent5>
        <a:srgbClr val="F0AE96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ONLYOFFICE/5.6.0.21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