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56" r:id="rId2"/>
    <p:sldId id="269" r:id="rId3"/>
    <p:sldId id="281" r:id="rId4"/>
    <p:sldId id="272" r:id="rId5"/>
    <p:sldId id="274" r:id="rId6"/>
    <p:sldId id="278" r:id="rId7"/>
    <p:sldId id="280" r:id="rId8"/>
    <p:sldId id="294" r:id="rId9"/>
    <p:sldId id="292" r:id="rId10"/>
    <p:sldId id="287" r:id="rId11"/>
    <p:sldId id="264" r:id="rId12"/>
    <p:sldId id="259" r:id="rId13"/>
    <p:sldId id="284" r:id="rId14"/>
    <p:sldId id="285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ence Pak" initials="TP" lastIdx="1" clrIdx="0">
    <p:extLst>
      <p:ext uri="{19B8F6BF-5375-455C-9EA6-DF929625EA0E}">
        <p15:presenceInfo xmlns:p15="http://schemas.microsoft.com/office/powerpoint/2012/main" userId="e98e69fbe5755e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9T00:20:23.211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9D8F-3D4E-4771-BEBB-C53225EB9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0F6B8-5FE6-40F1-A108-37D1DF54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6919-1C6F-41CA-BB57-FC55FE69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A882-A6FC-4F45-A254-0922768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D349-2D30-403B-9F3B-C31D25D7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1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A3DB-09D4-4704-8AED-58A2144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C24FD-E3F7-4848-AF7E-4DABDFE0A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6A28-97DE-46BC-A567-B4A7898E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AD91-36D3-4B1F-8690-4769AEAE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E3C8-DE6C-4C5C-ADB4-6D7087D8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3E153-F06B-4224-8ED5-9104390A1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DAA99-DF3A-4E69-B034-199FA0D7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40AD-0F2F-4AF7-9581-9479A9F9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A99A-A112-4A06-AACE-1F8DFC17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F557-9516-424B-A49D-361E756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F356-B795-4581-9107-B138ECFC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8C2E-43CC-4DAC-A6C2-AE273595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3359-462B-4C43-8561-4121B3FF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5229-112B-4521-BCA9-BDCB3630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D152-C447-4860-85C9-281BC0D1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098C-3E50-4FDB-B08D-B40CE157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5AE0-D468-4A28-AF24-AB9CF627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12F2-1105-4791-9CF3-F69A17B8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8495-B7AD-40F0-AB80-58A6948B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E253-FF66-4E72-A8D9-8C589A30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E2BC-1DE6-4B13-A23A-5946A6E0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731-4045-495E-AD6D-E1C7990C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31EEB-375F-487B-AD62-126C45D99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8EEE-3556-4E9F-902D-25579D2F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5FD44-238C-4941-A5FD-38CEE8F2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0CA1-8B91-4CD7-AD07-A1F96159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5729-D35F-4553-B187-44F177E1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7165-6D88-4851-BB8F-FA120432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40B67-3057-4F55-BE5E-B5A8D2A0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10065-38C9-4E1B-B652-980F13FE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2E900-9C91-45CC-9376-FCD38714A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BB516-0ECE-4F1D-9A91-689FD468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0225A-5147-4522-8BA7-156ECA50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34E18-7515-4D68-98F3-06EEE105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FB5C-5D14-4005-B9F2-075B3E97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FBFC8-BDCF-47D1-9033-0EAC9715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2279F-FE12-449E-AE02-591E02B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1B399-825E-4DB7-B2A8-A01D1A1D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9EC01-E3BB-4DFB-93B9-57AE29B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A40F-F92E-4997-8584-457D510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1F9E5-2FEF-4A08-8711-50F79FD5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BC2D-228B-4349-BD2A-0993540F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B260-60B9-4E8D-82F6-C87A8AA2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0B7A8-7906-49EB-A917-2C7321DB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5205-F9B1-44D4-90D4-9A4D0B66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347A-D88D-406C-AD1C-8BDF5C51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711C8-C5FD-41B1-9336-C6711697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D2B-44E6-4F1E-AC86-73A7480C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8F3AE-1F06-442A-8F5C-6B28A713D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8EF9-A8D5-4373-ABD7-857B8C4A5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4E66-85B7-48EC-A76E-179ACEF6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A2AC1-D48D-4792-9D39-E61FEFCE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2A88-F47D-4B9B-9624-BF54A75E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535A3-6B72-41AC-9C31-F1399A54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E0C6-0192-4CAE-A4D2-68D8A10B7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4015-1541-4183-9850-5DCA08910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6673-A692-4CDA-911B-04D5DF520C1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C283-25CF-4683-982F-095DC76C9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2F3E-6CF3-4D56-86DF-1AB26A523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arecamp.com/steam-statistics/#:~:text=Steam%20is%20the%20world's%20largest,year%20ever%20since%20its%20ince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0CC5-DAA7-4498-A3FF-502623A03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063" y="2083892"/>
            <a:ext cx="8508202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Healthcare Provider Fraud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E48-1498-4D87-B61F-251A098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654" y="3950957"/>
            <a:ext cx="1881165" cy="1096899"/>
          </a:xfrm>
        </p:spPr>
        <p:txBody>
          <a:bodyPr>
            <a:normAutofit/>
          </a:bodyPr>
          <a:lstStyle/>
          <a:p>
            <a:r>
              <a:rPr lang="en-US" dirty="0"/>
              <a:t>Terence Pak</a:t>
            </a:r>
          </a:p>
          <a:p>
            <a:r>
              <a:rPr lang="en-US" dirty="0"/>
              <a:t>03/23/2021</a:t>
            </a:r>
          </a:p>
        </p:txBody>
      </p:sp>
      <p:pic>
        <p:nvPicPr>
          <p:cNvPr id="1026" name="Picture 2" descr="Healthcare Branding Tips - A Logo Design Guide In 2021">
            <a:extLst>
              <a:ext uri="{FF2B5EF4-FFF2-40B4-BE49-F238E27FC236}">
                <a16:creationId xmlns:a16="http://schemas.microsoft.com/office/drawing/2014/main" id="{1F618D34-37C6-495B-A044-AB57F46F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" y="3632170"/>
            <a:ext cx="3707672" cy="222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1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35034"/>
            <a:ext cx="9905998" cy="4556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most important variables for detecting potentially fraud providers are the following: Out of patient Reimbursement, Deductible Amounts, Insurance Amt Claimed.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XGBoost</a:t>
            </a:r>
            <a:r>
              <a:rPr lang="en-US" dirty="0"/>
              <a:t> is the best prediction model of the Machine Learning models. High accuracy shouldn’t be used to assume that your model is successful. Precision, and Recall </a:t>
            </a:r>
            <a:r>
              <a:rPr lang="en-US"/>
              <a:t>are important </a:t>
            </a:r>
            <a:r>
              <a:rPr lang="en-US" dirty="0"/>
              <a:t>factors to consider.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036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F9DB-A668-48D3-8714-258CDF86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F207-4CAF-43C7-9DDE-DC6FF4533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00D2-16DF-4DA8-AA85-338B0C9B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10" y="289626"/>
            <a:ext cx="11632560" cy="981034"/>
          </a:xfrm>
        </p:spPr>
        <p:txBody>
          <a:bodyPr/>
          <a:lstStyle/>
          <a:p>
            <a:r>
              <a:rPr lang="en-US" dirty="0"/>
              <a:t>I. All Steam Reviews Sorted by Popularity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D06-0DBC-4750-B082-4B8BBA40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55" y="1399309"/>
            <a:ext cx="8710489" cy="5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00D2-16DF-4DA8-AA85-338B0C9B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10" y="289626"/>
            <a:ext cx="11632560" cy="981034"/>
          </a:xfrm>
        </p:spPr>
        <p:txBody>
          <a:bodyPr>
            <a:normAutofit/>
          </a:bodyPr>
          <a:lstStyle/>
          <a:p>
            <a:r>
              <a:rPr lang="en-US" dirty="0"/>
              <a:t>II. Probability Plots of Important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859A1-2951-4E7E-B73C-86E65CAF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98" y="1741054"/>
            <a:ext cx="3107099" cy="4803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A5C048-D54A-49E2-AA51-9DC68A26ACC0}"/>
              </a:ext>
            </a:extLst>
          </p:cNvPr>
          <p:cNvSpPr txBox="1"/>
          <p:nvPr/>
        </p:nvSpPr>
        <p:spPr>
          <a:xfrm>
            <a:off x="3807525" y="1377780"/>
            <a:ext cx="303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Steam Recommendation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01415-932F-4E22-851E-40862550ABF2}"/>
              </a:ext>
            </a:extLst>
          </p:cNvPr>
          <p:cNvSpPr txBox="1"/>
          <p:nvPr/>
        </p:nvSpPr>
        <p:spPr>
          <a:xfrm>
            <a:off x="7368638" y="1371721"/>
            <a:ext cx="4595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Original Cost follows a normal distribution.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Steam recommendation Rate is skewed to the left, so regression analysis uses the box cox transformed values.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A61EC3-915D-4865-B939-E16FD534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7" y="1741053"/>
            <a:ext cx="3202358" cy="4803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DDA128-00C4-4EAC-B832-F4AC2B0C2962}"/>
              </a:ext>
            </a:extLst>
          </p:cNvPr>
          <p:cNvSpPr txBox="1"/>
          <p:nvPr/>
        </p:nvSpPr>
        <p:spPr>
          <a:xfrm>
            <a:off x="407145" y="1377780"/>
            <a:ext cx="303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Cost</a:t>
            </a:r>
          </a:p>
        </p:txBody>
      </p:sp>
    </p:spTree>
    <p:extLst>
      <p:ext uri="{BB962C8B-B14F-4D97-AF65-F5344CB8AC3E}">
        <p14:creationId xmlns:p14="http://schemas.microsoft.com/office/powerpoint/2010/main" val="210303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00D2-16DF-4DA8-AA85-338B0C9B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10" y="289626"/>
            <a:ext cx="11632560" cy="981034"/>
          </a:xfrm>
        </p:spPr>
        <p:txBody>
          <a:bodyPr>
            <a:normAutofit/>
          </a:bodyPr>
          <a:lstStyle/>
          <a:p>
            <a:r>
              <a:rPr lang="en-US" dirty="0"/>
              <a:t>II. Probability Plots of Important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09B51-539C-46BC-A947-49A019C7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10" y="1681677"/>
            <a:ext cx="3255607" cy="4883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35E59-D7A4-4A9D-935B-66377EC16C65}"/>
              </a:ext>
            </a:extLst>
          </p:cNvPr>
          <p:cNvSpPr txBox="1"/>
          <p:nvPr/>
        </p:nvSpPr>
        <p:spPr>
          <a:xfrm>
            <a:off x="7208321" y="1371722"/>
            <a:ext cx="4738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Metacritic Recommendation Rate follows a normal distribution.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Median </a:t>
            </a:r>
            <a:r>
              <a:rPr lang="en-US" dirty="0" err="1"/>
              <a:t>Hrs</a:t>
            </a:r>
            <a:r>
              <a:rPr lang="en-US" dirty="0"/>
              <a:t> Played follows a normal distribution.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EF393-B7D5-4AD6-A516-0E8A3A9C30AF}"/>
              </a:ext>
            </a:extLst>
          </p:cNvPr>
          <p:cNvSpPr txBox="1"/>
          <p:nvPr/>
        </p:nvSpPr>
        <p:spPr>
          <a:xfrm>
            <a:off x="558589" y="1371722"/>
            <a:ext cx="2889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Metacritic Recommendation 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82AD8-AEB3-4DDE-8EDE-1377B581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73" y="1679499"/>
            <a:ext cx="3212117" cy="4883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3EBAE2-F8D5-45E3-A648-1AE35D8ECCDD}"/>
              </a:ext>
            </a:extLst>
          </p:cNvPr>
          <p:cNvSpPr txBox="1"/>
          <p:nvPr/>
        </p:nvSpPr>
        <p:spPr>
          <a:xfrm>
            <a:off x="3942107" y="1343974"/>
            <a:ext cx="288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 </a:t>
            </a:r>
            <a:r>
              <a:rPr lang="en-US" dirty="0" err="1"/>
              <a:t>Hrs</a:t>
            </a:r>
            <a:r>
              <a:rPr lang="en-US" dirty="0"/>
              <a:t> Played</a:t>
            </a:r>
          </a:p>
        </p:txBody>
      </p:sp>
    </p:spTree>
    <p:extLst>
      <p:ext uri="{BB962C8B-B14F-4D97-AF65-F5344CB8AC3E}">
        <p14:creationId xmlns:p14="http://schemas.microsoft.com/office/powerpoint/2010/main" val="79430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III.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35034"/>
            <a:ext cx="9905998" cy="45561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https://comparecamp.com/steam-statistics/#:~:text=Steam%20is%20the%20world's%20largest,year%20ever%20since%20its%20inception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030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9095"/>
            <a:ext cx="5437517" cy="456210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Healthcare fraud is when a provider or consumer intentionally submits, or causes someone else to submit, false or misleading information for to alter the amount of health care benefits payable.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National Heath Care Anti-Fraud Association estimates conservatively that health care fraud costs the nation about $68 billion annually, which shows just how important it is to uncover the fraud providers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Datasets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Inpatient/Outpatient Claims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Beneficiary Details</a:t>
            </a:r>
          </a:p>
          <a:p>
            <a:pPr lvl="1"/>
            <a:endParaRPr lang="en-US" dirty="0"/>
          </a:p>
        </p:txBody>
      </p:sp>
      <p:pic>
        <p:nvPicPr>
          <p:cNvPr id="2050" name="Picture 2" descr="Healthcare Fraud: Aggressive Enforcement Strategies - Corruption, Crime &amp;  Compliance">
            <a:extLst>
              <a:ext uri="{FF2B5EF4-FFF2-40B4-BE49-F238E27FC236}">
                <a16:creationId xmlns:a16="http://schemas.microsoft.com/office/drawing/2014/main" id="{B3DD9004-B83B-48DA-8C89-D8FB1341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35" y="1318469"/>
            <a:ext cx="421821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4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0349"/>
            <a:ext cx="8942154" cy="4490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Alive patient age is the patient age as of the year 2009.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All providers have at least 1 beneficiary provide a claim. All beneficiaries have at least 1 provider.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0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0349"/>
            <a:ext cx="8975710" cy="5108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How can we predict what providers a potentially fraud provider?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What variables can we use to determine a potentially fraud provider?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What Machine Learning model has the best accuracy for prediction?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XGBoost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Logistic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Decision Tree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7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Potentially Fraud Claims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6603"/>
            <a:ext cx="9905998" cy="4324597"/>
          </a:xfrm>
        </p:spPr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5664-A8BA-4949-B863-B994CA2F999A}"/>
              </a:ext>
            </a:extLst>
          </p:cNvPr>
          <p:cNvSpPr txBox="1">
            <a:spLocks/>
          </p:cNvSpPr>
          <p:nvPr/>
        </p:nvSpPr>
        <p:spPr>
          <a:xfrm>
            <a:off x="7604640" y="1251360"/>
            <a:ext cx="4231280" cy="449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Over 38% of all claims are by potentially fraudulent providers, but only 9% of providers are potentially fraudulent. On average, fraudulent providers make more claims than valid providers.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can even see that the top 20 providers by total claims are all potentially fraud providers.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7EE995-CE0C-438D-AEAB-1C56B3F7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5" y="1251359"/>
            <a:ext cx="3422141" cy="299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011FD-1D33-4547-8E6D-D9752B45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21" y="1251359"/>
            <a:ext cx="3348087" cy="2993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17AC43-6B48-4A17-8A0C-7A313038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23" y="4245197"/>
            <a:ext cx="5878698" cy="26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0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pPr lvl="1"/>
            <a:r>
              <a:rPr lang="en-US" sz="4400" dirty="0"/>
              <a:t>What variables can we use to determine a potentially fraud provider?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6603"/>
            <a:ext cx="9905998" cy="4324597"/>
          </a:xfrm>
        </p:spPr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5664-A8BA-4949-B863-B994CA2F999A}"/>
              </a:ext>
            </a:extLst>
          </p:cNvPr>
          <p:cNvSpPr txBox="1">
            <a:spLocks/>
          </p:cNvSpPr>
          <p:nvPr/>
        </p:nvSpPr>
        <p:spPr>
          <a:xfrm>
            <a:off x="548504" y="5067053"/>
            <a:ext cx="10498907" cy="480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Through the VIF and Feature Importance analysis, we identified the 8 independent and important variables in determining potential fraud providers. The largest factors are Out of patient Reimbursement/Deductible Amounts for claims.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20895-A276-4942-B398-AC63C7EA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4" y="1466603"/>
            <a:ext cx="4000500" cy="3600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3A9B4D-7B6C-449E-A1D7-5D37C78A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97" y="1466603"/>
            <a:ext cx="6599143" cy="35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Machine Learning model has the best accuracy for prediction?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6603"/>
            <a:ext cx="9905998" cy="4324597"/>
          </a:xfrm>
        </p:spPr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5664-A8BA-4949-B863-B994CA2F999A}"/>
              </a:ext>
            </a:extLst>
          </p:cNvPr>
          <p:cNvSpPr txBox="1">
            <a:spLocks/>
          </p:cNvSpPr>
          <p:nvPr/>
        </p:nvSpPr>
        <p:spPr>
          <a:xfrm>
            <a:off x="7481455" y="1314203"/>
            <a:ext cx="4444060" cy="447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Based on the analysis of multiple machine learning models with train and test datasets, </a:t>
            </a:r>
            <a:r>
              <a:rPr lang="en-US" sz="2400" dirty="0" err="1"/>
              <a:t>XGBoost</a:t>
            </a:r>
            <a:r>
              <a:rPr lang="en-US" sz="2400" dirty="0"/>
              <a:t> has the highest accuracy score (0.912), and therefore is the best predictive model for potential fraud providers.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1A715-E3EA-4E07-9512-44AE5BAD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09" y="1466603"/>
            <a:ext cx="7218146" cy="1834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77F68-0E4E-4E47-8F69-429CD047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09" y="3181711"/>
            <a:ext cx="6630099" cy="367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0611-1129-4A36-A7E6-AB7134C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982E-2855-4172-929B-C5CE8F964C26}"/>
              </a:ext>
            </a:extLst>
          </p:cNvPr>
          <p:cNvSpPr txBox="1"/>
          <p:nvPr/>
        </p:nvSpPr>
        <p:spPr>
          <a:xfrm>
            <a:off x="4620312" y="1583444"/>
            <a:ext cx="7060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XGBoost</a:t>
            </a:r>
            <a:r>
              <a:rPr lang="en-US" sz="2400" dirty="0"/>
              <a:t> did have a 91% accuracy, it is always good practice to examine the details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1197 true positives and 37 true negatives out of 1353 test providers.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27 false positives and 92 false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Precision is 0.578, so when the model predicts a false potential fraud provider, it is correct 57.8%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is 0.287, so the model correctly identifies the 28.7% of all potential fraud providers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6F8F9-4C68-4776-A06B-C7B01E74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1" y="1578943"/>
            <a:ext cx="4077625" cy="19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7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successful is the data model?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5664-A8BA-4949-B863-B994CA2F999A}"/>
              </a:ext>
            </a:extLst>
          </p:cNvPr>
          <p:cNvSpPr txBox="1">
            <a:spLocks/>
          </p:cNvSpPr>
          <p:nvPr/>
        </p:nvSpPr>
        <p:spPr>
          <a:xfrm>
            <a:off x="6766957" y="1210908"/>
            <a:ext cx="5007428" cy="472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After using the ROC curve, we can conclude that the data model is 50% accurate for incoming data.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A918C-3A04-4B97-9588-2B25CFCC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1" y="1210908"/>
            <a:ext cx="6349445" cy="44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0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11287</TotalTime>
  <Words>593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Healthcare Provider Fraud Analysis  </vt:lpstr>
      <vt:lpstr>Analysis Background</vt:lpstr>
      <vt:lpstr>Data Assumptions</vt:lpstr>
      <vt:lpstr>Objectives</vt:lpstr>
      <vt:lpstr>Potentially Fraud Claims Distribution</vt:lpstr>
      <vt:lpstr>What variables can we use to determine a potentially fraud provider?</vt:lpstr>
      <vt:lpstr>What Machine Learning model has the best accuracy for prediction?</vt:lpstr>
      <vt:lpstr>XGBoost Confusion Matrix</vt:lpstr>
      <vt:lpstr>How successful is the data model?</vt:lpstr>
      <vt:lpstr>Key conclusions</vt:lpstr>
      <vt:lpstr>Appendix</vt:lpstr>
      <vt:lpstr>I. All Steam Reviews Sorted by Popularity</vt:lpstr>
      <vt:lpstr>II. Probability Plots of Important Attributes</vt:lpstr>
      <vt:lpstr>II. Probability Plots of Important Attributes</vt:lpstr>
      <vt:lpstr>III.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Nexon Assignment #1 Data Analyst</dc:title>
  <dc:creator>Terence Pak</dc:creator>
  <cp:lastModifiedBy>Terence Pak</cp:lastModifiedBy>
  <cp:revision>172</cp:revision>
  <dcterms:created xsi:type="dcterms:W3CDTF">2019-03-13T04:02:29Z</dcterms:created>
  <dcterms:modified xsi:type="dcterms:W3CDTF">2021-03-25T06:47:04Z</dcterms:modified>
</cp:coreProperties>
</file>