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4" r:id="rId1"/>
  </p:sldMasterIdLst>
  <p:sldIdLst>
    <p:sldId id="256" r:id="rId2"/>
    <p:sldId id="269" r:id="rId3"/>
    <p:sldId id="281" r:id="rId4"/>
    <p:sldId id="272" r:id="rId5"/>
    <p:sldId id="274" r:id="rId6"/>
    <p:sldId id="278" r:id="rId7"/>
    <p:sldId id="280" r:id="rId8"/>
    <p:sldId id="294" r:id="rId9"/>
    <p:sldId id="292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rence Pak" initials="TP" lastIdx="1" clrIdx="0">
    <p:extLst>
      <p:ext uri="{19B8F6BF-5375-455C-9EA6-DF929625EA0E}">
        <p15:presenceInfo xmlns:p15="http://schemas.microsoft.com/office/powerpoint/2012/main" userId="e98e69fbe5755e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B9D8F-3D4E-4771-BEBB-C53225EB9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0F6B8-5FE6-40F1-A108-37D1DF544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C6919-1C6F-41CA-BB57-FC55FE69A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6673-A692-4CDA-911B-04D5DF520C1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7A882-A6FC-4F45-A254-0922768E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0D349-2D30-403B-9F3B-C31D25D7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041B-AFD4-4700-BD5C-6F6F13A56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1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A3DB-09D4-4704-8AED-58A21449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C24FD-E3F7-4848-AF7E-4DABDFE0A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46A28-97DE-46BC-A567-B4A7898E4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6673-A692-4CDA-911B-04D5DF520C1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DAD91-36D3-4B1F-8690-4769AEAE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EE3C8-DE6C-4C5C-ADB4-6D7087D8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041B-AFD4-4700-BD5C-6F6F13A56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0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63E153-F06B-4224-8ED5-9104390A1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DAA99-DF3A-4E69-B034-199FA0D73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940AD-0F2F-4AF7-9581-9479A9F9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6673-A692-4CDA-911B-04D5DF520C1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2A99A-A112-4A06-AACE-1F8DFC17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F557-9516-424B-A49D-361E7560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041B-AFD4-4700-BD5C-6F6F13A56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F356-B795-4581-9107-B138ECFC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18C2E-43CC-4DAC-A6C2-AE273595E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43359-462B-4C43-8561-4121B3FF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6673-A692-4CDA-911B-04D5DF520C1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C5229-112B-4521-BCA9-BDCB3630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7D152-C447-4860-85C9-281BC0D1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041B-AFD4-4700-BD5C-6F6F13A56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0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C098C-3E50-4FDB-B08D-B40CE157D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15AE0-D468-4A28-AF24-AB9CF627B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B12F2-1105-4791-9CF3-F69A17B81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6673-A692-4CDA-911B-04D5DF520C1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18495-B7AD-40F0-AB80-58A6948BA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2E253-FF66-4E72-A8D9-8C589A302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041B-AFD4-4700-BD5C-6F6F13A56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3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E2BC-1DE6-4B13-A23A-5946A6E06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75731-4045-495E-AD6D-E1C7990C2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31EEB-375F-487B-AD62-126C45D99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28EEE-3556-4E9F-902D-25579D2F4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6673-A692-4CDA-911B-04D5DF520C1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5FD44-238C-4941-A5FD-38CEE8F23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D0CA1-8B91-4CD7-AD07-A1F96159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041B-AFD4-4700-BD5C-6F6F13A56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7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B5729-D35F-4553-B187-44F177E17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17165-6D88-4851-BB8F-FA120432D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40B67-3057-4F55-BE5E-B5A8D2A0A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10065-38C9-4E1B-B652-980F13FEA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12E900-9C91-45CC-9376-FCD38714A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0BB516-0ECE-4F1D-9A91-689FD4687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6673-A692-4CDA-911B-04D5DF520C1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0225A-5147-4522-8BA7-156ECA50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634E18-7515-4D68-98F3-06EEE105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041B-AFD4-4700-BD5C-6F6F13A56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7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FB5C-5D14-4005-B9F2-075B3E977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FBFC8-BDCF-47D1-9033-0EAC9715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6673-A692-4CDA-911B-04D5DF520C1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2279F-FE12-449E-AE02-591E02B4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1B399-825E-4DB7-B2A8-A01D1A1D3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041B-AFD4-4700-BD5C-6F6F13A56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9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29EC01-E3BB-4DFB-93B9-57AE29B9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6673-A692-4CDA-911B-04D5DF520C1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CA40F-F92E-4997-8584-457D5103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1F9E5-2FEF-4A08-8711-50F79FD5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041B-AFD4-4700-BD5C-6F6F13A56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5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4BC2D-228B-4349-BD2A-0993540F6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5B260-60B9-4E8D-82F6-C87A8AA2E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0B7A8-7906-49EB-A917-2C7321DB3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15205-F9B1-44D4-90D4-9A4D0B66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6673-A692-4CDA-911B-04D5DF520C1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8347A-D88D-406C-AD1C-8BDF5C515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711C8-C5FD-41B1-9336-C6711697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041B-AFD4-4700-BD5C-6F6F13A56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2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BD2B-44E6-4F1E-AC86-73A7480C1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8F3AE-1F06-442A-8F5C-6B28A713D2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E8EF9-A8D5-4373-ABD7-857B8C4A5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54E66-85B7-48EC-A76E-179ACEF6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6673-A692-4CDA-911B-04D5DF520C1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A2AC1-D48D-4792-9D39-E61FEFCE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92A88-F47D-4B9B-9624-BF54A75E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041B-AFD4-4700-BD5C-6F6F13A56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9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0535A3-6B72-41AC-9C31-F1399A54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4E0C6-0192-4CAE-A4D2-68D8A10B7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C4015-1541-4183-9850-5DCA08910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B6673-A692-4CDA-911B-04D5DF520C1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2C283-25CF-4683-982F-095DC76C9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F2F3E-6CF3-4D56-86DF-1AB26A523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4041B-AFD4-4700-BD5C-6F6F13A56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7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70CC5-DAA7-4498-A3FF-502623A03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063" y="2083892"/>
            <a:ext cx="8508202" cy="1646302"/>
          </a:xfrm>
        </p:spPr>
        <p:txBody>
          <a:bodyPr>
            <a:normAutofit fontScale="90000"/>
          </a:bodyPr>
          <a:lstStyle/>
          <a:p>
            <a:r>
              <a:rPr lang="en-US" dirty="0"/>
              <a:t>Healthcare Provider Fraud Analysis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21E48-1498-4D87-B61F-251A098D9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654" y="3950957"/>
            <a:ext cx="1881165" cy="1096899"/>
          </a:xfrm>
        </p:spPr>
        <p:txBody>
          <a:bodyPr>
            <a:normAutofit/>
          </a:bodyPr>
          <a:lstStyle/>
          <a:p>
            <a:r>
              <a:rPr lang="en-US" dirty="0"/>
              <a:t>Terence Pak</a:t>
            </a:r>
          </a:p>
          <a:p>
            <a:r>
              <a:rPr lang="en-US" dirty="0"/>
              <a:t>03/23/2021</a:t>
            </a:r>
          </a:p>
        </p:txBody>
      </p:sp>
      <p:pic>
        <p:nvPicPr>
          <p:cNvPr id="1026" name="Picture 2" descr="Healthcare Branding Tips - A Logo Design Guide In 2021">
            <a:extLst>
              <a:ext uri="{FF2B5EF4-FFF2-40B4-BE49-F238E27FC236}">
                <a16:creationId xmlns:a16="http://schemas.microsoft.com/office/drawing/2014/main" id="{1F618D34-37C6-495B-A044-AB57F46FB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12" y="3632170"/>
            <a:ext cx="3707672" cy="222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216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4867-EA1A-4525-A0E5-6552F6DD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Key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33E40-3297-4691-A4D8-33A93ED6F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35034"/>
            <a:ext cx="9905998" cy="45561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most important variables for detecting potentially fraud providers are the following: Out of patient Reimbursement, Deductible Amounts, Insurance Amt Claimed.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XGBoost</a:t>
            </a:r>
            <a:r>
              <a:rPr lang="en-US" dirty="0"/>
              <a:t> is the best prediction model of the Machine Learning models. High accuracy shouldn’t be used to assume that your model is successful. Precision, and Recall </a:t>
            </a:r>
            <a:r>
              <a:rPr lang="en-US"/>
              <a:t>are important </a:t>
            </a:r>
            <a:r>
              <a:rPr lang="en-US" dirty="0"/>
              <a:t>factors to consider.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036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4867-EA1A-4525-A0E5-6552F6DD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33E40-3297-4691-A4D8-33A93ED6F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29095"/>
            <a:ext cx="5437517" cy="456210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Healthcare fraud is when a provider or consumer intentionally submits, or causes someone else to submit, false or misleading information for to alter the amount of health care benefits payable.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National Heath Care Anti-Fraud Association estimates conservatively that health care fraud costs the nation about $68 billion annually, which shows just how important it is to uncover the fraud providers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Datasets include: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Inpatient/Outpatient Claims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Beneficiary Details</a:t>
            </a:r>
          </a:p>
          <a:p>
            <a:pPr lvl="1"/>
            <a:endParaRPr lang="en-US" dirty="0"/>
          </a:p>
        </p:txBody>
      </p:sp>
      <p:pic>
        <p:nvPicPr>
          <p:cNvPr id="2050" name="Picture 2" descr="Healthcare Fraud: Aggressive Enforcement Strategies - Corruption, Crime &amp;  Compliance">
            <a:extLst>
              <a:ext uri="{FF2B5EF4-FFF2-40B4-BE49-F238E27FC236}">
                <a16:creationId xmlns:a16="http://schemas.microsoft.com/office/drawing/2014/main" id="{B3DD9004-B83B-48DA-8C89-D8FB1341A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835" y="1318469"/>
            <a:ext cx="4218214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045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4867-EA1A-4525-A0E5-6552F6DD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33E40-3297-4691-A4D8-33A93ED6F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00349"/>
            <a:ext cx="8942154" cy="44908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Alive patient age is the patient age as of the year 2009.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All providers have at least 1 beneficiary provide a claim. All beneficiaries have at least 1 provider.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00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4867-EA1A-4525-A0E5-6552F6DD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33E40-3297-4691-A4D8-33A93ED6F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00349"/>
            <a:ext cx="8975710" cy="51088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How can we predict what providers a potentially fraud provider?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What variables can we use to determine a potentially fraud provider?</a:t>
            </a:r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What Machine Learning model has the best accuracy for prediction?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/>
              <a:t>XGBoost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Random Forest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Logistic Regression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Decision Tree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47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4867-EA1A-4525-A0E5-6552F6DD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Potentially Fraud Claims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33E40-3297-4691-A4D8-33A93ED6F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66603"/>
            <a:ext cx="9905998" cy="4324597"/>
          </a:xfrm>
        </p:spPr>
        <p:txBody>
          <a:bodyPr/>
          <a:lstStyle/>
          <a:p>
            <a:endParaRPr lang="en-US" sz="3200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315664-A8BA-4949-B863-B994CA2F999A}"/>
              </a:ext>
            </a:extLst>
          </p:cNvPr>
          <p:cNvSpPr txBox="1">
            <a:spLocks/>
          </p:cNvSpPr>
          <p:nvPr/>
        </p:nvSpPr>
        <p:spPr>
          <a:xfrm>
            <a:off x="7604640" y="1251360"/>
            <a:ext cx="4231280" cy="4497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Over 38% of all claims are by potentially fraudulent providers, but only 9% of providers are potentially fraudulent. On average, fraudulent providers make more claims than valid providers.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We can even see that the top 20 providers by total claims are all potentially fraud providers.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7EE995-CE0C-438D-AEAB-1C56B3F7D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05" y="1251359"/>
            <a:ext cx="3422141" cy="29938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7011FD-1D33-4547-8E6D-D9752B454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621" y="1251359"/>
            <a:ext cx="3348087" cy="29938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17AC43-6B48-4A17-8A0C-7A313038C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423" y="4245197"/>
            <a:ext cx="5878698" cy="261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09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4867-EA1A-4525-A0E5-6552F6DD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57200"/>
          </a:xfrm>
        </p:spPr>
        <p:txBody>
          <a:bodyPr>
            <a:normAutofit fontScale="90000"/>
          </a:bodyPr>
          <a:lstStyle/>
          <a:p>
            <a:pPr lvl="1"/>
            <a:r>
              <a:rPr lang="en-US" sz="4400" dirty="0"/>
              <a:t>What variables can we use to determine a potentially fraud provider?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33E40-3297-4691-A4D8-33A93ED6F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66603"/>
            <a:ext cx="9905998" cy="4324597"/>
          </a:xfrm>
        </p:spPr>
        <p:txBody>
          <a:bodyPr/>
          <a:lstStyle/>
          <a:p>
            <a:endParaRPr lang="en-US" sz="3200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315664-A8BA-4949-B863-B994CA2F999A}"/>
              </a:ext>
            </a:extLst>
          </p:cNvPr>
          <p:cNvSpPr txBox="1">
            <a:spLocks/>
          </p:cNvSpPr>
          <p:nvPr/>
        </p:nvSpPr>
        <p:spPr>
          <a:xfrm>
            <a:off x="548504" y="5067053"/>
            <a:ext cx="10498907" cy="4801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Through the VIF and Feature Importance analysis, we identified the 8 independent and important variables in determining potential fraud providers. The largest factors are Out of patient Reimbursement/Deductible Amounts for claims.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420895-A276-4942-B398-AC63C7EA0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74" y="1466603"/>
            <a:ext cx="4000500" cy="3600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3A9B4D-7B6C-449E-A1D7-5D37C78AF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597" y="1466603"/>
            <a:ext cx="6599143" cy="354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50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4867-EA1A-4525-A0E5-6552F6DD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572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What Machine Learning model has the best accuracy for prediction?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33E40-3297-4691-A4D8-33A93ED6F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66603"/>
            <a:ext cx="9905998" cy="4324597"/>
          </a:xfrm>
        </p:spPr>
        <p:txBody>
          <a:bodyPr/>
          <a:lstStyle/>
          <a:p>
            <a:endParaRPr lang="en-US" sz="3200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315664-A8BA-4949-B863-B994CA2F999A}"/>
              </a:ext>
            </a:extLst>
          </p:cNvPr>
          <p:cNvSpPr txBox="1">
            <a:spLocks/>
          </p:cNvSpPr>
          <p:nvPr/>
        </p:nvSpPr>
        <p:spPr>
          <a:xfrm>
            <a:off x="7481455" y="1314203"/>
            <a:ext cx="4444060" cy="4476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Based on the analysis of multiple machine learning models with train and test datasets, </a:t>
            </a:r>
            <a:r>
              <a:rPr lang="en-US" sz="2400" dirty="0" err="1"/>
              <a:t>XGBoost</a:t>
            </a:r>
            <a:r>
              <a:rPr lang="en-US" sz="2400" dirty="0"/>
              <a:t> has the highest accuracy score (0.912), and therefore is the best predictive model for potential fraud providers.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11A715-E3EA-4E07-9512-44AE5BAD0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09" y="1466603"/>
            <a:ext cx="7218146" cy="18342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077F68-0E4E-4E47-8F69-429CD0478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09" y="3181711"/>
            <a:ext cx="6630099" cy="367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11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0611-1129-4A36-A7E6-AB7134C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Confusion Matrix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61982E-2855-4172-929B-C5CE8F964C26}"/>
              </a:ext>
            </a:extLst>
          </p:cNvPr>
          <p:cNvSpPr txBox="1"/>
          <p:nvPr/>
        </p:nvSpPr>
        <p:spPr>
          <a:xfrm>
            <a:off x="4620312" y="1583444"/>
            <a:ext cx="70608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XGBoost</a:t>
            </a:r>
            <a:r>
              <a:rPr lang="en-US" sz="2400" dirty="0"/>
              <a:t> did have a 91% accuracy, it is always good practice to examine the details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1197 true positives and 37 true negatives out of 1353 test providers.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27 false positives and 92 false negatives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Precision is 0.578, so when the model predicts a false potential fraud provider, it is correct 57.8% of the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Recall is 0.287, so the model correctly identifies the 28.7% of all potential fraud providers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D6F8F9-4C68-4776-A06B-C7B01E747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11" y="1578943"/>
            <a:ext cx="4077625" cy="196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78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4867-EA1A-4525-A0E5-6552F6DD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successful is the data model?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315664-A8BA-4949-B863-B994CA2F999A}"/>
              </a:ext>
            </a:extLst>
          </p:cNvPr>
          <p:cNvSpPr txBox="1">
            <a:spLocks/>
          </p:cNvSpPr>
          <p:nvPr/>
        </p:nvSpPr>
        <p:spPr>
          <a:xfrm>
            <a:off x="6766957" y="1210908"/>
            <a:ext cx="5007428" cy="4723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After using the ROC curve, we can conclude that the data model is 50% accurate for incoming data.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1A918C-3A04-4B97-9588-2B25CFCC3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11" y="1210908"/>
            <a:ext cx="6349445" cy="449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00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11287</TotalTime>
  <Words>485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Healthcare Provider Fraud Analysis  </vt:lpstr>
      <vt:lpstr>Analysis Background</vt:lpstr>
      <vt:lpstr>Data Assumptions</vt:lpstr>
      <vt:lpstr>Objectives</vt:lpstr>
      <vt:lpstr>Potentially Fraud Claims Distribution</vt:lpstr>
      <vt:lpstr>What variables can we use to determine a potentially fraud provider?</vt:lpstr>
      <vt:lpstr>What Machine Learning model has the best accuracy for prediction?</vt:lpstr>
      <vt:lpstr>XGBoost Confusion Matrix</vt:lpstr>
      <vt:lpstr>How successful is the data model?</vt:lpstr>
      <vt:lpstr>Key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Nexon Assignment #1 Data Analyst</dc:title>
  <dc:creator>Terence Pak</dc:creator>
  <cp:lastModifiedBy>Terence Pak</cp:lastModifiedBy>
  <cp:revision>173</cp:revision>
  <dcterms:created xsi:type="dcterms:W3CDTF">2019-03-13T04:02:29Z</dcterms:created>
  <dcterms:modified xsi:type="dcterms:W3CDTF">2022-03-19T19:25:34Z</dcterms:modified>
</cp:coreProperties>
</file>