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12e44d3483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e44d3483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117e8f0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17e8f0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12e44d3483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e44d3483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117e8f0f0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17e8f0f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117e8f0f0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17e8f0f0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“Provides an interface for creating families of related or dependent objects without specifying their concrete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Consider a restaurant serves multiple kinds of sandwiches such as Hamburgers, Clubhouse, Hot dogs, etc.</a:t>
            </a:r>
            <a:endParaRPr/>
          </a:p>
          <a:p>
            <a:pPr indent="0" lvl="0" marL="0" rtl="0" algn="l">
              <a:spcBef>
                <a:spcPts val="0"/>
              </a:spcBef>
              <a:spcAft>
                <a:spcPts val="0"/>
              </a:spcAft>
              <a:buNone/>
            </a:pPr>
            <a:r>
              <a:rPr lang="en"/>
              <a:t>In order to make the creation of a sandwich portable across different types of sandwiches, our application should not hard-code its ingredients for any specific sandwich. For example, if we started out creating hamburgers and a customer orders a Reuben,we want to be able to easily change the type of sandwiches that get created throughout the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solve this problem by defining an abstract SandwichFactory class that declares an interface for creating each basic kind of ingredient.  There’s also an abstract class for each kind of ingredient, and concrete factory subclasses implement ingredients for specific sandwiches. The SandwichFactory’s interface has an operation that returns a new ingredient for each abstract ingredient class. Clients call these operations to obtain ingredient instances, but clients aren’t aware of the concrete classes they’re using. Thus clients stay independent of the prevailing ingredient creation (making bread, obtaining vegetables,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 concrete subclass of SandwichFactory for each type of sandwich. Each subclass implements the operations to create the appropriate ingredients needed for the sandwich. For example, the Bread() operation on the HamburgerFactory instantiates and returns a Hamburger Bun, while the corresponding operation on the HotdogFactory returns a hot dog bun. Clients create sandwiches solely through the SandwichFactory interface and have no knowledge of the classes that implement ingredients for a particular sandwich. In other words, clients only have to commit to an interface defined by an abstract class, not a particular concrete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SandwichFactory also enforces dependencies between the concrete ingredient classes. A Hamburger bun should be used with a Hamburger patty, and that constraint is enforced automatically as a consequence of using a HamburgerFactory.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1117e8f0f0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17e8f0f0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1117e8f0f0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17e8f0f0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1117e8f0f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17e8f0f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1117e8f0f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17e8f0f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Abstract Factory</a:t>
            </a:r>
            <a:endParaRPr/>
          </a:p>
        </p:txBody>
      </p:sp>
      <p:sp>
        <p:nvSpPr>
          <p:cNvPr id="68" name="Google Shape;68;p13"/>
          <p:cNvSpPr txBox="1"/>
          <p:nvPr>
            <p:ph idx="1" type="subTitle"/>
          </p:nvPr>
        </p:nvSpPr>
        <p:spPr>
          <a:xfrm>
            <a:off x="390525" y="2789120"/>
            <a:ext cx="82221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Nengbao Liu</a:t>
            </a:r>
            <a:endParaRPr/>
          </a:p>
          <a:p>
            <a:pPr indent="0" lvl="0" marL="0" rtl="0" algn="ctr">
              <a:spcBef>
                <a:spcPts val="0"/>
              </a:spcBef>
              <a:spcAft>
                <a:spcPts val="0"/>
              </a:spcAft>
              <a:buNone/>
            </a:pPr>
            <a:r>
              <a:rPr lang="en"/>
              <a:t>Terence Zhao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Example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Intent</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sz="2400"/>
          </a:p>
          <a:p>
            <a:pPr indent="0" lvl="0" marL="0" rtl="0" algn="l">
              <a:spcBef>
                <a:spcPts val="1600"/>
              </a:spcBef>
              <a:spcAft>
                <a:spcPts val="0"/>
              </a:spcAft>
              <a:buNone/>
            </a:pPr>
            <a:r>
              <a:rPr i="1" lang="en" sz="2400"/>
              <a:t>“Provides an interface for creating families of related or dependent objects without specifying their concrete classes.”</a:t>
            </a:r>
            <a:r>
              <a:rPr lang="en" sz="2400"/>
              <a:t> </a:t>
            </a:r>
            <a:endParaRPr sz="2400"/>
          </a:p>
          <a:p>
            <a:pPr indent="457200" lvl="0" marL="914400" rtl="0" algn="r">
              <a:spcBef>
                <a:spcPts val="1600"/>
              </a:spcBef>
              <a:spcAft>
                <a:spcPts val="1600"/>
              </a:spcAft>
              <a:buNone/>
            </a:pPr>
            <a:r>
              <a:rPr lang="en" sz="2400"/>
              <a:t>- Gamma et. al (Design Patterns)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0" name="Google Shape;80;p15"/>
          <p:cNvSpPr txBox="1"/>
          <p:nvPr>
            <p:ph idx="4294967295" type="body"/>
          </p:nvPr>
        </p:nvSpPr>
        <p:spPr>
          <a:xfrm>
            <a:off x="471900" y="883350"/>
            <a:ext cx="8222100" cy="39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Imagine we built a Sandwich Robot to work at a local hamburger restaurant. </a:t>
            </a:r>
            <a:endParaRPr sz="1700"/>
          </a:p>
          <a:p>
            <a:pPr indent="0" lvl="0" marL="0" rtl="0" algn="l">
              <a:spcBef>
                <a:spcPts val="1600"/>
              </a:spcBef>
              <a:spcAft>
                <a:spcPts val="0"/>
              </a:spcAft>
              <a:buNone/>
            </a:pPr>
            <a:r>
              <a:rPr lang="en" sz="1700"/>
              <a:t>Our SandwichBot 1.0 has been programmed to combine a sesame bun, a grilled beef patty, a slice of cheddar cheese, a piece of lettuce, and a squirt of ketchup to make a sandwich.  </a:t>
            </a:r>
            <a:endParaRPr sz="1700"/>
          </a:p>
          <a:p>
            <a:pPr indent="0" lvl="0" marL="0" rtl="0" algn="l">
              <a:spcBef>
                <a:spcPts val="1600"/>
              </a:spcBef>
              <a:spcAft>
                <a:spcPts val="0"/>
              </a:spcAft>
              <a:buNone/>
            </a:pPr>
            <a:r>
              <a:rPr lang="en" sz="1700"/>
              <a:t>Let’s say that one day, SandwichBot is reassigned to a nearby hotdog stand. For SandwichBot to now make hotdogs, we would need to reprogram it to recognize a new set of ingredients. Since updating SandwichBot is costly, it should ideally be able to make sandwiches regardless of the particular ingredients available. </a:t>
            </a:r>
            <a:endParaRPr sz="1700"/>
          </a:p>
          <a:p>
            <a:pPr indent="0" lvl="0" marL="0" rtl="0" algn="l">
              <a:spcBef>
                <a:spcPts val="1600"/>
              </a:spcBef>
              <a:spcAft>
                <a:spcPts val="1600"/>
              </a:spcAft>
              <a:buNone/>
            </a:pPr>
            <a:r>
              <a:rPr lang="en" sz="1700"/>
              <a:t>In a similar fashion, if our application deals with “creating families of related or dependent objects” (sandwich ingredients), we should not hard-code their creation to specific concrete classes (i.e. hamburger ingredients).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SandwichBot 2.0</a:t>
            </a:r>
            <a:endParaRPr/>
          </a:p>
        </p:txBody>
      </p:sp>
      <p:sp>
        <p:nvSpPr>
          <p:cNvPr id="86" name="Google Shape;86;p16"/>
          <p:cNvSpPr txBox="1"/>
          <p:nvPr>
            <p:ph idx="4294967295" type="body"/>
          </p:nvPr>
        </p:nvSpPr>
        <p:spPr>
          <a:xfrm>
            <a:off x="460950" y="747900"/>
            <a:ext cx="8222100" cy="422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AbstractFactory</a:t>
            </a:r>
            <a:r>
              <a:rPr lang="en" sz="1500"/>
              <a:t> (SandwichFactory) </a:t>
            </a:r>
            <a:endParaRPr sz="1500"/>
          </a:p>
          <a:p>
            <a:pPr indent="0" lvl="0" marL="0" rtl="0" algn="l">
              <a:lnSpc>
                <a:spcPct val="100000"/>
              </a:lnSpc>
              <a:spcBef>
                <a:spcPts val="0"/>
              </a:spcBef>
              <a:spcAft>
                <a:spcPts val="0"/>
              </a:spcAft>
              <a:buNone/>
            </a:pPr>
            <a:r>
              <a:rPr lang="en" sz="1500"/>
              <a:t>Declares an interface for ingredient operations that create abstract ingredient objects </a:t>
            </a:r>
            <a:endParaRPr b="1" sz="1500"/>
          </a:p>
          <a:p>
            <a:pPr indent="0" lvl="0" marL="0" rtl="0" algn="l">
              <a:lnSpc>
                <a:spcPct val="100000"/>
              </a:lnSpc>
              <a:spcBef>
                <a:spcPts val="0"/>
              </a:spcBef>
              <a:spcAft>
                <a:spcPts val="0"/>
              </a:spcAft>
              <a:buNone/>
            </a:pPr>
            <a:r>
              <a:t/>
            </a:r>
            <a:endParaRPr b="1" sz="1500"/>
          </a:p>
          <a:p>
            <a:pPr indent="0" lvl="0" marL="0" rtl="0" algn="l">
              <a:lnSpc>
                <a:spcPct val="100000"/>
              </a:lnSpc>
              <a:spcBef>
                <a:spcPts val="0"/>
              </a:spcBef>
              <a:spcAft>
                <a:spcPts val="0"/>
              </a:spcAft>
              <a:buNone/>
            </a:pPr>
            <a:r>
              <a:rPr b="1" lang="en" sz="1500"/>
              <a:t>ConcreteFactory (</a:t>
            </a:r>
            <a:r>
              <a:rPr lang="en" sz="1500"/>
              <a:t>HamburgerFactory, ReubenFactory, HotdogFactory, etc.)</a:t>
            </a:r>
            <a:endParaRPr sz="1500"/>
          </a:p>
          <a:p>
            <a:pPr indent="0" lvl="0" marL="0" rtl="0" algn="l">
              <a:lnSpc>
                <a:spcPct val="100000"/>
              </a:lnSpc>
              <a:spcBef>
                <a:spcPts val="0"/>
              </a:spcBef>
              <a:spcAft>
                <a:spcPts val="0"/>
              </a:spcAft>
              <a:buNone/>
            </a:pPr>
            <a:r>
              <a:rPr lang="en" sz="1500"/>
              <a:t>Implements the ingredient operations to create concrete ingredient objects</a:t>
            </a:r>
            <a:endParaRPr b="1" sz="1500"/>
          </a:p>
          <a:p>
            <a:pPr indent="0" lvl="0" marL="0" rtl="0" algn="l">
              <a:lnSpc>
                <a:spcPct val="100000"/>
              </a:lnSpc>
              <a:spcBef>
                <a:spcPts val="0"/>
              </a:spcBef>
              <a:spcAft>
                <a:spcPts val="0"/>
              </a:spcAft>
              <a:buNone/>
            </a:pPr>
            <a:r>
              <a:t/>
            </a:r>
            <a:endParaRPr b="1" sz="1500"/>
          </a:p>
          <a:p>
            <a:pPr indent="0" lvl="0" marL="0" rtl="0" algn="l">
              <a:lnSpc>
                <a:spcPct val="100000"/>
              </a:lnSpc>
              <a:spcBef>
                <a:spcPts val="0"/>
              </a:spcBef>
              <a:spcAft>
                <a:spcPts val="0"/>
              </a:spcAft>
              <a:buNone/>
            </a:pPr>
            <a:r>
              <a:rPr b="1" lang="en" sz="1500"/>
              <a:t>AbstractIngredient </a:t>
            </a:r>
            <a:r>
              <a:rPr lang="en" sz="1500"/>
              <a:t>(Bread, Meat, Cheese, Vegetables, and Condiments)</a:t>
            </a:r>
            <a:endParaRPr sz="1500"/>
          </a:p>
          <a:p>
            <a:pPr indent="0" lvl="0" marL="0" rtl="0" algn="l">
              <a:lnSpc>
                <a:spcPct val="100000"/>
              </a:lnSpc>
              <a:spcBef>
                <a:spcPts val="0"/>
              </a:spcBef>
              <a:spcAft>
                <a:spcPts val="0"/>
              </a:spcAft>
              <a:buNone/>
            </a:pPr>
            <a:r>
              <a:rPr lang="en" sz="1500"/>
              <a:t>Declares an interface for a type of ingredient object</a:t>
            </a:r>
            <a:endParaRPr b="1" sz="1500"/>
          </a:p>
          <a:p>
            <a:pPr indent="0" lvl="0" marL="0" rtl="0" algn="l">
              <a:lnSpc>
                <a:spcPct val="100000"/>
              </a:lnSpc>
              <a:spcBef>
                <a:spcPts val="0"/>
              </a:spcBef>
              <a:spcAft>
                <a:spcPts val="0"/>
              </a:spcAft>
              <a:buNone/>
            </a:pPr>
            <a:r>
              <a:t/>
            </a:r>
            <a:endParaRPr b="1" sz="1500"/>
          </a:p>
          <a:p>
            <a:pPr indent="0" lvl="0" marL="0" rtl="0" algn="l">
              <a:lnSpc>
                <a:spcPct val="100000"/>
              </a:lnSpc>
              <a:spcBef>
                <a:spcPts val="0"/>
              </a:spcBef>
              <a:spcAft>
                <a:spcPts val="0"/>
              </a:spcAft>
              <a:buNone/>
            </a:pPr>
            <a:r>
              <a:rPr b="1" lang="en" sz="1500"/>
              <a:t>ConcreteIngredient </a:t>
            </a:r>
            <a:r>
              <a:rPr lang="en" sz="1500"/>
              <a:t>(Rye, Corned Beef, Swiss Cheese, Sauerkraut, Thousand Island dressing)   </a:t>
            </a:r>
            <a:endParaRPr sz="1500"/>
          </a:p>
          <a:p>
            <a:pPr indent="0" lvl="0" marL="0" rtl="0" algn="l">
              <a:lnSpc>
                <a:spcPct val="100000"/>
              </a:lnSpc>
              <a:spcBef>
                <a:spcPts val="0"/>
              </a:spcBef>
              <a:spcAft>
                <a:spcPts val="0"/>
              </a:spcAft>
              <a:buNone/>
            </a:pPr>
            <a:r>
              <a:rPr lang="en" sz="1500"/>
              <a:t>Implements the AbstractIngredient interface and defines an ingredient object to be created by the corresponding concrete sandwich factory. </a:t>
            </a:r>
            <a:endParaRPr b="1" sz="1500"/>
          </a:p>
          <a:p>
            <a:pPr indent="0" lvl="0" marL="0" rtl="0" algn="l">
              <a:lnSpc>
                <a:spcPct val="100000"/>
              </a:lnSpc>
              <a:spcBef>
                <a:spcPts val="0"/>
              </a:spcBef>
              <a:spcAft>
                <a:spcPts val="0"/>
              </a:spcAft>
              <a:buNone/>
            </a:pPr>
            <a:r>
              <a:t/>
            </a:r>
            <a:endParaRPr b="1" sz="1500"/>
          </a:p>
          <a:p>
            <a:pPr indent="0" lvl="0" marL="0" rtl="0" algn="l">
              <a:lnSpc>
                <a:spcPct val="100000"/>
              </a:lnSpc>
              <a:spcBef>
                <a:spcPts val="0"/>
              </a:spcBef>
              <a:spcAft>
                <a:spcPts val="0"/>
              </a:spcAft>
              <a:buNone/>
            </a:pPr>
            <a:r>
              <a:rPr b="1" lang="en" sz="1500"/>
              <a:t>Client </a:t>
            </a:r>
            <a:r>
              <a:rPr lang="en" sz="1500"/>
              <a:t>(SandwichBot)</a:t>
            </a:r>
            <a:endParaRPr sz="1500"/>
          </a:p>
          <a:p>
            <a:pPr indent="0" lvl="0" marL="0" rtl="0" algn="l">
              <a:lnSpc>
                <a:spcPct val="100000"/>
              </a:lnSpc>
              <a:spcBef>
                <a:spcPts val="0"/>
              </a:spcBef>
              <a:spcAft>
                <a:spcPts val="0"/>
              </a:spcAft>
              <a:buNone/>
            </a:pPr>
            <a:r>
              <a:rPr lang="en" sz="1500"/>
              <a:t>Uses only interfaces declared by the AbstractFactory and AbstractIngredient classes and remains unaware of the concrete classes it’s using.</a:t>
            </a:r>
            <a:endParaRPr b="1" sz="1500"/>
          </a:p>
          <a:p>
            <a:pPr indent="0" lvl="0" marL="0" rtl="0" algn="l">
              <a:spcBef>
                <a:spcPts val="0"/>
              </a:spcBef>
              <a:spcAft>
                <a:spcPts val="0"/>
              </a:spcAft>
              <a:buNone/>
            </a:pPr>
            <a:r>
              <a:rPr b="1" lang="en" sz="1500"/>
              <a:t>Thus, SandwichBot2.0 will be able to create any number of different sandwiches since it stays independent of the specific ingredients needed and only commits to an ingredient interface.</a:t>
            </a:r>
            <a:endParaRPr b="1" sz="1500"/>
          </a:p>
          <a:p>
            <a:pPr indent="0" lvl="0" marL="0" rtl="0" algn="l">
              <a:spcBef>
                <a:spcPts val="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UML: Sandwich Example</a:t>
            </a:r>
            <a:endParaRPr/>
          </a:p>
        </p:txBody>
      </p:sp>
      <p:pic>
        <p:nvPicPr>
          <p:cNvPr id="92" name="Google Shape;92;p17"/>
          <p:cNvPicPr preferRelativeResize="0"/>
          <p:nvPr/>
        </p:nvPicPr>
        <p:blipFill>
          <a:blip r:embed="rId3">
            <a:alphaModFix/>
          </a:blip>
          <a:stretch>
            <a:fillRect/>
          </a:stretch>
        </p:blipFill>
        <p:spPr>
          <a:xfrm>
            <a:off x="7007375" y="4418975"/>
            <a:ext cx="1009532" cy="667802"/>
          </a:xfrm>
          <a:prstGeom prst="rect">
            <a:avLst/>
          </a:prstGeom>
          <a:noFill/>
          <a:ln>
            <a:noFill/>
          </a:ln>
        </p:spPr>
      </p:pic>
      <p:pic>
        <p:nvPicPr>
          <p:cNvPr id="93" name="Google Shape;93;p17"/>
          <p:cNvPicPr preferRelativeResize="0"/>
          <p:nvPr/>
        </p:nvPicPr>
        <p:blipFill>
          <a:blip r:embed="rId4">
            <a:alphaModFix/>
          </a:blip>
          <a:stretch>
            <a:fillRect/>
          </a:stretch>
        </p:blipFill>
        <p:spPr>
          <a:xfrm>
            <a:off x="8134475" y="2682187"/>
            <a:ext cx="1009524" cy="896783"/>
          </a:xfrm>
          <a:prstGeom prst="rect">
            <a:avLst/>
          </a:prstGeom>
          <a:noFill/>
          <a:ln>
            <a:noFill/>
          </a:ln>
        </p:spPr>
      </p:pic>
      <p:pic>
        <p:nvPicPr>
          <p:cNvPr id="94" name="Google Shape;94;p17"/>
          <p:cNvPicPr preferRelativeResize="0"/>
          <p:nvPr/>
        </p:nvPicPr>
        <p:blipFill>
          <a:blip r:embed="rId5">
            <a:alphaModFix/>
          </a:blip>
          <a:stretch>
            <a:fillRect/>
          </a:stretch>
        </p:blipFill>
        <p:spPr>
          <a:xfrm>
            <a:off x="8058275" y="4635944"/>
            <a:ext cx="1009525" cy="403622"/>
          </a:xfrm>
          <a:prstGeom prst="rect">
            <a:avLst/>
          </a:prstGeom>
          <a:noFill/>
          <a:ln>
            <a:noFill/>
          </a:ln>
        </p:spPr>
      </p:pic>
      <p:grpSp>
        <p:nvGrpSpPr>
          <p:cNvPr id="95" name="Google Shape;95;p17"/>
          <p:cNvGrpSpPr/>
          <p:nvPr/>
        </p:nvGrpSpPr>
        <p:grpSpPr>
          <a:xfrm>
            <a:off x="5325250" y="2196288"/>
            <a:ext cx="2334300" cy="1842700"/>
            <a:chOff x="3404850" y="831000"/>
            <a:chExt cx="2334300" cy="1842700"/>
          </a:xfrm>
        </p:grpSpPr>
        <p:sp>
          <p:nvSpPr>
            <p:cNvPr id="96" name="Google Shape;96;p17"/>
            <p:cNvSpPr/>
            <p:nvPr/>
          </p:nvSpPr>
          <p:spPr>
            <a:xfrm>
              <a:off x="3404850" y="831000"/>
              <a:ext cx="2334300" cy="296400"/>
            </a:xfrm>
            <a:prstGeom prst="round2SameRect">
              <a:avLst>
                <a:gd fmla="val 16667" name="adj1"/>
                <a:gd fmla="val 0" name="adj2"/>
              </a:avLst>
            </a:prstGeom>
            <a:solidFill>
              <a:srgbClr val="FCD5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BREAD</a:t>
              </a:r>
              <a:endParaRPr b="1"/>
            </a:p>
          </p:txBody>
        </p:sp>
        <p:sp>
          <p:nvSpPr>
            <p:cNvPr id="97" name="Google Shape;97;p17"/>
            <p:cNvSpPr/>
            <p:nvPr/>
          </p:nvSpPr>
          <p:spPr>
            <a:xfrm>
              <a:off x="3404850" y="2066925"/>
              <a:ext cx="2334300" cy="296400"/>
            </a:xfrm>
            <a:prstGeom prst="roundRect">
              <a:avLst>
                <a:gd fmla="val 16667" name="adj"/>
              </a:avLst>
            </a:prstGeom>
            <a:solidFill>
              <a:srgbClr val="85200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MEAT</a:t>
              </a:r>
              <a:endParaRPr b="1"/>
            </a:p>
          </p:txBody>
        </p:sp>
        <p:sp>
          <p:nvSpPr>
            <p:cNvPr id="98" name="Google Shape;98;p17"/>
            <p:cNvSpPr/>
            <p:nvPr/>
          </p:nvSpPr>
          <p:spPr>
            <a:xfrm>
              <a:off x="3404850" y="1446175"/>
              <a:ext cx="2334300" cy="296400"/>
            </a:xfrm>
            <a:prstGeom prst="roundRect">
              <a:avLst>
                <a:gd fmla="val 16667" name="adj"/>
              </a:avLst>
            </a:prstGeom>
            <a:solidFill>
              <a:srgbClr val="8BD14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VEGETABLES</a:t>
              </a:r>
              <a:endParaRPr b="1"/>
            </a:p>
          </p:txBody>
        </p:sp>
        <p:sp>
          <p:nvSpPr>
            <p:cNvPr id="99" name="Google Shape;99;p17"/>
            <p:cNvSpPr/>
            <p:nvPr/>
          </p:nvSpPr>
          <p:spPr>
            <a:xfrm>
              <a:off x="3404850" y="1756538"/>
              <a:ext cx="2334300" cy="296400"/>
            </a:xfrm>
            <a:prstGeom prst="roundRect">
              <a:avLst>
                <a:gd fmla="val 16667" name="adj"/>
              </a:avLst>
            </a:prstGeom>
            <a:solidFill>
              <a:srgbClr val="FFC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CHEESE</a:t>
              </a:r>
              <a:endParaRPr b="1"/>
            </a:p>
          </p:txBody>
        </p:sp>
        <p:sp>
          <p:nvSpPr>
            <p:cNvPr id="100" name="Google Shape;100;p17"/>
            <p:cNvSpPr/>
            <p:nvPr/>
          </p:nvSpPr>
          <p:spPr>
            <a:xfrm>
              <a:off x="3404850" y="2377300"/>
              <a:ext cx="2334300" cy="296400"/>
            </a:xfrm>
            <a:prstGeom prst="roundRect">
              <a:avLst>
                <a:gd fmla="val 16667" name="adj"/>
              </a:avLst>
            </a:prstGeom>
            <a:solidFill>
              <a:srgbClr val="FCD5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BREAD</a:t>
              </a:r>
              <a:endParaRPr b="1"/>
            </a:p>
          </p:txBody>
        </p:sp>
        <p:sp>
          <p:nvSpPr>
            <p:cNvPr id="101" name="Google Shape;101;p17"/>
            <p:cNvSpPr/>
            <p:nvPr/>
          </p:nvSpPr>
          <p:spPr>
            <a:xfrm>
              <a:off x="3404850" y="1138600"/>
              <a:ext cx="2334300" cy="296400"/>
            </a:xfrm>
            <a:prstGeom prst="roundRect">
              <a:avLst>
                <a:gd fmla="val 16667" name="adj"/>
              </a:avLst>
            </a:prstGeom>
            <a:solidFill>
              <a:srgbClr val="FF63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CONDIMENTS</a:t>
              </a:r>
              <a:endParaRPr b="1"/>
            </a:p>
          </p:txBody>
        </p:sp>
      </p:grpSp>
      <p:pic>
        <p:nvPicPr>
          <p:cNvPr id="102" name="Google Shape;102;p17"/>
          <p:cNvPicPr preferRelativeResize="0"/>
          <p:nvPr/>
        </p:nvPicPr>
        <p:blipFill>
          <a:blip r:embed="rId6">
            <a:alphaModFix/>
          </a:blip>
          <a:stretch>
            <a:fillRect/>
          </a:stretch>
        </p:blipFill>
        <p:spPr>
          <a:xfrm>
            <a:off x="-264537" y="1554438"/>
            <a:ext cx="2381250" cy="2381250"/>
          </a:xfrm>
          <a:prstGeom prst="rect">
            <a:avLst/>
          </a:prstGeom>
          <a:noFill/>
          <a:ln>
            <a:noFill/>
          </a:ln>
        </p:spPr>
      </p:pic>
      <p:cxnSp>
        <p:nvCxnSpPr>
          <p:cNvPr id="103" name="Google Shape;103;p17"/>
          <p:cNvCxnSpPr/>
          <p:nvPr/>
        </p:nvCxnSpPr>
        <p:spPr>
          <a:xfrm rot="10800000">
            <a:off x="1786650" y="3157200"/>
            <a:ext cx="392700" cy="0"/>
          </a:xfrm>
          <a:prstGeom prst="straightConnector1">
            <a:avLst/>
          </a:prstGeom>
          <a:noFill/>
          <a:ln cap="flat" cmpd="sng" w="28575">
            <a:solidFill>
              <a:schemeClr val="dk2"/>
            </a:solidFill>
            <a:prstDash val="solid"/>
            <a:round/>
            <a:headEnd len="med" w="med" type="none"/>
            <a:tailEnd len="med" w="med" type="triangle"/>
          </a:ln>
        </p:spPr>
      </p:cxnSp>
      <p:cxnSp>
        <p:nvCxnSpPr>
          <p:cNvPr id="104" name="Google Shape;104;p17"/>
          <p:cNvCxnSpPr/>
          <p:nvPr/>
        </p:nvCxnSpPr>
        <p:spPr>
          <a:xfrm rot="-5400000">
            <a:off x="1456925" y="2256600"/>
            <a:ext cx="1468200" cy="361200"/>
          </a:xfrm>
          <a:prstGeom prst="bentConnector3">
            <a:avLst>
              <a:gd fmla="val 100792" name="adj1"/>
            </a:avLst>
          </a:prstGeom>
          <a:noFill/>
          <a:ln cap="flat" cmpd="sng" w="28575">
            <a:solidFill>
              <a:srgbClr val="000000"/>
            </a:solidFill>
            <a:prstDash val="solid"/>
            <a:round/>
            <a:headEnd len="med" w="med" type="none"/>
            <a:tailEnd len="med" w="med" type="none"/>
          </a:ln>
        </p:spPr>
      </p:cxnSp>
      <p:cxnSp>
        <p:nvCxnSpPr>
          <p:cNvPr id="105" name="Google Shape;105;p17"/>
          <p:cNvCxnSpPr/>
          <p:nvPr/>
        </p:nvCxnSpPr>
        <p:spPr>
          <a:xfrm flipH="1" rot="5400000">
            <a:off x="1443725" y="3738012"/>
            <a:ext cx="1551900" cy="418500"/>
          </a:xfrm>
          <a:prstGeom prst="bentConnector3">
            <a:avLst>
              <a:gd fmla="val 927" name="adj1"/>
            </a:avLst>
          </a:prstGeom>
          <a:noFill/>
          <a:ln cap="flat" cmpd="sng" w="28575">
            <a:solidFill>
              <a:schemeClr val="dk2"/>
            </a:solidFill>
            <a:prstDash val="solid"/>
            <a:round/>
            <a:headEnd len="med" w="med" type="none"/>
            <a:tailEnd len="med" w="med" type="none"/>
          </a:ln>
        </p:spPr>
      </p:cxnSp>
      <p:cxnSp>
        <p:nvCxnSpPr>
          <p:cNvPr id="106" name="Google Shape;106;p17"/>
          <p:cNvCxnSpPr/>
          <p:nvPr/>
        </p:nvCxnSpPr>
        <p:spPr>
          <a:xfrm>
            <a:off x="3416984" y="1677366"/>
            <a:ext cx="518700" cy="14100"/>
          </a:xfrm>
          <a:prstGeom prst="straightConnector1">
            <a:avLst/>
          </a:prstGeom>
          <a:noFill/>
          <a:ln cap="flat" cmpd="sng" w="28575">
            <a:solidFill>
              <a:srgbClr val="000000"/>
            </a:solidFill>
            <a:prstDash val="dash"/>
            <a:round/>
            <a:headEnd len="med" w="med" type="none"/>
            <a:tailEnd len="med" w="med" type="triangle"/>
          </a:ln>
        </p:spPr>
      </p:cxnSp>
      <p:cxnSp>
        <p:nvCxnSpPr>
          <p:cNvPr id="107" name="Google Shape;107;p17"/>
          <p:cNvCxnSpPr>
            <a:stCxn id="96" idx="0"/>
            <a:endCxn id="93" idx="1"/>
          </p:cNvCxnSpPr>
          <p:nvPr/>
        </p:nvCxnSpPr>
        <p:spPr>
          <a:xfrm>
            <a:off x="7659550" y="2344488"/>
            <a:ext cx="474900" cy="786000"/>
          </a:xfrm>
          <a:prstGeom prst="bentConnector3">
            <a:avLst>
              <a:gd fmla="val 50003" name="adj1"/>
            </a:avLst>
          </a:prstGeom>
          <a:noFill/>
          <a:ln cap="flat" cmpd="sng" w="28575">
            <a:solidFill>
              <a:schemeClr val="dk2"/>
            </a:solidFill>
            <a:prstDash val="solid"/>
            <a:round/>
            <a:headEnd len="med" w="med" type="triangle"/>
            <a:tailEnd len="med" w="med" type="none"/>
          </a:ln>
        </p:spPr>
      </p:cxnSp>
      <p:sp>
        <p:nvSpPr>
          <p:cNvPr id="108" name="Google Shape;108;p17"/>
          <p:cNvSpPr txBox="1"/>
          <p:nvPr/>
        </p:nvSpPr>
        <p:spPr>
          <a:xfrm>
            <a:off x="109950" y="3465300"/>
            <a:ext cx="1752900" cy="3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SandwichFactory</a:t>
            </a:r>
            <a:endParaRPr b="1"/>
          </a:p>
        </p:txBody>
      </p:sp>
      <p:grpSp>
        <p:nvGrpSpPr>
          <p:cNvPr id="109" name="Google Shape;109;p17"/>
          <p:cNvGrpSpPr/>
          <p:nvPr/>
        </p:nvGrpSpPr>
        <p:grpSpPr>
          <a:xfrm>
            <a:off x="2177063" y="857200"/>
            <a:ext cx="1239900" cy="1240913"/>
            <a:chOff x="2643375" y="873537"/>
            <a:chExt cx="1239900" cy="1240913"/>
          </a:xfrm>
        </p:grpSpPr>
        <p:grpSp>
          <p:nvGrpSpPr>
            <p:cNvPr id="110" name="Google Shape;110;p17"/>
            <p:cNvGrpSpPr/>
            <p:nvPr/>
          </p:nvGrpSpPr>
          <p:grpSpPr>
            <a:xfrm>
              <a:off x="2643425" y="873537"/>
              <a:ext cx="1239825" cy="1056775"/>
              <a:chOff x="2643425" y="873537"/>
              <a:chExt cx="1239825" cy="1056775"/>
            </a:xfrm>
          </p:grpSpPr>
          <p:pic>
            <p:nvPicPr>
              <p:cNvPr id="111" name="Google Shape;111;p17"/>
              <p:cNvPicPr preferRelativeResize="0"/>
              <p:nvPr/>
            </p:nvPicPr>
            <p:blipFill>
              <a:blip r:embed="rId7">
                <a:alphaModFix/>
              </a:blip>
              <a:stretch>
                <a:fillRect/>
              </a:stretch>
            </p:blipFill>
            <p:spPr>
              <a:xfrm>
                <a:off x="2643425" y="873537"/>
                <a:ext cx="1239825" cy="1056775"/>
              </a:xfrm>
              <a:prstGeom prst="rect">
                <a:avLst/>
              </a:prstGeom>
              <a:noFill/>
              <a:ln>
                <a:noFill/>
              </a:ln>
            </p:spPr>
          </p:pic>
          <p:pic>
            <p:nvPicPr>
              <p:cNvPr id="112" name="Google Shape;112;p17"/>
              <p:cNvPicPr preferRelativeResize="0"/>
              <p:nvPr/>
            </p:nvPicPr>
            <p:blipFill>
              <a:blip r:embed="rId4">
                <a:alphaModFix/>
              </a:blip>
              <a:stretch>
                <a:fillRect/>
              </a:stretch>
            </p:blipFill>
            <p:spPr>
              <a:xfrm>
                <a:off x="3048875" y="1498900"/>
                <a:ext cx="428922" cy="381026"/>
              </a:xfrm>
              <a:prstGeom prst="rect">
                <a:avLst/>
              </a:prstGeom>
              <a:noFill/>
              <a:ln>
                <a:noFill/>
              </a:ln>
            </p:spPr>
          </p:pic>
        </p:grpSp>
        <p:sp>
          <p:nvSpPr>
            <p:cNvPr id="113" name="Google Shape;113;p17"/>
            <p:cNvSpPr txBox="1"/>
            <p:nvPr/>
          </p:nvSpPr>
          <p:spPr>
            <a:xfrm>
              <a:off x="2643375" y="1857650"/>
              <a:ext cx="1239900" cy="25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t>HamburgerFactory</a:t>
              </a:r>
              <a:endParaRPr b="1" sz="900"/>
            </a:p>
          </p:txBody>
        </p:sp>
      </p:grpSp>
      <p:grpSp>
        <p:nvGrpSpPr>
          <p:cNvPr id="114" name="Google Shape;114;p17"/>
          <p:cNvGrpSpPr/>
          <p:nvPr/>
        </p:nvGrpSpPr>
        <p:grpSpPr>
          <a:xfrm>
            <a:off x="2177050" y="2397525"/>
            <a:ext cx="1239975" cy="1257600"/>
            <a:chOff x="2686150" y="2375500"/>
            <a:chExt cx="1239975" cy="1257600"/>
          </a:xfrm>
        </p:grpSpPr>
        <p:grpSp>
          <p:nvGrpSpPr>
            <p:cNvPr id="115" name="Google Shape;115;p17"/>
            <p:cNvGrpSpPr/>
            <p:nvPr/>
          </p:nvGrpSpPr>
          <p:grpSpPr>
            <a:xfrm>
              <a:off x="2686150" y="2375500"/>
              <a:ext cx="1239825" cy="1056775"/>
              <a:chOff x="2686150" y="2375500"/>
              <a:chExt cx="1239825" cy="1056775"/>
            </a:xfrm>
          </p:grpSpPr>
          <p:pic>
            <p:nvPicPr>
              <p:cNvPr id="116" name="Google Shape;116;p17"/>
              <p:cNvPicPr preferRelativeResize="0"/>
              <p:nvPr/>
            </p:nvPicPr>
            <p:blipFill>
              <a:blip r:embed="rId7">
                <a:alphaModFix/>
              </a:blip>
              <a:stretch>
                <a:fillRect/>
              </a:stretch>
            </p:blipFill>
            <p:spPr>
              <a:xfrm>
                <a:off x="2686150" y="2375500"/>
                <a:ext cx="1239825" cy="1056775"/>
              </a:xfrm>
              <a:prstGeom prst="rect">
                <a:avLst/>
              </a:prstGeom>
              <a:noFill/>
              <a:ln>
                <a:noFill/>
              </a:ln>
            </p:spPr>
          </p:pic>
          <p:pic>
            <p:nvPicPr>
              <p:cNvPr id="117" name="Google Shape;117;p17"/>
              <p:cNvPicPr preferRelativeResize="0"/>
              <p:nvPr/>
            </p:nvPicPr>
            <p:blipFill>
              <a:blip r:embed="rId3">
                <a:alphaModFix/>
              </a:blip>
              <a:stretch>
                <a:fillRect/>
              </a:stretch>
            </p:blipFill>
            <p:spPr>
              <a:xfrm>
                <a:off x="3018059" y="3018900"/>
                <a:ext cx="576001" cy="381026"/>
              </a:xfrm>
              <a:prstGeom prst="rect">
                <a:avLst/>
              </a:prstGeom>
              <a:noFill/>
              <a:ln>
                <a:noFill/>
              </a:ln>
            </p:spPr>
          </p:pic>
        </p:grpSp>
        <p:sp>
          <p:nvSpPr>
            <p:cNvPr id="118" name="Google Shape;118;p17"/>
            <p:cNvSpPr txBox="1"/>
            <p:nvPr/>
          </p:nvSpPr>
          <p:spPr>
            <a:xfrm>
              <a:off x="2697925" y="3376300"/>
              <a:ext cx="1228200" cy="25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t>ReubenFactory</a:t>
              </a:r>
              <a:endParaRPr b="1" sz="900"/>
            </a:p>
          </p:txBody>
        </p:sp>
      </p:grpSp>
      <p:grpSp>
        <p:nvGrpSpPr>
          <p:cNvPr id="119" name="Google Shape;119;p17"/>
          <p:cNvGrpSpPr/>
          <p:nvPr/>
        </p:nvGrpSpPr>
        <p:grpSpPr>
          <a:xfrm>
            <a:off x="2177125" y="3863637"/>
            <a:ext cx="1239825" cy="1223125"/>
            <a:chOff x="2686150" y="3877450"/>
            <a:chExt cx="1239825" cy="1223125"/>
          </a:xfrm>
        </p:grpSpPr>
        <p:grpSp>
          <p:nvGrpSpPr>
            <p:cNvPr id="120" name="Google Shape;120;p17"/>
            <p:cNvGrpSpPr/>
            <p:nvPr/>
          </p:nvGrpSpPr>
          <p:grpSpPr>
            <a:xfrm>
              <a:off x="2686150" y="3877450"/>
              <a:ext cx="1239825" cy="1056775"/>
              <a:chOff x="2686150" y="3877450"/>
              <a:chExt cx="1239825" cy="1056775"/>
            </a:xfrm>
          </p:grpSpPr>
          <p:pic>
            <p:nvPicPr>
              <p:cNvPr id="121" name="Google Shape;121;p17"/>
              <p:cNvPicPr preferRelativeResize="0"/>
              <p:nvPr/>
            </p:nvPicPr>
            <p:blipFill>
              <a:blip r:embed="rId7">
                <a:alphaModFix/>
              </a:blip>
              <a:stretch>
                <a:fillRect/>
              </a:stretch>
            </p:blipFill>
            <p:spPr>
              <a:xfrm>
                <a:off x="2686150" y="3877450"/>
                <a:ext cx="1239825" cy="1056775"/>
              </a:xfrm>
              <a:prstGeom prst="rect">
                <a:avLst/>
              </a:prstGeom>
              <a:noFill/>
              <a:ln>
                <a:noFill/>
              </a:ln>
            </p:spPr>
          </p:pic>
          <p:pic>
            <p:nvPicPr>
              <p:cNvPr id="122" name="Google Shape;122;p17"/>
              <p:cNvPicPr preferRelativeResize="0"/>
              <p:nvPr/>
            </p:nvPicPr>
            <p:blipFill>
              <a:blip r:embed="rId5">
                <a:alphaModFix/>
              </a:blip>
              <a:stretch>
                <a:fillRect/>
              </a:stretch>
            </p:blipFill>
            <p:spPr>
              <a:xfrm>
                <a:off x="3015975" y="4596325"/>
                <a:ext cx="580172" cy="231950"/>
              </a:xfrm>
              <a:prstGeom prst="rect">
                <a:avLst/>
              </a:prstGeom>
              <a:noFill/>
              <a:ln>
                <a:noFill/>
              </a:ln>
            </p:spPr>
          </p:pic>
        </p:grpSp>
        <p:sp>
          <p:nvSpPr>
            <p:cNvPr id="123" name="Google Shape;123;p17"/>
            <p:cNvSpPr txBox="1"/>
            <p:nvPr/>
          </p:nvSpPr>
          <p:spPr>
            <a:xfrm>
              <a:off x="2691975" y="4843775"/>
              <a:ext cx="1228200" cy="25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t>HotdogFactory</a:t>
              </a:r>
              <a:endParaRPr b="1" sz="900"/>
            </a:p>
          </p:txBody>
        </p:sp>
      </p:grpSp>
      <p:grpSp>
        <p:nvGrpSpPr>
          <p:cNvPr id="124" name="Google Shape;124;p17"/>
          <p:cNvGrpSpPr/>
          <p:nvPr/>
        </p:nvGrpSpPr>
        <p:grpSpPr>
          <a:xfrm>
            <a:off x="3925981" y="1243570"/>
            <a:ext cx="980173" cy="881732"/>
            <a:chOff x="3404850" y="831000"/>
            <a:chExt cx="2334300" cy="1842700"/>
          </a:xfrm>
        </p:grpSpPr>
        <p:sp>
          <p:nvSpPr>
            <p:cNvPr id="125" name="Google Shape;125;p17"/>
            <p:cNvSpPr/>
            <p:nvPr/>
          </p:nvSpPr>
          <p:spPr>
            <a:xfrm>
              <a:off x="3404850" y="831000"/>
              <a:ext cx="2334300" cy="296400"/>
            </a:xfrm>
            <a:prstGeom prst="round2SameRect">
              <a:avLst>
                <a:gd fmla="val 16667" name="adj1"/>
                <a:gd fmla="val 0" name="adj2"/>
              </a:avLst>
            </a:prstGeom>
            <a:solidFill>
              <a:srgbClr val="FCD5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Sesame Bun</a:t>
              </a:r>
              <a:endParaRPr b="1" sz="600"/>
            </a:p>
          </p:txBody>
        </p:sp>
        <p:sp>
          <p:nvSpPr>
            <p:cNvPr id="126" name="Google Shape;126;p17"/>
            <p:cNvSpPr/>
            <p:nvPr/>
          </p:nvSpPr>
          <p:spPr>
            <a:xfrm>
              <a:off x="3404850" y="2066925"/>
              <a:ext cx="2334300" cy="296400"/>
            </a:xfrm>
            <a:prstGeom prst="roundRect">
              <a:avLst>
                <a:gd fmla="val 16667" name="adj"/>
              </a:avLst>
            </a:prstGeom>
            <a:solidFill>
              <a:srgbClr val="85200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Ground Beef Patty</a:t>
              </a:r>
              <a:endParaRPr b="1" sz="600"/>
            </a:p>
          </p:txBody>
        </p:sp>
        <p:sp>
          <p:nvSpPr>
            <p:cNvPr id="127" name="Google Shape;127;p17"/>
            <p:cNvSpPr/>
            <p:nvPr/>
          </p:nvSpPr>
          <p:spPr>
            <a:xfrm>
              <a:off x="3404850" y="1446175"/>
              <a:ext cx="2334300" cy="296400"/>
            </a:xfrm>
            <a:prstGeom prst="roundRect">
              <a:avLst>
                <a:gd fmla="val 16667" name="adj"/>
              </a:avLst>
            </a:prstGeom>
            <a:solidFill>
              <a:srgbClr val="8BD145"/>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Lettuce</a:t>
              </a:r>
              <a:endParaRPr b="1" sz="600"/>
            </a:p>
          </p:txBody>
        </p:sp>
        <p:sp>
          <p:nvSpPr>
            <p:cNvPr id="128" name="Google Shape;128;p17"/>
            <p:cNvSpPr/>
            <p:nvPr/>
          </p:nvSpPr>
          <p:spPr>
            <a:xfrm>
              <a:off x="3404850" y="1756538"/>
              <a:ext cx="2334300" cy="296400"/>
            </a:xfrm>
            <a:prstGeom prst="roundRect">
              <a:avLst>
                <a:gd fmla="val 16667" name="adj"/>
              </a:avLst>
            </a:prstGeom>
            <a:solidFill>
              <a:srgbClr val="FFCC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Cheddar</a:t>
              </a:r>
              <a:endParaRPr b="1" sz="600"/>
            </a:p>
          </p:txBody>
        </p:sp>
        <p:sp>
          <p:nvSpPr>
            <p:cNvPr id="129" name="Google Shape;129;p17"/>
            <p:cNvSpPr/>
            <p:nvPr/>
          </p:nvSpPr>
          <p:spPr>
            <a:xfrm>
              <a:off x="3404850" y="2377300"/>
              <a:ext cx="2334300" cy="296400"/>
            </a:xfrm>
            <a:prstGeom prst="roundRect">
              <a:avLst>
                <a:gd fmla="val 16667" name="adj"/>
              </a:avLst>
            </a:prstGeom>
            <a:solidFill>
              <a:srgbClr val="FCD5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Sesame Bun</a:t>
              </a:r>
              <a:endParaRPr b="1" sz="600"/>
            </a:p>
          </p:txBody>
        </p:sp>
        <p:sp>
          <p:nvSpPr>
            <p:cNvPr id="130" name="Google Shape;130;p17"/>
            <p:cNvSpPr/>
            <p:nvPr/>
          </p:nvSpPr>
          <p:spPr>
            <a:xfrm>
              <a:off x="3404850" y="1138600"/>
              <a:ext cx="2334300" cy="296400"/>
            </a:xfrm>
            <a:prstGeom prst="roundRect">
              <a:avLst>
                <a:gd fmla="val 16667" name="adj"/>
              </a:avLst>
            </a:prstGeom>
            <a:solidFill>
              <a:srgbClr val="FF634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Ketchup</a:t>
              </a:r>
              <a:endParaRPr b="1" sz="600"/>
            </a:p>
          </p:txBody>
        </p:sp>
      </p:grpSp>
      <p:grpSp>
        <p:nvGrpSpPr>
          <p:cNvPr id="131" name="Google Shape;131;p17"/>
          <p:cNvGrpSpPr/>
          <p:nvPr/>
        </p:nvGrpSpPr>
        <p:grpSpPr>
          <a:xfrm>
            <a:off x="3925968" y="2689707"/>
            <a:ext cx="980173" cy="881732"/>
            <a:chOff x="3404850" y="831000"/>
            <a:chExt cx="2334300" cy="1842700"/>
          </a:xfrm>
        </p:grpSpPr>
        <p:sp>
          <p:nvSpPr>
            <p:cNvPr id="132" name="Google Shape;132;p17"/>
            <p:cNvSpPr/>
            <p:nvPr/>
          </p:nvSpPr>
          <p:spPr>
            <a:xfrm>
              <a:off x="3404850" y="831000"/>
              <a:ext cx="2334300" cy="296400"/>
            </a:xfrm>
            <a:prstGeom prst="round2SameRect">
              <a:avLst>
                <a:gd fmla="val 16667" name="adj1"/>
                <a:gd fmla="val 0" name="adj2"/>
              </a:avLst>
            </a:prstGeom>
            <a:solidFill>
              <a:srgbClr val="FCD5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Rye Bread</a:t>
              </a:r>
              <a:endParaRPr b="1" sz="600"/>
            </a:p>
          </p:txBody>
        </p:sp>
        <p:sp>
          <p:nvSpPr>
            <p:cNvPr id="133" name="Google Shape;133;p17"/>
            <p:cNvSpPr/>
            <p:nvPr/>
          </p:nvSpPr>
          <p:spPr>
            <a:xfrm>
              <a:off x="3404850" y="2066925"/>
              <a:ext cx="2334300" cy="296400"/>
            </a:xfrm>
            <a:prstGeom prst="roundRect">
              <a:avLst>
                <a:gd fmla="val 16667" name="adj"/>
              </a:avLst>
            </a:prstGeom>
            <a:solidFill>
              <a:srgbClr val="85200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Corned Beef</a:t>
              </a:r>
              <a:endParaRPr b="1" sz="600"/>
            </a:p>
          </p:txBody>
        </p:sp>
        <p:sp>
          <p:nvSpPr>
            <p:cNvPr id="134" name="Google Shape;134;p17"/>
            <p:cNvSpPr/>
            <p:nvPr/>
          </p:nvSpPr>
          <p:spPr>
            <a:xfrm>
              <a:off x="3404850" y="1446175"/>
              <a:ext cx="2334300" cy="296400"/>
            </a:xfrm>
            <a:prstGeom prst="roundRect">
              <a:avLst>
                <a:gd fmla="val 16667" name="adj"/>
              </a:avLst>
            </a:prstGeom>
            <a:solidFill>
              <a:srgbClr val="8BD145"/>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Sauerkraut</a:t>
              </a:r>
              <a:endParaRPr b="1" sz="600"/>
            </a:p>
          </p:txBody>
        </p:sp>
        <p:sp>
          <p:nvSpPr>
            <p:cNvPr id="135" name="Google Shape;135;p17"/>
            <p:cNvSpPr/>
            <p:nvPr/>
          </p:nvSpPr>
          <p:spPr>
            <a:xfrm>
              <a:off x="3404850" y="1756538"/>
              <a:ext cx="2334300" cy="296400"/>
            </a:xfrm>
            <a:prstGeom prst="roundRect">
              <a:avLst>
                <a:gd fmla="val 16667" name="adj"/>
              </a:avLst>
            </a:prstGeom>
            <a:solidFill>
              <a:srgbClr val="FFCC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Swiss</a:t>
              </a:r>
              <a:endParaRPr b="1" sz="600"/>
            </a:p>
          </p:txBody>
        </p:sp>
        <p:sp>
          <p:nvSpPr>
            <p:cNvPr id="136" name="Google Shape;136;p17"/>
            <p:cNvSpPr/>
            <p:nvPr/>
          </p:nvSpPr>
          <p:spPr>
            <a:xfrm>
              <a:off x="3404850" y="2377300"/>
              <a:ext cx="2334300" cy="296400"/>
            </a:xfrm>
            <a:prstGeom prst="roundRect">
              <a:avLst>
                <a:gd fmla="val 16667" name="adj"/>
              </a:avLst>
            </a:prstGeom>
            <a:solidFill>
              <a:srgbClr val="FCD5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Rye Bread</a:t>
              </a:r>
              <a:endParaRPr b="1" sz="600"/>
            </a:p>
          </p:txBody>
        </p:sp>
        <p:sp>
          <p:nvSpPr>
            <p:cNvPr id="137" name="Google Shape;137;p17"/>
            <p:cNvSpPr/>
            <p:nvPr/>
          </p:nvSpPr>
          <p:spPr>
            <a:xfrm>
              <a:off x="3404850" y="1138600"/>
              <a:ext cx="2334300" cy="296400"/>
            </a:xfrm>
            <a:prstGeom prst="roundRect">
              <a:avLst>
                <a:gd fmla="val 16667" name="adj"/>
              </a:avLst>
            </a:prstGeom>
            <a:solidFill>
              <a:srgbClr val="FF634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Thousand Island</a:t>
              </a:r>
              <a:endParaRPr b="1" sz="600"/>
            </a:p>
          </p:txBody>
        </p:sp>
      </p:grpSp>
      <p:cxnSp>
        <p:nvCxnSpPr>
          <p:cNvPr id="138" name="Google Shape;138;p17"/>
          <p:cNvCxnSpPr/>
          <p:nvPr/>
        </p:nvCxnSpPr>
        <p:spPr>
          <a:xfrm>
            <a:off x="3416984" y="3125166"/>
            <a:ext cx="518700" cy="14100"/>
          </a:xfrm>
          <a:prstGeom prst="straightConnector1">
            <a:avLst/>
          </a:prstGeom>
          <a:noFill/>
          <a:ln cap="flat" cmpd="sng" w="28575">
            <a:solidFill>
              <a:schemeClr val="dk2"/>
            </a:solidFill>
            <a:prstDash val="dash"/>
            <a:round/>
            <a:headEnd len="med" w="med" type="none"/>
            <a:tailEnd len="med" w="med" type="triangle"/>
          </a:ln>
        </p:spPr>
      </p:cxnSp>
      <p:cxnSp>
        <p:nvCxnSpPr>
          <p:cNvPr id="139" name="Google Shape;139;p17"/>
          <p:cNvCxnSpPr/>
          <p:nvPr/>
        </p:nvCxnSpPr>
        <p:spPr>
          <a:xfrm>
            <a:off x="3416984" y="4572966"/>
            <a:ext cx="518700" cy="14100"/>
          </a:xfrm>
          <a:prstGeom prst="straightConnector1">
            <a:avLst/>
          </a:prstGeom>
          <a:noFill/>
          <a:ln cap="flat" cmpd="sng" w="28575">
            <a:solidFill>
              <a:schemeClr val="dk2"/>
            </a:solidFill>
            <a:prstDash val="dash"/>
            <a:round/>
            <a:headEnd len="med" w="med" type="none"/>
            <a:tailEnd len="med" w="med" type="triangle"/>
          </a:ln>
        </p:spPr>
      </p:cxnSp>
      <p:grpSp>
        <p:nvGrpSpPr>
          <p:cNvPr id="140" name="Google Shape;140;p17"/>
          <p:cNvGrpSpPr/>
          <p:nvPr/>
        </p:nvGrpSpPr>
        <p:grpSpPr>
          <a:xfrm>
            <a:off x="3925968" y="4137507"/>
            <a:ext cx="980173" cy="881732"/>
            <a:chOff x="3404850" y="831000"/>
            <a:chExt cx="2334300" cy="1842700"/>
          </a:xfrm>
        </p:grpSpPr>
        <p:sp>
          <p:nvSpPr>
            <p:cNvPr id="141" name="Google Shape;141;p17"/>
            <p:cNvSpPr/>
            <p:nvPr/>
          </p:nvSpPr>
          <p:spPr>
            <a:xfrm>
              <a:off x="3404850" y="831000"/>
              <a:ext cx="2334300" cy="296400"/>
            </a:xfrm>
            <a:prstGeom prst="round2SameRect">
              <a:avLst>
                <a:gd fmla="val 16667" name="adj1"/>
                <a:gd fmla="val 0" name="adj2"/>
              </a:avLst>
            </a:prstGeom>
            <a:solidFill>
              <a:srgbClr val="FCD5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Hotdog Bun</a:t>
              </a:r>
              <a:endParaRPr b="1" sz="600"/>
            </a:p>
          </p:txBody>
        </p:sp>
        <p:sp>
          <p:nvSpPr>
            <p:cNvPr id="142" name="Google Shape;142;p17"/>
            <p:cNvSpPr/>
            <p:nvPr/>
          </p:nvSpPr>
          <p:spPr>
            <a:xfrm>
              <a:off x="3404850" y="2066925"/>
              <a:ext cx="2334300" cy="296400"/>
            </a:xfrm>
            <a:prstGeom prst="roundRect">
              <a:avLst>
                <a:gd fmla="val 16667" name="adj"/>
              </a:avLst>
            </a:prstGeom>
            <a:solidFill>
              <a:srgbClr val="85200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Sausage</a:t>
              </a:r>
              <a:endParaRPr b="1" sz="600"/>
            </a:p>
          </p:txBody>
        </p:sp>
        <p:sp>
          <p:nvSpPr>
            <p:cNvPr id="143" name="Google Shape;143;p17"/>
            <p:cNvSpPr/>
            <p:nvPr/>
          </p:nvSpPr>
          <p:spPr>
            <a:xfrm>
              <a:off x="3404850" y="1446175"/>
              <a:ext cx="2334300" cy="296400"/>
            </a:xfrm>
            <a:prstGeom prst="roundRect">
              <a:avLst>
                <a:gd fmla="val 16667" name="adj"/>
              </a:avLst>
            </a:prstGeom>
            <a:solidFill>
              <a:srgbClr val="8BD145"/>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Relish</a:t>
              </a:r>
              <a:endParaRPr b="1" sz="600"/>
            </a:p>
          </p:txBody>
        </p:sp>
        <p:sp>
          <p:nvSpPr>
            <p:cNvPr id="144" name="Google Shape;144;p17"/>
            <p:cNvSpPr/>
            <p:nvPr/>
          </p:nvSpPr>
          <p:spPr>
            <a:xfrm>
              <a:off x="3404850" y="1756538"/>
              <a:ext cx="2334300" cy="296400"/>
            </a:xfrm>
            <a:prstGeom prst="roundRect">
              <a:avLst>
                <a:gd fmla="val 16667" name="adj"/>
              </a:avLst>
            </a:prstGeom>
            <a:solidFill>
              <a:srgbClr val="FFCC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Cheese Sauce</a:t>
              </a:r>
              <a:endParaRPr b="1" sz="600"/>
            </a:p>
          </p:txBody>
        </p:sp>
        <p:sp>
          <p:nvSpPr>
            <p:cNvPr id="145" name="Google Shape;145;p17"/>
            <p:cNvSpPr/>
            <p:nvPr/>
          </p:nvSpPr>
          <p:spPr>
            <a:xfrm>
              <a:off x="3404850" y="2377300"/>
              <a:ext cx="2334300" cy="296400"/>
            </a:xfrm>
            <a:prstGeom prst="roundRect">
              <a:avLst>
                <a:gd fmla="val 16667" name="adj"/>
              </a:avLst>
            </a:prstGeom>
            <a:solidFill>
              <a:srgbClr val="FCD5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Hotdog Bun</a:t>
              </a:r>
              <a:endParaRPr b="1" sz="600"/>
            </a:p>
          </p:txBody>
        </p:sp>
        <p:sp>
          <p:nvSpPr>
            <p:cNvPr id="146" name="Google Shape;146;p17"/>
            <p:cNvSpPr/>
            <p:nvPr/>
          </p:nvSpPr>
          <p:spPr>
            <a:xfrm>
              <a:off x="3404850" y="1138600"/>
              <a:ext cx="2334300" cy="296400"/>
            </a:xfrm>
            <a:prstGeom prst="roundRect">
              <a:avLst>
                <a:gd fmla="val 16667" name="adj"/>
              </a:avLst>
            </a:prstGeom>
            <a:solidFill>
              <a:srgbClr val="FF634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t>Mustard</a:t>
              </a:r>
              <a:endParaRPr b="1" sz="600"/>
            </a:p>
          </p:txBody>
        </p:sp>
      </p:grpSp>
      <p:cxnSp>
        <p:nvCxnSpPr>
          <p:cNvPr id="147" name="Google Shape;147;p17"/>
          <p:cNvCxnSpPr>
            <a:endCxn id="96" idx="3"/>
          </p:cNvCxnSpPr>
          <p:nvPr/>
        </p:nvCxnSpPr>
        <p:spPr>
          <a:xfrm>
            <a:off x="4954600" y="1647588"/>
            <a:ext cx="1537800" cy="548700"/>
          </a:xfrm>
          <a:prstGeom prst="bentConnector2">
            <a:avLst/>
          </a:prstGeom>
          <a:noFill/>
          <a:ln cap="flat" cmpd="sng" w="28575">
            <a:solidFill>
              <a:srgbClr val="000000"/>
            </a:solidFill>
            <a:prstDash val="solid"/>
            <a:round/>
            <a:headEnd len="med" w="med" type="none"/>
            <a:tailEnd len="med" w="med" type="triangle"/>
          </a:ln>
        </p:spPr>
      </p:cxnSp>
      <p:cxnSp>
        <p:nvCxnSpPr>
          <p:cNvPr id="148" name="Google Shape;148;p17"/>
          <p:cNvCxnSpPr>
            <a:endCxn id="149" idx="2"/>
          </p:cNvCxnSpPr>
          <p:nvPr/>
        </p:nvCxnSpPr>
        <p:spPr>
          <a:xfrm flipH="1" rot="10800000">
            <a:off x="4954600" y="4256100"/>
            <a:ext cx="1537800" cy="287100"/>
          </a:xfrm>
          <a:prstGeom prst="bentConnector2">
            <a:avLst/>
          </a:prstGeom>
          <a:noFill/>
          <a:ln cap="flat" cmpd="sng" w="28575">
            <a:solidFill>
              <a:schemeClr val="dk2"/>
            </a:solidFill>
            <a:prstDash val="solid"/>
            <a:round/>
            <a:headEnd len="med" w="med" type="none"/>
            <a:tailEnd len="med" w="med" type="triangle"/>
          </a:ln>
        </p:spPr>
      </p:cxnSp>
      <p:sp>
        <p:nvSpPr>
          <p:cNvPr id="150" name="Google Shape;150;p17"/>
          <p:cNvSpPr/>
          <p:nvPr/>
        </p:nvSpPr>
        <p:spPr>
          <a:xfrm>
            <a:off x="459750" y="1027100"/>
            <a:ext cx="934500" cy="3177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Client</a:t>
            </a:r>
            <a:endParaRPr/>
          </a:p>
        </p:txBody>
      </p:sp>
      <p:cxnSp>
        <p:nvCxnSpPr>
          <p:cNvPr id="151" name="Google Shape;151;p17"/>
          <p:cNvCxnSpPr>
            <a:stCxn id="150" idx="2"/>
          </p:cNvCxnSpPr>
          <p:nvPr/>
        </p:nvCxnSpPr>
        <p:spPr>
          <a:xfrm>
            <a:off x="927000" y="1344800"/>
            <a:ext cx="600" cy="1025100"/>
          </a:xfrm>
          <a:prstGeom prst="straightConnector1">
            <a:avLst/>
          </a:prstGeom>
          <a:noFill/>
          <a:ln cap="flat" cmpd="sng" w="28575">
            <a:solidFill>
              <a:schemeClr val="dk2"/>
            </a:solidFill>
            <a:prstDash val="solid"/>
            <a:round/>
            <a:headEnd len="med" w="med" type="none"/>
            <a:tailEnd len="med" w="med" type="triangle"/>
          </a:ln>
        </p:spPr>
      </p:cxnSp>
      <p:cxnSp>
        <p:nvCxnSpPr>
          <p:cNvPr id="152" name="Google Shape;152;p17"/>
          <p:cNvCxnSpPr>
            <a:stCxn id="150" idx="0"/>
            <a:endCxn id="93" idx="0"/>
          </p:cNvCxnSpPr>
          <p:nvPr/>
        </p:nvCxnSpPr>
        <p:spPr>
          <a:xfrm flipH="1" rot="-5400000">
            <a:off x="3955500" y="-2001400"/>
            <a:ext cx="1655100" cy="7712100"/>
          </a:xfrm>
          <a:prstGeom prst="bentConnector3">
            <a:avLst>
              <a:gd fmla="val -14387" name="adj1"/>
            </a:avLst>
          </a:prstGeom>
          <a:noFill/>
          <a:ln cap="flat" cmpd="sng" w="28575">
            <a:solidFill>
              <a:schemeClr val="dk2"/>
            </a:solidFill>
            <a:prstDash val="solid"/>
            <a:round/>
            <a:headEnd len="med" w="med" type="none"/>
            <a:tailEnd len="med" w="med" type="none"/>
          </a:ln>
        </p:spPr>
      </p:cxnSp>
      <p:cxnSp>
        <p:nvCxnSpPr>
          <p:cNvPr id="153" name="Google Shape;153;p17"/>
          <p:cNvCxnSpPr/>
          <p:nvPr/>
        </p:nvCxnSpPr>
        <p:spPr>
          <a:xfrm rot="10800000">
            <a:off x="4910850" y="3157200"/>
            <a:ext cx="392700" cy="0"/>
          </a:xfrm>
          <a:prstGeom prst="straightConnector1">
            <a:avLst/>
          </a:prstGeom>
          <a:noFill/>
          <a:ln cap="flat" cmpd="sng" w="28575">
            <a:solidFill>
              <a:schemeClr val="dk2"/>
            </a:solidFill>
            <a:prstDash val="solid"/>
            <a:round/>
            <a:headEnd len="med" w="med" type="triangle"/>
            <a:tailEnd len="med" w="med" type="none"/>
          </a:ln>
        </p:spPr>
      </p:cxnSp>
      <p:cxnSp>
        <p:nvCxnSpPr>
          <p:cNvPr id="154" name="Google Shape;154;p17"/>
          <p:cNvCxnSpPr>
            <a:stCxn id="101" idx="3"/>
            <a:endCxn id="93" idx="1"/>
          </p:cNvCxnSpPr>
          <p:nvPr/>
        </p:nvCxnSpPr>
        <p:spPr>
          <a:xfrm>
            <a:off x="7659550" y="2652088"/>
            <a:ext cx="474900" cy="478500"/>
          </a:xfrm>
          <a:prstGeom prst="bentConnector3">
            <a:avLst>
              <a:gd fmla="val 50003" name="adj1"/>
            </a:avLst>
          </a:prstGeom>
          <a:noFill/>
          <a:ln cap="flat" cmpd="sng" w="28575">
            <a:solidFill>
              <a:schemeClr val="dk2"/>
            </a:solidFill>
            <a:prstDash val="solid"/>
            <a:round/>
            <a:headEnd len="med" w="med" type="triangle"/>
            <a:tailEnd len="med" w="med" type="none"/>
          </a:ln>
        </p:spPr>
      </p:cxnSp>
      <p:cxnSp>
        <p:nvCxnSpPr>
          <p:cNvPr id="155" name="Google Shape;155;p17"/>
          <p:cNvCxnSpPr>
            <a:stCxn id="98" idx="3"/>
            <a:endCxn id="93" idx="1"/>
          </p:cNvCxnSpPr>
          <p:nvPr/>
        </p:nvCxnSpPr>
        <p:spPr>
          <a:xfrm>
            <a:off x="7659550" y="2959663"/>
            <a:ext cx="474900" cy="171000"/>
          </a:xfrm>
          <a:prstGeom prst="bentConnector3">
            <a:avLst>
              <a:gd fmla="val 50003" name="adj1"/>
            </a:avLst>
          </a:prstGeom>
          <a:noFill/>
          <a:ln cap="flat" cmpd="sng" w="28575">
            <a:solidFill>
              <a:schemeClr val="dk2"/>
            </a:solidFill>
            <a:prstDash val="solid"/>
            <a:round/>
            <a:headEnd len="med" w="med" type="triangle"/>
            <a:tailEnd len="med" w="med" type="none"/>
          </a:ln>
        </p:spPr>
      </p:cxnSp>
      <p:cxnSp>
        <p:nvCxnSpPr>
          <p:cNvPr id="156" name="Google Shape;156;p17"/>
          <p:cNvCxnSpPr>
            <a:stCxn id="99" idx="3"/>
            <a:endCxn id="93" idx="1"/>
          </p:cNvCxnSpPr>
          <p:nvPr/>
        </p:nvCxnSpPr>
        <p:spPr>
          <a:xfrm flipH="1" rot="10800000">
            <a:off x="7659550" y="3130525"/>
            <a:ext cx="474900" cy="139500"/>
          </a:xfrm>
          <a:prstGeom prst="bentConnector3">
            <a:avLst>
              <a:gd fmla="val 50003" name="adj1"/>
            </a:avLst>
          </a:prstGeom>
          <a:noFill/>
          <a:ln cap="flat" cmpd="sng" w="28575">
            <a:solidFill>
              <a:schemeClr val="dk2"/>
            </a:solidFill>
            <a:prstDash val="solid"/>
            <a:round/>
            <a:headEnd len="med" w="med" type="triangle"/>
            <a:tailEnd len="med" w="med" type="none"/>
          </a:ln>
        </p:spPr>
      </p:cxnSp>
      <p:cxnSp>
        <p:nvCxnSpPr>
          <p:cNvPr id="157" name="Google Shape;157;p17"/>
          <p:cNvCxnSpPr>
            <a:stCxn id="97" idx="3"/>
            <a:endCxn id="93" idx="1"/>
          </p:cNvCxnSpPr>
          <p:nvPr/>
        </p:nvCxnSpPr>
        <p:spPr>
          <a:xfrm flipH="1" rot="10800000">
            <a:off x="7659550" y="3130713"/>
            <a:ext cx="474900" cy="449700"/>
          </a:xfrm>
          <a:prstGeom prst="bentConnector3">
            <a:avLst>
              <a:gd fmla="val 50003" name="adj1"/>
            </a:avLst>
          </a:prstGeom>
          <a:noFill/>
          <a:ln cap="flat" cmpd="sng" w="28575">
            <a:solidFill>
              <a:schemeClr val="dk2"/>
            </a:solidFill>
            <a:prstDash val="solid"/>
            <a:round/>
            <a:headEnd len="med" w="med" type="triangle"/>
            <a:tailEnd len="med" w="med" type="none"/>
          </a:ln>
        </p:spPr>
      </p:cxnSp>
      <p:cxnSp>
        <p:nvCxnSpPr>
          <p:cNvPr id="158" name="Google Shape;158;p17"/>
          <p:cNvCxnSpPr>
            <a:stCxn id="100" idx="3"/>
            <a:endCxn id="93" idx="1"/>
          </p:cNvCxnSpPr>
          <p:nvPr/>
        </p:nvCxnSpPr>
        <p:spPr>
          <a:xfrm flipH="1" rot="10800000">
            <a:off x="7659550" y="3130588"/>
            <a:ext cx="474900" cy="760200"/>
          </a:xfrm>
          <a:prstGeom prst="bentConnector3">
            <a:avLst>
              <a:gd fmla="val 50003" name="adj1"/>
            </a:avLst>
          </a:prstGeom>
          <a:noFill/>
          <a:ln cap="flat" cmpd="sng" w="28575">
            <a:solidFill>
              <a:schemeClr val="dk2"/>
            </a:solidFill>
            <a:prstDash val="solid"/>
            <a:round/>
            <a:headEnd len="med" w="med" type="triangle"/>
            <a:tailEnd len="med" w="med" type="none"/>
          </a:ln>
        </p:spPr>
      </p:cxnSp>
      <p:grpSp>
        <p:nvGrpSpPr>
          <p:cNvPr id="159" name="Google Shape;159;p17"/>
          <p:cNvGrpSpPr/>
          <p:nvPr/>
        </p:nvGrpSpPr>
        <p:grpSpPr>
          <a:xfrm>
            <a:off x="624665" y="2881982"/>
            <a:ext cx="605284" cy="500477"/>
            <a:chOff x="3404850" y="831000"/>
            <a:chExt cx="2334300" cy="1842700"/>
          </a:xfrm>
        </p:grpSpPr>
        <p:sp>
          <p:nvSpPr>
            <p:cNvPr id="160" name="Google Shape;160;p17"/>
            <p:cNvSpPr/>
            <p:nvPr/>
          </p:nvSpPr>
          <p:spPr>
            <a:xfrm>
              <a:off x="3404850" y="831000"/>
              <a:ext cx="2334300" cy="296400"/>
            </a:xfrm>
            <a:prstGeom prst="round2SameRect">
              <a:avLst>
                <a:gd fmla="val 16667" name="adj1"/>
                <a:gd fmla="val 0" name="adj2"/>
              </a:avLst>
            </a:prstGeom>
            <a:solidFill>
              <a:srgbClr val="FCD5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161" name="Google Shape;161;p17"/>
            <p:cNvSpPr/>
            <p:nvPr/>
          </p:nvSpPr>
          <p:spPr>
            <a:xfrm>
              <a:off x="3404850" y="2066925"/>
              <a:ext cx="2334300" cy="296400"/>
            </a:xfrm>
            <a:prstGeom prst="roundRect">
              <a:avLst>
                <a:gd fmla="val 16667" name="adj"/>
              </a:avLst>
            </a:prstGeom>
            <a:solidFill>
              <a:srgbClr val="85200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162" name="Google Shape;162;p17"/>
            <p:cNvSpPr/>
            <p:nvPr/>
          </p:nvSpPr>
          <p:spPr>
            <a:xfrm>
              <a:off x="3404850" y="1446175"/>
              <a:ext cx="2334300" cy="296400"/>
            </a:xfrm>
            <a:prstGeom prst="roundRect">
              <a:avLst>
                <a:gd fmla="val 16667" name="adj"/>
              </a:avLst>
            </a:prstGeom>
            <a:solidFill>
              <a:srgbClr val="8BD14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163" name="Google Shape;163;p17"/>
            <p:cNvSpPr/>
            <p:nvPr/>
          </p:nvSpPr>
          <p:spPr>
            <a:xfrm>
              <a:off x="3404850" y="1756538"/>
              <a:ext cx="2334300" cy="296400"/>
            </a:xfrm>
            <a:prstGeom prst="roundRect">
              <a:avLst>
                <a:gd fmla="val 16667" name="adj"/>
              </a:avLst>
            </a:prstGeom>
            <a:solidFill>
              <a:srgbClr val="FFC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164" name="Google Shape;164;p17"/>
            <p:cNvSpPr/>
            <p:nvPr/>
          </p:nvSpPr>
          <p:spPr>
            <a:xfrm>
              <a:off x="3404850" y="2377300"/>
              <a:ext cx="2334300" cy="296400"/>
            </a:xfrm>
            <a:prstGeom prst="roundRect">
              <a:avLst>
                <a:gd fmla="val 16667" name="adj"/>
              </a:avLst>
            </a:prstGeom>
            <a:solidFill>
              <a:srgbClr val="FCD5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165" name="Google Shape;165;p17"/>
            <p:cNvSpPr/>
            <p:nvPr/>
          </p:nvSpPr>
          <p:spPr>
            <a:xfrm>
              <a:off x="3404850" y="1138600"/>
              <a:ext cx="2334300" cy="296400"/>
            </a:xfrm>
            <a:prstGeom prst="roundRect">
              <a:avLst>
                <a:gd fmla="val 16667" name="adj"/>
              </a:avLst>
            </a:prstGeom>
            <a:solidFill>
              <a:srgbClr val="FF63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grpSp>
      <p:sp>
        <p:nvSpPr>
          <p:cNvPr id="149" name="Google Shape;149;p17"/>
          <p:cNvSpPr txBox="1"/>
          <p:nvPr/>
        </p:nvSpPr>
        <p:spPr>
          <a:xfrm>
            <a:off x="5524750" y="3935700"/>
            <a:ext cx="1935300" cy="3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AbstractIngredients</a:t>
            </a:r>
            <a:endParaRPr b="1"/>
          </a:p>
        </p:txBody>
      </p:sp>
      <p:sp>
        <p:nvSpPr>
          <p:cNvPr id="166" name="Google Shape;166;p17"/>
          <p:cNvSpPr txBox="1"/>
          <p:nvPr/>
        </p:nvSpPr>
        <p:spPr>
          <a:xfrm>
            <a:off x="3948813" y="2098125"/>
            <a:ext cx="934500" cy="2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t>ConcreteIngredients</a:t>
            </a:r>
            <a:endParaRPr b="1" sz="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UML Diagram</a:t>
            </a:r>
            <a:endParaRPr/>
          </a:p>
        </p:txBody>
      </p:sp>
      <p:sp>
        <p:nvSpPr>
          <p:cNvPr id="172" name="Google Shape;172;p18"/>
          <p:cNvSpPr txBox="1"/>
          <p:nvPr>
            <p:ph idx="1" type="body"/>
          </p:nvPr>
        </p:nvSpPr>
        <p:spPr>
          <a:xfrm>
            <a:off x="226075" y="1425225"/>
            <a:ext cx="2808000" cy="32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The Abstract Factory pattern is useful when:</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AutoNum type="arabicPeriod"/>
            </a:pPr>
            <a:r>
              <a:rPr lang="en" sz="1000"/>
              <a:t>An application should be independent of how its objects are created, composed, and represented.</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AutoNum type="arabicPeriod"/>
            </a:pPr>
            <a:r>
              <a:rPr lang="en" sz="1000"/>
              <a:t>An application should be configured with one of multiple families of related or dependent objects.</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AutoNum type="arabicPeriod"/>
            </a:pPr>
            <a:r>
              <a:rPr lang="en" sz="1000"/>
              <a:t>You want to constrain an application to use a family of related objects that were designed to be used together.</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AutoNum type="arabicPeriod"/>
            </a:pPr>
            <a:r>
              <a:rPr lang="en" sz="1000"/>
              <a:t>You want to provide a class library of objects in which you reveal just their interfaces, not their implementations.</a:t>
            </a:r>
            <a:br>
              <a:rPr lang="en" sz="1000"/>
            </a:br>
            <a:endParaRPr sz="1000"/>
          </a:p>
        </p:txBody>
      </p:sp>
      <p:pic>
        <p:nvPicPr>
          <p:cNvPr id="173" name="Google Shape;173;p18"/>
          <p:cNvPicPr preferRelativeResize="0"/>
          <p:nvPr/>
        </p:nvPicPr>
        <p:blipFill>
          <a:blip r:embed="rId3">
            <a:alphaModFix/>
          </a:blip>
          <a:stretch>
            <a:fillRect/>
          </a:stretch>
        </p:blipFill>
        <p:spPr>
          <a:xfrm>
            <a:off x="3457550" y="737425"/>
            <a:ext cx="5546649" cy="366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Benefits</a:t>
            </a:r>
            <a:endParaRPr/>
          </a:p>
        </p:txBody>
      </p:sp>
      <p:sp>
        <p:nvSpPr>
          <p:cNvPr id="179" name="Google Shape;179;p19"/>
          <p:cNvSpPr txBox="1"/>
          <p:nvPr>
            <p:ph idx="4294967295" type="body"/>
          </p:nvPr>
        </p:nvSpPr>
        <p:spPr>
          <a:xfrm>
            <a:off x="460950" y="835775"/>
            <a:ext cx="8222100" cy="4114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t>Isolates concrete classes</a:t>
            </a:r>
            <a:r>
              <a:rPr lang="en"/>
              <a:t>: </a:t>
            </a:r>
            <a:endParaRPr/>
          </a:p>
          <a:p>
            <a:pPr indent="0" lvl="0" marL="0" rtl="0" algn="l">
              <a:lnSpc>
                <a:spcPct val="115000"/>
              </a:lnSpc>
              <a:spcBef>
                <a:spcPts val="0"/>
              </a:spcBef>
              <a:spcAft>
                <a:spcPts val="0"/>
              </a:spcAft>
              <a:buNone/>
            </a:pPr>
            <a:r>
              <a:rPr lang="en"/>
              <a:t>Since clients manipulate instances through their abstract interfaces, product class names are isolated in the implementation of the concrete factory.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Makes exchanging product families easy</a:t>
            </a:r>
            <a:r>
              <a:rPr lang="en"/>
              <a:t>: </a:t>
            </a:r>
            <a:endParaRPr/>
          </a:p>
          <a:p>
            <a:pPr indent="0" lvl="0" marL="0" rtl="0" algn="l">
              <a:lnSpc>
                <a:spcPct val="115000"/>
              </a:lnSpc>
              <a:spcBef>
                <a:spcPts val="0"/>
              </a:spcBef>
              <a:spcAft>
                <a:spcPts val="0"/>
              </a:spcAft>
              <a:buNone/>
            </a:pPr>
            <a:r>
              <a:rPr lang="en"/>
              <a:t>By simply changing the concrete factory an application uses, we can change the entire family of products all at once.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Promotes consistency among products</a:t>
            </a:r>
            <a:r>
              <a:rPr lang="en"/>
              <a:t>: </a:t>
            </a:r>
            <a:endParaRPr/>
          </a:p>
          <a:p>
            <a:pPr indent="0" lvl="0" marL="0" rtl="0" algn="l">
              <a:lnSpc>
                <a:spcPct val="115000"/>
              </a:lnSpc>
              <a:spcBef>
                <a:spcPts val="0"/>
              </a:spcBef>
              <a:spcAft>
                <a:spcPts val="0"/>
              </a:spcAft>
              <a:buNone/>
            </a:pPr>
            <a:r>
              <a:rPr lang="en"/>
              <a:t>Makes it easy for an application to enforce using only product objects from the same family.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Consequences</a:t>
            </a:r>
            <a:endParaRPr/>
          </a:p>
        </p:txBody>
      </p:sp>
      <p:sp>
        <p:nvSpPr>
          <p:cNvPr id="185" name="Google Shape;185;p20"/>
          <p:cNvSpPr txBox="1"/>
          <p:nvPr>
            <p:ph idx="4294967295" type="body"/>
          </p:nvPr>
        </p:nvSpPr>
        <p:spPr>
          <a:xfrm>
            <a:off x="460950" y="870725"/>
            <a:ext cx="8222100" cy="40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Supporting new kinds of products is difficult: </a:t>
            </a:r>
            <a:endParaRPr b="1"/>
          </a:p>
          <a:p>
            <a:pPr indent="0" lvl="0" marL="0" rtl="0" algn="l">
              <a:spcBef>
                <a:spcPts val="0"/>
              </a:spcBef>
              <a:spcAft>
                <a:spcPts val="0"/>
              </a:spcAft>
              <a:buNone/>
            </a:pPr>
            <a:r>
              <a:rPr lang="en"/>
              <a:t>Since the AbstractFactory interface fixes the set of products that can be created, supporting new kinds of products requires extending the factory interface.This involves changing the AbstractFactory class and all of its subclasses.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Defining extensible factories requires a tradeoff:</a:t>
            </a:r>
            <a:endParaRPr b="1"/>
          </a:p>
          <a:p>
            <a:pPr indent="0" lvl="0" marL="0" rtl="0" algn="l">
              <a:spcBef>
                <a:spcPts val="0"/>
              </a:spcBef>
              <a:spcAft>
                <a:spcPts val="0"/>
              </a:spcAft>
              <a:buNone/>
            </a:pPr>
            <a:r>
              <a:rPr lang="en"/>
              <a:t>A more flexible but less safe design is to add a parameter to the operations that create objects allowing the type of object created to be specified. Unfortunately, the client will not be able to differentiate the classes of the products returned or use sub-class specific operations unless it tries to downcast, which is not always feasible or safe.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160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nvSpPr>
        <p:spPr>
          <a:xfrm>
            <a:off x="409225" y="874900"/>
            <a:ext cx="8396100" cy="4049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t/>
            </a:r>
            <a:endParaRPr b="1"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t/>
            </a:r>
            <a:endParaRPr b="1"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t/>
            </a:r>
            <a:endParaRPr b="1"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t/>
            </a:r>
            <a:endParaRPr b="1"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b="1" lang="en" sz="1800">
                <a:solidFill>
                  <a:schemeClr val="lt2"/>
                </a:solidFill>
                <a:latin typeface="Roboto"/>
                <a:ea typeface="Roboto"/>
                <a:cs typeface="Roboto"/>
                <a:sym typeface="Roboto"/>
              </a:rPr>
              <a:t>Factories as singletons:</a:t>
            </a:r>
            <a:endParaRPr b="1"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Typically only one instance of a ConcreteFactory per product family is needed</a:t>
            </a:r>
            <a:endParaRPr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b="1" lang="en" sz="1800">
                <a:solidFill>
                  <a:schemeClr val="lt2"/>
                </a:solidFill>
                <a:latin typeface="Roboto"/>
                <a:ea typeface="Roboto"/>
                <a:cs typeface="Roboto"/>
                <a:sym typeface="Roboto"/>
              </a:rPr>
              <a:t>Creating products via Factory Method:</a:t>
            </a:r>
            <a:endParaRPr b="1"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We can define a factory method for each product to be overridden in a concrete factory when specifying its products, however, doing so requires a new concrete factory subclass for each product family, even if the product families are only slightly different.</a:t>
            </a:r>
            <a:endParaRPr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b="1" lang="en" sz="1800">
                <a:solidFill>
                  <a:schemeClr val="lt2"/>
                </a:solidFill>
                <a:latin typeface="Roboto"/>
                <a:ea typeface="Roboto"/>
                <a:cs typeface="Roboto"/>
                <a:sym typeface="Roboto"/>
              </a:rPr>
              <a:t>Creating products via Prototype:</a:t>
            </a:r>
            <a:endParaRPr b="1"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If many product families are possible, the concrete factory can be implemented using the Prototype pattern. The concrete factory is initialized with the prototypical instance of each product in the family and creates a new product by cloning its prototype, eliminating the need for a new concrete factory class for each new product family.</a:t>
            </a:r>
            <a:endParaRPr b="1"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t/>
            </a:r>
            <a:endParaRPr b="1" sz="1800">
              <a:solidFill>
                <a:schemeClr val="lt2"/>
              </a:solidFill>
              <a:latin typeface="Roboto"/>
              <a:ea typeface="Roboto"/>
              <a:cs typeface="Roboto"/>
              <a:sym typeface="Roboto"/>
            </a:endParaRPr>
          </a:p>
          <a:p>
            <a:pPr indent="0" lvl="0" marL="457200" rtl="0" algn="l">
              <a:lnSpc>
                <a:spcPct val="115000"/>
              </a:lnSpc>
              <a:spcBef>
                <a:spcPts val="0"/>
              </a:spcBef>
              <a:spcAft>
                <a:spcPts val="0"/>
              </a:spcAft>
              <a:buNone/>
            </a:pPr>
            <a:r>
              <a:t/>
            </a:r>
            <a:endParaRPr b="1"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0"/>
              </a:spcBef>
              <a:spcAft>
                <a:spcPts val="1600"/>
              </a:spcAft>
              <a:buNone/>
            </a:pPr>
            <a:r>
              <a:t/>
            </a:r>
            <a:endParaRPr sz="1800">
              <a:solidFill>
                <a:schemeClr val="lt2"/>
              </a:solidFill>
              <a:latin typeface="Roboto"/>
              <a:ea typeface="Roboto"/>
              <a:cs typeface="Roboto"/>
              <a:sym typeface="Roboto"/>
            </a:endParaRPr>
          </a:p>
        </p:txBody>
      </p:sp>
      <p:sp>
        <p:nvSpPr>
          <p:cNvPr id="191" name="Google Shape;191;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 Techniques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