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4b13be8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4b13be8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4b13be8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4b13be8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4b13be8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4b13be8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4b13be8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4b13be8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b13be8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b13be8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4b13be8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4b13be8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fety-security.uchicago.edu/" TargetMode="External"/><Relationship Id="rId4" Type="http://schemas.openxmlformats.org/officeDocument/2006/relationships/hyperlink" Target="https://incidentreports.uchicago.edu/" TargetMode="External"/><Relationship Id="rId5" Type="http://schemas.openxmlformats.org/officeDocument/2006/relationships/hyperlink" Target="https://incidentreports.uchicago.edu/rss.php?ReportType=incident" TargetMode="External"/><Relationship Id="rId6" Type="http://schemas.openxmlformats.org/officeDocument/2006/relationships/hyperlink" Target="https://incidentreports.uchicago.edu/incidentReportArchive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ps.googleapis.com/maps/api/staticmap?center=UChicago&amp;zoom=14&amp;size=800x800&amp;maptype=roadmap&amp;markers=color:red%7C41.793013,-87.599824%7C41.79256,-87.601345%7C41.788212,-87.595579%7C41.791281,-87.596839%7C41.793013,-87.599824%7C41.788964,-87.600948%7C41.78295,-87.594345%7C41.878114,-87.629798%7C41.878114,-87.629798%7C41.794766,-87.601638%7C41.785026,-87.600348%7C41.788313,-87.604565%7C41.789173,-87.604143%7C41.79343,-87.582067%7C41.794474,-87.601628%7C41.790124,-87.605547%7C41.799115,-87.590198%7C41.785026,-87.600348%7C41.78888,-87.604998%7C41.785026,-87.600348%7C41.794474,-87.601628%7C41.790124,-87.605547%7C41.785026,-87.600348%7C41.792794,-87.59843%7C41.799527,-87.606317%7C41.793561,-87.5989%7C41.78463,-87.604846%7C41.78463,-87.604846%7C41.789748,-87.601463%7C41.78463,-87.604846%7C41.878114,-87.629798%7C41.794575,-87.601637%7C41.796986,-87.597785%7C41.787964,-87.600823%7C41.801564,-87.584829%7C41.789498,-87.604924%7C41.79238,-87.600055%7C41.79503,-87.594938%7C41.782198,-87.595134%7C41.794474,-87.601628%7C41.790124,-87.605547%7C41.785026,-87.600348%7C41.784215,-87.60343%7C41.804101,-87.604268%7C41.79956,-87.582348%7C41.799145,-87.597726%7C41.785026,-87.600348%7C41.785026,-87.600348%7C41.878114,-87.629798%7C41.78787,-87.596395%7C41.799741,-87.590999%7C41.785451,-87.603927%7C41.789458,-87.59315%7C41.791573,-87.605226%7C41.878114,-87.629798%7C41.788212,-87.595579%7C41.802004,-87.597123%7C41.792015,-87.597721%7C41.787828,-87.591495%7C41.790228,-87.604609%7C41.794474,-87.601628%7C41.790124,-87.605547%7C41.785026,-87.600348%7C41.79133,-87.59062%7C41.79436,-87.597824%7C41.799796,-87.594741%7C41.791522,-87.588939%7C41.793561,-87.5989%7C41.803386,-87.586772%7C41.789173,-87.604143%7C42.025275,-87.964562%7C41.785026,-87.600348%7C41.789546,-87.603677%7C41.783623,-87.594254%7C41.798186,-87.594855&amp;key=AIzaSyCeVd6mBnyH50-Fd5m_pVNxpKYGT7v2bR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MPCS 51050 - Final Project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2"/>
            <a:ext cx="8222100" cy="1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for Aggregating, Analyzing, and Displaying Crime Report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Terence Zhao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Aggregate: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crime incident report with details such as the type, location, and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Analyze: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and organize data to find patterns in criminal activity on campus.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Display: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reported locations on a map for visual overview of incident density.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the Data Come From?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The University of Chicago Safety &amp; Security Website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UCPD provides data and information relating to its policing activities.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of the resources they publicly provide is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Daily Crime log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Their </a:t>
            </a:r>
            <a:r>
              <a:rPr lang="en" u="sng">
                <a:solidFill>
                  <a:schemeClr val="hlink"/>
                </a:solidFill>
                <a:hlinkClick r:id="rId5"/>
              </a:rPr>
              <a:t>RSS Feed</a:t>
            </a:r>
            <a:r>
              <a:rPr lang="en"/>
              <a:t> is updated with the most recent incident reports.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also an </a:t>
            </a:r>
            <a:r>
              <a:rPr lang="en" u="sng">
                <a:solidFill>
                  <a:schemeClr val="hlink"/>
                </a:solidFill>
                <a:hlinkClick r:id="rId6"/>
              </a:rPr>
              <a:t>Incident Report Archive</a:t>
            </a:r>
            <a:r>
              <a:rPr lang="en"/>
              <a:t> which dates back to July of 2010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an Incident Report Look Like?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goal is to get this data into our own database so that we can run queries.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8222101" cy="2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Integration Patterns</a:t>
            </a:r>
            <a:endParaRPr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61350" y="2338550"/>
            <a:ext cx="9021300" cy="26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Event Summary: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Setup ActiveMQ connection (Message Broker)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</a:rPr>
              <a:t>Retrieve Message from RSS feed (Message Endpoint)</a:t>
            </a:r>
            <a:endParaRPr sz="14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</a:rPr>
              <a:t>Use xpath to parse and extract URLs from XML (Content Filter)</a:t>
            </a:r>
            <a:endParaRPr sz="14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AA84F"/>
                </a:solidFill>
              </a:rPr>
              <a:t>Send URLs to data file directory (Point-to-Point Channel) </a:t>
            </a:r>
            <a:endParaRPr sz="1400">
              <a:solidFill>
                <a:srgbClr val="6AA84F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Retrieve URLs from data file directory and connect to website (Message Endpoint)</a:t>
            </a:r>
            <a:endParaRPr sz="1400">
              <a:solidFill>
                <a:srgbClr val="3C78D8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Extract HTML content from page source (Message Translator/Processor)</a:t>
            </a:r>
            <a:endParaRPr sz="1400">
              <a:solidFill>
                <a:srgbClr val="3C78D8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Send HTML content to data file directory (Point-to-Point Channel)</a:t>
            </a:r>
            <a:endParaRPr sz="1400">
              <a:solidFill>
                <a:srgbClr val="3C78D8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</a:rPr>
              <a:t>Retrieve HTML and combine paginated incident reports for the same date (Aggregator)</a:t>
            </a:r>
            <a:endParaRPr sz="1400">
              <a:solidFill>
                <a:srgbClr val="E69138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</a:rPr>
              <a:t>Extract only the incident report information from HTML (Content Filter)</a:t>
            </a:r>
            <a:endParaRPr sz="1400">
              <a:solidFill>
                <a:srgbClr val="E69138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9138"/>
                </a:solidFill>
              </a:rPr>
              <a:t>Map messages to IncidentReport domain objects (Messaging Mapper)</a:t>
            </a:r>
            <a:endParaRPr sz="1400">
              <a:solidFill>
                <a:srgbClr val="E69138"/>
              </a:solidFill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Log processed messages and send Incident Reports to database</a:t>
            </a:r>
            <a:endParaRPr sz="1400"/>
          </a:p>
        </p:txBody>
      </p:sp>
      <p:grpSp>
        <p:nvGrpSpPr>
          <p:cNvPr id="94" name="Google Shape;94;p17"/>
          <p:cNvGrpSpPr/>
          <p:nvPr/>
        </p:nvGrpSpPr>
        <p:grpSpPr>
          <a:xfrm>
            <a:off x="72375" y="761863"/>
            <a:ext cx="9021175" cy="1701613"/>
            <a:chOff x="72350" y="1777938"/>
            <a:chExt cx="9021175" cy="1701613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72350" y="2183850"/>
              <a:ext cx="9021175" cy="1295700"/>
              <a:chOff x="103650" y="2023250"/>
              <a:chExt cx="9021175" cy="1295700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248550" y="2149700"/>
                <a:ext cx="617400" cy="591300"/>
              </a:xfrm>
              <a:prstGeom prst="ellipse">
                <a:avLst/>
              </a:prstGeom>
              <a:solidFill>
                <a:srgbClr val="A61C00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1881525" y="2023250"/>
                <a:ext cx="1116600" cy="844200"/>
              </a:xfrm>
              <a:prstGeom prst="rect">
                <a:avLst/>
              </a:prstGeom>
              <a:solidFill>
                <a:srgbClr val="6AA84F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4013700" y="2023250"/>
                <a:ext cx="1116600" cy="844200"/>
              </a:xfrm>
              <a:prstGeom prst="rect">
                <a:avLst/>
              </a:prstGeom>
              <a:solidFill>
                <a:srgbClr val="3C78D8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6188113" y="2023250"/>
                <a:ext cx="1116600" cy="844200"/>
              </a:xfrm>
              <a:prstGeom prst="rect">
                <a:avLst/>
              </a:prstGeom>
              <a:solidFill>
                <a:srgbClr val="E69138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8362525" y="2149700"/>
                <a:ext cx="617400" cy="591300"/>
              </a:xfrm>
              <a:prstGeom prst="ellipse">
                <a:avLst/>
              </a:prstGeom>
              <a:solidFill>
                <a:srgbClr val="674EA7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1" name="Google Shape;101;p17"/>
              <p:cNvCxnSpPr>
                <a:stCxn id="96" idx="6"/>
                <a:endCxn id="97" idx="1"/>
              </p:cNvCxnSpPr>
              <p:nvPr/>
            </p:nvCxnSpPr>
            <p:spPr>
              <a:xfrm>
                <a:off x="865950" y="2445350"/>
                <a:ext cx="1015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2" name="Google Shape;102;p17"/>
              <p:cNvCxnSpPr>
                <a:stCxn id="97" idx="3"/>
                <a:endCxn id="98" idx="1"/>
              </p:cNvCxnSpPr>
              <p:nvPr/>
            </p:nvCxnSpPr>
            <p:spPr>
              <a:xfrm>
                <a:off x="2998125" y="2445350"/>
                <a:ext cx="1015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3" name="Google Shape;103;p17"/>
              <p:cNvCxnSpPr>
                <a:stCxn id="98" idx="3"/>
                <a:endCxn id="99" idx="1"/>
              </p:cNvCxnSpPr>
              <p:nvPr/>
            </p:nvCxnSpPr>
            <p:spPr>
              <a:xfrm>
                <a:off x="5130300" y="2445350"/>
                <a:ext cx="105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4" name="Google Shape;104;p17"/>
              <p:cNvCxnSpPr>
                <a:stCxn id="99" idx="3"/>
                <a:endCxn id="100" idx="2"/>
              </p:cNvCxnSpPr>
              <p:nvPr/>
            </p:nvCxnSpPr>
            <p:spPr>
              <a:xfrm>
                <a:off x="7304713" y="2445350"/>
                <a:ext cx="1057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" name="Google Shape;105;p17"/>
              <p:cNvSpPr txBox="1"/>
              <p:nvPr/>
            </p:nvSpPr>
            <p:spPr>
              <a:xfrm>
                <a:off x="103650" y="274100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RSS Feed</a:t>
                </a:r>
                <a:endParaRPr b="1" sz="1000"/>
              </a:p>
            </p:txBody>
          </p:sp>
          <p:sp>
            <p:nvSpPr>
              <p:cNvPr id="106" name="Google Shape;106;p17"/>
              <p:cNvSpPr txBox="1"/>
              <p:nvPr/>
            </p:nvSpPr>
            <p:spPr>
              <a:xfrm>
                <a:off x="1986225" y="286745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Filter</a:t>
                </a:r>
                <a:endParaRPr b="1" sz="1000"/>
              </a:p>
            </p:txBody>
          </p:sp>
          <p:sp>
            <p:nvSpPr>
              <p:cNvPr id="107" name="Google Shape;107;p17"/>
              <p:cNvSpPr txBox="1"/>
              <p:nvPr/>
            </p:nvSpPr>
            <p:spPr>
              <a:xfrm>
                <a:off x="4129350" y="286745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Filter</a:t>
                </a:r>
                <a:endParaRPr b="1" sz="1000"/>
              </a:p>
            </p:txBody>
          </p:sp>
          <p:sp>
            <p:nvSpPr>
              <p:cNvPr id="108" name="Google Shape;108;p17"/>
              <p:cNvSpPr txBox="1"/>
              <p:nvPr/>
            </p:nvSpPr>
            <p:spPr>
              <a:xfrm>
                <a:off x="6272475" y="286745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Filter</a:t>
                </a:r>
                <a:endParaRPr b="1" sz="1000"/>
              </a:p>
            </p:txBody>
          </p:sp>
          <p:sp>
            <p:nvSpPr>
              <p:cNvPr id="109" name="Google Shape;109;p17"/>
              <p:cNvSpPr txBox="1"/>
              <p:nvPr/>
            </p:nvSpPr>
            <p:spPr>
              <a:xfrm>
                <a:off x="8217625" y="274100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Incident</a:t>
                </a:r>
                <a:endParaRPr b="1" sz="1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Reports</a:t>
                </a:r>
                <a:endParaRPr b="1" sz="1000"/>
              </a:p>
            </p:txBody>
          </p:sp>
          <p:sp>
            <p:nvSpPr>
              <p:cNvPr id="110" name="Google Shape;110;p17"/>
              <p:cNvSpPr txBox="1"/>
              <p:nvPr/>
            </p:nvSpPr>
            <p:spPr>
              <a:xfrm>
                <a:off x="920100" y="214970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Pipe</a:t>
                </a:r>
                <a:endParaRPr b="1" sz="1000"/>
              </a:p>
            </p:txBody>
          </p:sp>
          <p:sp>
            <p:nvSpPr>
              <p:cNvPr id="111" name="Google Shape;111;p17"/>
              <p:cNvSpPr txBox="1"/>
              <p:nvPr/>
            </p:nvSpPr>
            <p:spPr>
              <a:xfrm>
                <a:off x="2998125" y="214970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Pipe</a:t>
                </a:r>
                <a:endParaRPr b="1" sz="1000"/>
              </a:p>
            </p:txBody>
          </p:sp>
          <p:sp>
            <p:nvSpPr>
              <p:cNvPr id="112" name="Google Shape;112;p17"/>
              <p:cNvSpPr txBox="1"/>
              <p:nvPr/>
            </p:nvSpPr>
            <p:spPr>
              <a:xfrm>
                <a:off x="5151425" y="214970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Pipe</a:t>
                </a:r>
                <a:endParaRPr b="1" sz="1000"/>
              </a:p>
            </p:txBody>
          </p:sp>
          <p:sp>
            <p:nvSpPr>
              <p:cNvPr id="113" name="Google Shape;113;p17"/>
              <p:cNvSpPr txBox="1"/>
              <p:nvPr/>
            </p:nvSpPr>
            <p:spPr>
              <a:xfrm>
                <a:off x="7304775" y="214970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Pipe</a:t>
                </a:r>
                <a:endParaRPr b="1" sz="1000"/>
              </a:p>
            </p:txBody>
          </p:sp>
          <p:sp>
            <p:nvSpPr>
              <p:cNvPr id="114" name="Google Shape;114;p17"/>
              <p:cNvSpPr txBox="1"/>
              <p:nvPr/>
            </p:nvSpPr>
            <p:spPr>
              <a:xfrm>
                <a:off x="1986175" y="224515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XML</a:t>
                </a:r>
                <a:endParaRPr b="1" sz="1000"/>
              </a:p>
            </p:txBody>
          </p:sp>
          <p:sp>
            <p:nvSpPr>
              <p:cNvPr id="115" name="Google Shape;115;p17"/>
              <p:cNvSpPr txBox="1"/>
              <p:nvPr/>
            </p:nvSpPr>
            <p:spPr>
              <a:xfrm>
                <a:off x="4118363" y="224515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URL</a:t>
                </a:r>
                <a:endParaRPr b="1" sz="1000"/>
              </a:p>
            </p:txBody>
          </p:sp>
          <p:sp>
            <p:nvSpPr>
              <p:cNvPr id="116" name="Google Shape;116;p17"/>
              <p:cNvSpPr txBox="1"/>
              <p:nvPr/>
            </p:nvSpPr>
            <p:spPr>
              <a:xfrm>
                <a:off x="6292825" y="2245150"/>
                <a:ext cx="907200" cy="45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HTML</a:t>
                </a:r>
                <a:endParaRPr b="1" sz="1000"/>
              </a:p>
            </p:txBody>
          </p:sp>
        </p:grpSp>
        <p:sp>
          <p:nvSpPr>
            <p:cNvPr id="117" name="Google Shape;117;p17"/>
            <p:cNvSpPr txBox="1"/>
            <p:nvPr/>
          </p:nvSpPr>
          <p:spPr>
            <a:xfrm>
              <a:off x="3210000" y="1777938"/>
              <a:ext cx="27459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Pipes and Filters</a:t>
              </a:r>
              <a:endParaRPr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GoogleStaticMap (Builder)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IncidentReportDatabase (Facade, Iterator)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IncidentReportMap (Facade, Singleton)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IncidentReportAnalyzer (Facade)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QueryIncidentReportBy(Day/Month/Year) --&gt; AnalysisStrategy.java (Strategy)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IncidentReportArchiveLoader → AbstractDataLoader (Template Method)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the incident_table database (DELETE FROM incident_report;)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Wipe out the file:data/ directory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RSS Feed Producer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the database to check if populated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the UCPD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Show Incident Report Analysis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Incident Map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