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a0d9e75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0d9e7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a0d9e75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0d9e7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1a0d9e75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0d9e7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a0d9e7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0d9e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a0d9e75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0d9e7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a0d9e7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0d9e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a0d9e75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0d9e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a0d9e75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0d9e7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a0d9e7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0d9e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a0d9e7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0d9e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g1a0d9e75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1a0d9e7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66"/>
                </a:solidFill>
              </a:rPr>
              <a:t>By providing the immersive experience of navigating indoor locations, we are creating a new format for shopping online and paving the way for the store of the future.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a0d9e7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0d9e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a0d9e7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0d9e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1a0d9e75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1a0d9e7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1a0d9e75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a0d9e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involved creating a efficient and scalable architecture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1a0d9e7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a0d9e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1a0d9e75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0d9e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1a0d9e7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0d9e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a0d9e7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0d9e7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a0d9e75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0d9e7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Google Shape;27;p8"/>
          <p:cNvSpPr txBox="1"/>
          <p:nvPr>
            <p:ph type="ctrTitle"/>
          </p:nvPr>
        </p:nvSpPr>
        <p:spPr>
          <a:xfrm>
            <a:off x="685800" y="2111123"/>
            <a:ext cx="7772400" cy="1546475"/>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Indoor Street View</a:t>
            </a:r>
            <a:endParaRPr/>
          </a:p>
        </p:txBody>
      </p:sp>
      <p:sp>
        <p:nvSpPr>
          <p:cNvPr id="28" name="Google Shape;28;p8"/>
          <p:cNvSpPr txBox="1"/>
          <p:nvPr>
            <p:ph idx="1" type="subTitle"/>
          </p:nvPr>
        </p:nvSpPr>
        <p:spPr>
          <a:xfrm>
            <a:off x="685800" y="3786738"/>
            <a:ext cx="7772400" cy="1046317"/>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Gouri Joshi (TLP Intern) </a:t>
            </a:r>
            <a:endParaRPr/>
          </a:p>
          <a:p>
            <a:pPr indent="0" lvl="0" marL="0" rtl="0" algn="r">
              <a:spcBef>
                <a:spcPts val="0"/>
              </a:spcBef>
              <a:spcAft>
                <a:spcPts val="0"/>
              </a:spcAft>
              <a:buNone/>
            </a:pPr>
            <a:r>
              <a:rPr lang="en"/>
              <a:t>- Terence Zhao (TA Intern)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Integrating Deals</a:t>
            </a:r>
            <a:endParaRPr/>
          </a:p>
        </p:txBody>
      </p:sp>
      <p:sp>
        <p:nvSpPr>
          <p:cNvPr id="87" name="Google Shape;87;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Display deals per department</a:t>
            </a:r>
            <a:endParaRPr/>
          </a:p>
          <a:p>
            <a:pPr indent="0" lvl="0" marL="0" rtl="0" algn="l">
              <a:spcBef>
                <a:spcPts val="600"/>
              </a:spcBef>
              <a:spcAft>
                <a:spcPts val="0"/>
              </a:spcAft>
              <a:buNone/>
            </a:pPr>
            <a:r>
              <a:rPr lang="en"/>
              <a:t>Deals are refreshed when user clicks on links or loads new panorama</a:t>
            </a:r>
            <a:endParaRPr/>
          </a:p>
          <a:p>
            <a:pPr indent="0" lvl="0" marL="0" rtl="0" algn="l">
              <a:spcBef>
                <a:spcPts val="600"/>
              </a:spcBef>
              <a:spcAft>
                <a:spcPts val="0"/>
              </a:spcAft>
              <a:buNone/>
            </a:pPr>
            <a:r>
              <a:rPr lang="en"/>
              <a:t>Define clickable regions on the panorama for individual product deals</a:t>
            </a:r>
            <a:endParaRPr/>
          </a:p>
          <a:p>
            <a:pPr indent="0" lvl="0" marL="0" rtl="0" algn="l">
              <a:spcBef>
                <a:spcPts val="600"/>
              </a:spcBef>
              <a:spcAft>
                <a:spcPts val="0"/>
              </a:spcAft>
              <a:buNone/>
            </a:pPr>
            <a:r>
              <a:rPr lang="en"/>
              <a:t>-Possible to integrate with a planogram and locate each product position in the store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Opportunity and Challenges</a:t>
            </a:r>
            <a:endParaRPr/>
          </a:p>
        </p:txBody>
      </p:sp>
      <p:sp>
        <p:nvSpPr>
          <p:cNvPr id="93" name="Google Shape;93;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400">
                <a:solidFill>
                  <a:srgbClr val="000066"/>
                </a:solidFill>
              </a:rPr>
              <a:t>Opportunity: </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400">
                <a:solidFill>
                  <a:srgbClr val="000066"/>
                </a:solidFill>
              </a:rPr>
              <a:t>B2C - First mover in retail to offer virtual tour of the store with integrated deals.</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400">
                <a:solidFill>
                  <a:srgbClr val="000066"/>
                </a:solidFill>
              </a:rPr>
              <a:t>B2B - Opportunity to patent the process and offer as a service to other businesses(Eg: Malls, Airport)</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400">
                <a:solidFill>
                  <a:srgbClr val="000066"/>
                </a:solidFill>
              </a:rPr>
              <a:t>Allows Sears to push new in-store initiatives to users using a virtual tour and draw customers to their stores. (Eg: Fit Studio)</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400">
                <a:solidFill>
                  <a:srgbClr val="000066"/>
                </a:solidFill>
              </a:rPr>
              <a:t>Gives the customers an opportunity to view the store online and review the products.</a:t>
            </a:r>
            <a:endParaRPr sz="1400"/>
          </a:p>
          <a:p>
            <a:pPr indent="0" lvl="0" marL="0" rtl="0" algn="l">
              <a:lnSpc>
                <a:spcPct val="115000"/>
              </a:lnSpc>
              <a:spcBef>
                <a:spcPts val="0"/>
              </a:spcBef>
              <a:spcAft>
                <a:spcPts val="0"/>
              </a:spcAft>
              <a:buClr>
                <a:srgbClr val="000000"/>
              </a:buClr>
              <a:buSzPts val="1100"/>
              <a:buFont typeface="Arial"/>
              <a:buNone/>
            </a:pPr>
            <a:r>
              <a:t/>
            </a:r>
            <a:endParaRPr sz="1400">
              <a:solidFill>
                <a:srgbClr val="000066"/>
              </a:solidFill>
            </a:endParaRPr>
          </a:p>
          <a:p>
            <a:pPr indent="0" lvl="0" marL="0" rtl="0" algn="l">
              <a:lnSpc>
                <a:spcPct val="115000"/>
              </a:lnSpc>
              <a:spcBef>
                <a:spcPts val="0"/>
              </a:spcBef>
              <a:spcAft>
                <a:spcPts val="0"/>
              </a:spcAft>
              <a:buClr>
                <a:srgbClr val="000000"/>
              </a:buClr>
              <a:buSzPts val="1100"/>
              <a:buFont typeface="Arial"/>
              <a:buNone/>
            </a:pPr>
            <a:r>
              <a:rPr lang="en" sz="1400">
                <a:solidFill>
                  <a:srgbClr val="000066"/>
                </a:solidFill>
              </a:rPr>
              <a:t>Challenges: Efficient Process for creating indoor street view that can be scaled to hundreds of stores</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400">
                <a:solidFill>
                  <a:srgbClr val="000066"/>
                </a:solidFill>
              </a:rPr>
              <a:t>taking high quality photos (use robots to automate process)</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400">
                <a:solidFill>
                  <a:srgbClr val="000066"/>
                </a:solidFill>
              </a:rPr>
              <a:t>stitching panoramas </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400">
                <a:solidFill>
                  <a:srgbClr val="000066"/>
                </a:solidFill>
              </a:rPr>
              <a:t>creating street view</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400">
                <a:solidFill>
                  <a:srgbClr val="000066"/>
                </a:solidFill>
              </a:rPr>
              <a:t>integration with SKIN</a:t>
            </a:r>
            <a:endParaRPr sz="14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t/>
            </a:r>
            <a:endParaRPr sz="1000">
              <a:solidFill>
                <a:srgbClr val="000066"/>
              </a:solidFill>
            </a:endParaRPr>
          </a:p>
          <a:p>
            <a:pPr indent="0" lvl="0" marL="0" rtl="0" algn="l">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Accomplishments</a:t>
            </a:r>
            <a:endParaRPr/>
          </a:p>
        </p:txBody>
      </p:sp>
      <p:sp>
        <p:nvSpPr>
          <p:cNvPr id="99" name="Google Shape;99;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66"/>
                </a:solidFill>
              </a:rPr>
              <a:t>Designed an end-to-end process to create Indoor Street View</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Reviewed various softwares and applications that can be used </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Integrated Google Maps API with SKIN</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Built Street View tool(Associate App) to support project development</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Developed web based application to work with mobile </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Developed a platform to integrate deals from ShopLocal with Street View</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Used all the knowledge gained to develop a working model of Indoor street view for Sears Store in Woodfield</a:t>
            </a:r>
            <a:endParaRPr sz="1800">
              <a:solidFill>
                <a:srgbClr val="000066"/>
              </a:solidFill>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000066"/>
              </a:solidFill>
            </a:endParaRPr>
          </a:p>
          <a:p>
            <a:pPr indent="0" lvl="0" marL="0" rtl="0" algn="l">
              <a:lnSpc>
                <a:spcPct val="115000"/>
              </a:lnSpc>
              <a:spcBef>
                <a:spcPts val="0"/>
              </a:spcBef>
              <a:spcAft>
                <a:spcPts val="0"/>
              </a:spcAft>
              <a:buClr>
                <a:srgbClr val="000000"/>
              </a:buClr>
              <a:buSzPts val="1100"/>
              <a:buFont typeface="Arial"/>
              <a:buNone/>
            </a:pPr>
            <a:r>
              <a:rPr lang="en" sz="1800">
                <a:solidFill>
                  <a:srgbClr val="000066"/>
                </a:solidFill>
              </a:rPr>
              <a:t>	Implemented front end web application using Google Maps API</a:t>
            </a:r>
            <a:endParaRPr sz="1800">
              <a:solidFill>
                <a:srgbClr val="000066"/>
              </a:solidFill>
            </a:endParaRPr>
          </a:p>
          <a:p>
            <a:pPr indent="0" lvl="0" marL="0" rtl="0" algn="l">
              <a:lnSpc>
                <a:spcPct val="115000"/>
              </a:lnSpc>
              <a:spcBef>
                <a:spcPts val="0"/>
              </a:spcBef>
              <a:spcAft>
                <a:spcPts val="0"/>
              </a:spcAft>
              <a:buClr>
                <a:srgbClr val="000000"/>
              </a:buClr>
              <a:buSzPts val="1100"/>
              <a:buFont typeface="Arial"/>
              <a:buNone/>
            </a:pPr>
            <a:r>
              <a:rPr lang="en" sz="1800">
                <a:solidFill>
                  <a:srgbClr val="000066"/>
                </a:solidFill>
              </a:rPr>
              <a:t>	Captured panoramic images of Sears Woodfield Mall</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Stitched and processed images for indoor street view</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Integrated existing SKIN map technologies</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t/>
            </a:r>
            <a:endParaRPr sz="1800">
              <a:solidFill>
                <a:srgbClr val="000066"/>
              </a:solidFill>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000066"/>
              </a:solidFill>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0" lang="en">
                <a:solidFill>
                  <a:srgbClr val="000066"/>
                </a:solidFill>
              </a:rPr>
              <a:t>Next Steps</a:t>
            </a:r>
            <a:r>
              <a:rPr lang="en">
                <a:solidFill>
                  <a:srgbClr val="000066"/>
                </a:solidFill>
              </a:rPr>
              <a:t>/ Future Roadmap</a:t>
            </a:r>
            <a:endParaRPr/>
          </a:p>
        </p:txBody>
      </p:sp>
      <p:sp>
        <p:nvSpPr>
          <p:cNvPr id="105" name="Google Shape;105;p20"/>
          <p:cNvSpPr txBox="1"/>
          <p:nvPr>
            <p:ph idx="1" type="body"/>
          </p:nvPr>
        </p:nvSpPr>
        <p:spPr>
          <a:xfrm>
            <a:off x="457200" y="1600200"/>
            <a:ext cx="8320200" cy="4632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rgbClr val="000066"/>
                </a:solidFill>
              </a:rPr>
              <a:t>Integrate with Planogram to identify location of each product and add product specific deals</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Automate processes using robotics and store builder interface</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Provide detailed zoom level that displays 3D models of shelves and items</a:t>
            </a:r>
            <a:endParaRPr sz="1800">
              <a:solidFill>
                <a:srgbClr val="000066"/>
              </a:solidFill>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800">
                <a:solidFill>
                  <a:srgbClr val="000000"/>
                </a:solidFill>
              </a:rPr>
              <a:t>I</a:t>
            </a:r>
            <a:r>
              <a:rPr lang="en" sz="1800">
                <a:solidFill>
                  <a:srgbClr val="000066"/>
                </a:solidFill>
              </a:rPr>
              <a:t>ntegrate with augmented reality project to allow users to shop virtually</a:t>
            </a:r>
            <a:endParaRPr sz="1800">
              <a:solidFill>
                <a:srgbClr val="000066"/>
              </a:solidFill>
            </a:endParaRPr>
          </a:p>
          <a:p>
            <a:pPr indent="0" lvl="0" marL="0" rtl="0" algn="l">
              <a:spcBef>
                <a:spcPts val="600"/>
              </a:spcBef>
              <a:spcAft>
                <a:spcPts val="0"/>
              </a:spcAft>
              <a:buNone/>
            </a:pPr>
            <a:r>
              <a:rPr lang="en" sz="1800"/>
              <a:t>	</a:t>
            </a:r>
            <a:endParaRPr sz="1800"/>
          </a:p>
          <a:p>
            <a:pPr indent="0" lvl="0" marL="0" rtl="0" algn="l">
              <a:spcBef>
                <a:spcPts val="600"/>
              </a:spcBef>
              <a:spcAft>
                <a:spcPts val="0"/>
              </a:spcAft>
              <a:buNone/>
            </a:pPr>
            <a:r>
              <a:rPr lang="en" sz="1800"/>
              <a:t>Allow users to scan any view in the store with mobile device and receive information, deals, direction, etc. by matching image data against panoramas</a:t>
            </a:r>
            <a:r>
              <a:rPr lang="en"/>
              <a:t>.</a:t>
            </a:r>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Learnings</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457200" y="1600200"/>
            <a:ext cx="4167900" cy="498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Gouri - </a:t>
            </a:r>
            <a:endParaRPr/>
          </a:p>
        </p:txBody>
      </p:sp>
      <p:sp>
        <p:nvSpPr>
          <p:cNvPr id="112" name="Google Shape;112;p21"/>
          <p:cNvSpPr txBox="1"/>
          <p:nvPr>
            <p:ph idx="1" type="body"/>
          </p:nvPr>
        </p:nvSpPr>
        <p:spPr>
          <a:xfrm>
            <a:off x="4789150" y="1600200"/>
            <a:ext cx="4167900" cy="498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Terence - </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Indoor Street View Demo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Technolgies</a:t>
            </a:r>
            <a:endParaRPr/>
          </a:p>
        </p:txBody>
      </p:sp>
      <p:sp>
        <p:nvSpPr>
          <p:cNvPr id="123" name="Google Shape;123;p2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Front End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Web</a:t>
            </a:r>
            <a:endParaRPr/>
          </a:p>
          <a:p>
            <a:pPr indent="0" lvl="0" marL="457200" rtl="0" algn="l">
              <a:spcBef>
                <a:spcPts val="600"/>
              </a:spcBef>
              <a:spcAft>
                <a:spcPts val="0"/>
              </a:spcAft>
              <a:buNone/>
            </a:pPr>
            <a:r>
              <a:rPr lang="en"/>
              <a:t>Javascript</a:t>
            </a:r>
            <a:endParaRPr/>
          </a:p>
          <a:p>
            <a:pPr indent="0" lvl="0" marL="457200" rtl="0" algn="l">
              <a:spcBef>
                <a:spcPts val="600"/>
              </a:spcBef>
              <a:spcAft>
                <a:spcPts val="0"/>
              </a:spcAft>
              <a:buNone/>
            </a:pPr>
            <a:r>
              <a:rPr lang="en"/>
              <a:t>jQuery</a:t>
            </a:r>
            <a:endParaRPr/>
          </a:p>
          <a:p>
            <a:pPr indent="0" lvl="0" marL="0" rtl="0" algn="l">
              <a:spcBef>
                <a:spcPts val="600"/>
              </a:spcBef>
              <a:spcAft>
                <a:spcPts val="0"/>
              </a:spcAft>
              <a:buNone/>
            </a:pPr>
            <a:r>
              <a:rPr lang="en"/>
              <a:t>Mobile</a:t>
            </a:r>
            <a:endParaRPr/>
          </a:p>
          <a:p>
            <a:pPr indent="0" lvl="0" marL="457200" rtl="0" algn="l">
              <a:spcBef>
                <a:spcPts val="600"/>
              </a:spcBef>
              <a:spcAft>
                <a:spcPts val="0"/>
              </a:spcAft>
              <a:buNone/>
            </a:pPr>
            <a:r>
              <a:rPr lang="en"/>
              <a:t>Android</a:t>
            </a:r>
            <a:endParaRPr/>
          </a:p>
          <a:p>
            <a:pPr indent="0" lvl="0" marL="457200" rtl="0" algn="l">
              <a:spcBef>
                <a:spcPts val="600"/>
              </a:spcBef>
              <a:spcAft>
                <a:spcPts val="0"/>
              </a:spcAft>
              <a:buNone/>
            </a:pPr>
            <a:r>
              <a:rPr lang="en"/>
              <a:t>jQuery Mobile</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	</a:t>
            </a:r>
            <a:endParaRPr/>
          </a:p>
          <a:p>
            <a:pPr indent="457200" lvl="0" marL="0" rtl="0" algn="l">
              <a:spcBef>
                <a:spcPts val="600"/>
              </a:spcBef>
              <a:spcAft>
                <a:spcPts val="0"/>
              </a:spcAft>
              <a:buNone/>
            </a:pPr>
            <a:r>
              <a:rPr lang="en"/>
              <a:t>	</a:t>
            </a:r>
            <a:endParaRPr/>
          </a:p>
        </p:txBody>
      </p:sp>
      <p:sp>
        <p:nvSpPr>
          <p:cNvPr id="124" name="Google Shape;124;p2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Back End</a:t>
            </a:r>
            <a:endParaRPr/>
          </a:p>
          <a:p>
            <a:pPr indent="457200" lvl="0" marL="0" rtl="0" algn="l">
              <a:spcBef>
                <a:spcPts val="600"/>
              </a:spcBef>
              <a:spcAft>
                <a:spcPts val="0"/>
              </a:spcAft>
              <a:buNone/>
            </a:pPr>
            <a:r>
              <a:t/>
            </a:r>
            <a:endParaRPr/>
          </a:p>
          <a:p>
            <a:pPr indent="0" lvl="0" marL="0" rtl="0" algn="l">
              <a:spcBef>
                <a:spcPts val="600"/>
              </a:spcBef>
              <a:spcAft>
                <a:spcPts val="0"/>
              </a:spcAft>
              <a:buNone/>
            </a:pPr>
            <a:r>
              <a:rPr lang="en"/>
              <a:t>Database</a:t>
            </a:r>
            <a:endParaRPr/>
          </a:p>
          <a:p>
            <a:pPr indent="457200" lvl="0" marL="0" rtl="0" algn="l">
              <a:spcBef>
                <a:spcPts val="600"/>
              </a:spcBef>
              <a:spcAft>
                <a:spcPts val="0"/>
              </a:spcAft>
              <a:buClr>
                <a:srgbClr val="000000"/>
              </a:buClr>
              <a:buSzPts val="1100"/>
              <a:buFont typeface="Arial"/>
              <a:buNone/>
            </a:pPr>
            <a:r>
              <a:rPr lang="en"/>
              <a:t>MySQL</a:t>
            </a:r>
            <a:endParaRPr/>
          </a:p>
          <a:p>
            <a:pPr indent="0" lvl="0" marL="0" rtl="0" algn="l">
              <a:spcBef>
                <a:spcPts val="600"/>
              </a:spcBef>
              <a:spcAft>
                <a:spcPts val="0"/>
              </a:spcAft>
              <a:buNone/>
            </a:pPr>
            <a:r>
              <a:rPr lang="en"/>
              <a:t>	JBoss</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30" name="Google Shape;130;p24"/>
          <p:cNvSpPr txBox="1"/>
          <p:nvPr/>
        </p:nvSpPr>
        <p:spPr>
          <a:xfrm>
            <a:off x="529800" y="1721850"/>
            <a:ext cx="8359200" cy="44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Panorama clicking Team - Brian, Peng, Xiaomei, Harsh</a:t>
            </a:r>
            <a:endParaRPr/>
          </a:p>
          <a:p>
            <a:pPr indent="0" lvl="0" marL="0" rtl="0" algn="l">
              <a:spcBef>
                <a:spcPts val="0"/>
              </a:spcBef>
              <a:spcAft>
                <a:spcPts val="0"/>
              </a:spcAft>
              <a:buNone/>
            </a:pPr>
            <a:r>
              <a:rPr lang="en"/>
              <a:t>Woodfield Maps - Brian, Harsh, Kamran</a:t>
            </a:r>
            <a:endParaRPr/>
          </a:p>
          <a:p>
            <a:pPr indent="0" lvl="0" marL="0" rtl="0" algn="l">
              <a:spcBef>
                <a:spcPts val="0"/>
              </a:spcBef>
              <a:spcAft>
                <a:spcPts val="0"/>
              </a:spcAft>
              <a:buNone/>
            </a:pPr>
            <a:r>
              <a:rPr lang="en"/>
              <a:t>Woodfield Builder Interface - Cheng-Hsin</a:t>
            </a:r>
            <a:endParaRPr/>
          </a:p>
          <a:p>
            <a:pPr indent="0" lvl="0" marL="0" rtl="0" algn="l">
              <a:spcBef>
                <a:spcPts val="0"/>
              </a:spcBef>
              <a:spcAft>
                <a:spcPts val="0"/>
              </a:spcAft>
              <a:buNone/>
            </a:pPr>
            <a:r>
              <a:rPr lang="en"/>
              <a:t>Web Services - Mamta</a:t>
            </a:r>
            <a:endParaRPr/>
          </a:p>
          <a:p>
            <a:pPr indent="0" lvl="0" marL="0" rtl="0" algn="l">
              <a:spcBef>
                <a:spcPts val="0"/>
              </a:spcBef>
              <a:spcAft>
                <a:spcPts val="0"/>
              </a:spcAft>
              <a:buNone/>
            </a:pPr>
            <a:r>
              <a:rPr lang="en"/>
              <a:t>Backend Setup - Vlad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Goodman and Steven for their support and help!</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team - For your support and motivation!!!!</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136" name="Google Shape;136;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66"/>
                </a:solidFill>
              </a:rPr>
              <a:t>Overview of the initiative</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	Gives end-users immersive interface to shop virtually online</a:t>
            </a:r>
            <a:endParaRPr sz="1800">
              <a:solidFill>
                <a:srgbClr val="000066"/>
              </a:solidFill>
            </a:endParaRPr>
          </a:p>
          <a:p>
            <a:pPr indent="0" lvl="0" marL="0" rtl="0" algn="l">
              <a:lnSpc>
                <a:spcPct val="115000"/>
              </a:lnSpc>
              <a:spcBef>
                <a:spcPts val="0"/>
              </a:spcBef>
              <a:spcAft>
                <a:spcPts val="0"/>
              </a:spcAft>
              <a:buNone/>
            </a:pPr>
            <a:r>
              <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Accomplishments</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	Developed a working model of indoor street view for Sears Store in Woodfield</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	Implemented front end web application using Google Maps API</a:t>
            </a:r>
            <a:endParaRPr sz="1800">
              <a:solidFill>
                <a:srgbClr val="000066"/>
              </a:solidFill>
            </a:endParaRPr>
          </a:p>
          <a:p>
            <a:pPr indent="0" lvl="0" marL="0" rtl="0" algn="l">
              <a:lnSpc>
                <a:spcPct val="115000"/>
              </a:lnSpc>
              <a:spcBef>
                <a:spcPts val="0"/>
              </a:spcBef>
              <a:spcAft>
                <a:spcPts val="0"/>
              </a:spcAft>
              <a:buNone/>
            </a:pPr>
            <a:r>
              <a:rPr lang="en" sz="1800">
                <a:solidFill>
                  <a:srgbClr val="000066"/>
                </a:solidFill>
              </a:rPr>
              <a:t>	Captured panoramic images of Sears Woodfield Mall</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Stitched and processed images for indoor street view</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Integrated existing SKIN map technologies</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Built workflow tools to support project development</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Developed web based application to work with mobile </a:t>
            </a:r>
            <a:endParaRPr sz="1800">
              <a:solidFill>
                <a:srgbClr val="000066"/>
              </a:solidFill>
            </a:endParaRPr>
          </a:p>
          <a:p>
            <a:pPr indent="0" lvl="0" marL="0" rtl="0" algn="l">
              <a:lnSpc>
                <a:spcPct val="115000"/>
              </a:lnSpc>
              <a:spcBef>
                <a:spcPts val="0"/>
              </a:spcBef>
              <a:spcAft>
                <a:spcPts val="0"/>
              </a:spcAft>
              <a:buNone/>
            </a:pPr>
            <a:r>
              <a:t/>
            </a:r>
            <a:endParaRPr sz="1800">
              <a:solidFill>
                <a:srgbClr val="000066"/>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142" name="Google Shape;142;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000" u="sng">
                <a:solidFill>
                  <a:srgbClr val="000066"/>
                </a:solidFill>
              </a:rPr>
              <a:t>Project Objectives (Optional)</a:t>
            </a:r>
            <a:endParaRPr b="1" i="1" sz="1000" u="sng">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What is the expected outcome of the project?</a:t>
            </a:r>
            <a:endParaRPr sz="800">
              <a:solidFill>
                <a:srgbClr val="000066"/>
              </a:solidFill>
            </a:endParaRPr>
          </a:p>
          <a:p>
            <a:pPr indent="0" lvl="0" marL="0" rtl="0" algn="l">
              <a:lnSpc>
                <a:spcPct val="115000"/>
              </a:lnSpc>
              <a:spcBef>
                <a:spcPts val="0"/>
              </a:spcBef>
              <a:spcAft>
                <a:spcPts val="0"/>
              </a:spcAft>
              <a:buNone/>
            </a:pPr>
            <a:r>
              <a:t/>
            </a:r>
            <a:endParaRPr sz="800">
              <a:solidFill>
                <a:srgbClr val="000066"/>
              </a:solidFill>
            </a:endParaRPr>
          </a:p>
          <a:p>
            <a:pPr indent="0" lvl="0" marL="0" rtl="0" algn="l">
              <a:lnSpc>
                <a:spcPct val="115000"/>
              </a:lnSpc>
              <a:spcBef>
                <a:spcPts val="0"/>
              </a:spcBef>
              <a:spcAft>
                <a:spcPts val="0"/>
              </a:spcAft>
              <a:buNone/>
            </a:pPr>
            <a:r>
              <a:t/>
            </a:r>
            <a:endParaRPr sz="800">
              <a:solidFill>
                <a:srgbClr val="000066"/>
              </a:solidFill>
            </a:endParaRPr>
          </a:p>
          <a:p>
            <a:pPr indent="0" lvl="0" marL="0" rtl="0" algn="l">
              <a:lnSpc>
                <a:spcPct val="115000"/>
              </a:lnSpc>
              <a:spcBef>
                <a:spcPts val="0"/>
              </a:spcBef>
              <a:spcAft>
                <a:spcPts val="0"/>
              </a:spcAft>
              <a:buNone/>
            </a:pPr>
            <a:r>
              <a:rPr lang="en" sz="800">
                <a:solidFill>
                  <a:srgbClr val="000066"/>
                </a:solidFill>
              </a:rPr>
              <a:t>Goals</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Create panoramic images at different zoom levels (headings)</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Define which locations on indoor map to provide street view</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Use Google Maps Javascript API v3 to add ISV to SKIN map</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Enhance street view detail by adding multiple zoom levels</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Link geo-locations with street view together following map path</a:t>
            </a:r>
            <a:endParaRPr sz="800">
              <a:solidFill>
                <a:srgbClr val="000066"/>
              </a:solidFill>
            </a:endParaRPr>
          </a:p>
          <a:p>
            <a:pPr indent="0" lvl="0" marL="0" rtl="0" algn="l">
              <a:lnSpc>
                <a:spcPct val="115000"/>
              </a:lnSpc>
              <a:spcBef>
                <a:spcPts val="0"/>
              </a:spcBef>
              <a:spcAft>
                <a:spcPts val="0"/>
              </a:spcAft>
              <a:buNone/>
            </a:pPr>
            <a:r>
              <a:t/>
            </a:r>
            <a:endParaRPr sz="800">
              <a:solidFill>
                <a:srgbClr val="000066"/>
              </a:solidFill>
            </a:endParaRPr>
          </a:p>
          <a:p>
            <a:pPr indent="0" lvl="0" marL="0" rtl="0" algn="l">
              <a:lnSpc>
                <a:spcPct val="115000"/>
              </a:lnSpc>
              <a:spcBef>
                <a:spcPts val="0"/>
              </a:spcBef>
              <a:spcAft>
                <a:spcPts val="0"/>
              </a:spcAft>
              <a:buNone/>
            </a:pPr>
            <a:r>
              <a:t/>
            </a:r>
            <a:endParaRPr sz="800">
              <a:solidFill>
                <a:srgbClr val="000066"/>
              </a:solidFill>
            </a:endParaRPr>
          </a:p>
          <a:p>
            <a:pPr indent="0" lvl="0" marL="0" rtl="0" algn="l">
              <a:lnSpc>
                <a:spcPct val="115000"/>
              </a:lnSpc>
              <a:spcBef>
                <a:spcPts val="0"/>
              </a:spcBef>
              <a:spcAft>
                <a:spcPts val="0"/>
              </a:spcAft>
              <a:buNone/>
            </a:pPr>
            <a:r>
              <a:rPr lang="en" sz="800">
                <a:solidFill>
                  <a:srgbClr val="000066"/>
                </a:solidFill>
              </a:rPr>
              <a:t>Success Metrics</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Create an efficient workflow for generating quality panoramas</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Choose street view locations so there is not significant overlap</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Maintain high quality images and transitions at all zoom levels</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Demo working prototype on web browser and android device  </a:t>
            </a:r>
            <a:endParaRPr sz="800">
              <a:solidFill>
                <a:srgbClr val="000066"/>
              </a:solidFill>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4" name="Google Shape;34;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solidFill>
                  <a:srgbClr val="000066"/>
                </a:solidFill>
              </a:rPr>
              <a:t>Problem Statement: </a:t>
            </a:r>
            <a:endParaRPr sz="1800">
              <a:solidFill>
                <a:srgbClr val="000066"/>
              </a:solidFill>
            </a:endParaRPr>
          </a:p>
          <a:p>
            <a:pPr indent="0" lvl="0" marL="457200" rtl="0" algn="l">
              <a:lnSpc>
                <a:spcPct val="115000"/>
              </a:lnSpc>
              <a:spcBef>
                <a:spcPts val="0"/>
              </a:spcBef>
              <a:spcAft>
                <a:spcPts val="0"/>
              </a:spcAft>
              <a:buNone/>
            </a:pPr>
            <a:r>
              <a:rPr lang="en" sz="1800">
                <a:solidFill>
                  <a:srgbClr val="000066"/>
                </a:solidFill>
              </a:rPr>
              <a:t>Provide a visual context to enrich the customer shopping experience and customer engagement</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Bridge the gap between the 2 dimensional store floor map and the real world store. </a:t>
            </a:r>
            <a:endParaRPr sz="1800">
              <a:solidFill>
                <a:srgbClr val="000066"/>
              </a:solidFill>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000066"/>
              </a:solidFill>
            </a:endParaRPr>
          </a:p>
          <a:p>
            <a:pPr indent="0" lvl="0" marL="0" rtl="0" algn="l">
              <a:lnSpc>
                <a:spcPct val="115000"/>
              </a:lnSpc>
              <a:spcBef>
                <a:spcPts val="0"/>
              </a:spcBef>
              <a:spcAft>
                <a:spcPts val="0"/>
              </a:spcAft>
              <a:buClr>
                <a:srgbClr val="000000"/>
              </a:buClr>
              <a:buSzPts val="1100"/>
              <a:buFont typeface="Arial"/>
              <a:buNone/>
            </a:pPr>
            <a:r>
              <a:rPr lang="en" sz="1800">
                <a:solidFill>
                  <a:srgbClr val="000066"/>
                </a:solidFill>
              </a:rPr>
              <a:t>Project Description:</a:t>
            </a:r>
            <a:endParaRPr sz="1800">
              <a:solidFill>
                <a:srgbClr val="000066"/>
              </a:solidFill>
            </a:endParaRPr>
          </a:p>
          <a:p>
            <a:pPr indent="0" lvl="0" marL="457200" rtl="0" algn="l">
              <a:lnSpc>
                <a:spcPct val="115000"/>
              </a:lnSpc>
              <a:spcBef>
                <a:spcPts val="0"/>
              </a:spcBef>
              <a:spcAft>
                <a:spcPts val="0"/>
              </a:spcAft>
              <a:buNone/>
            </a:pPr>
            <a:r>
              <a:rPr lang="en" sz="1800">
                <a:solidFill>
                  <a:srgbClr val="000066"/>
                </a:solidFill>
              </a:rPr>
              <a:t>The Indoor Street View project takes advantage of popular technologies such as Google Maps and enhances them with our own SKIN (Sears Kmart Indoor Navigation)  technology to allow users to experience our stores as if they were really there. </a:t>
            </a:r>
            <a:endParaRPr sz="1800">
              <a:solidFill>
                <a:srgbClr val="000066"/>
              </a:solidFill>
            </a:endParaRPr>
          </a:p>
          <a:p>
            <a:pPr indent="0" lvl="0" marL="457200" rtl="0" algn="l">
              <a:lnSpc>
                <a:spcPct val="115000"/>
              </a:lnSpc>
              <a:spcBef>
                <a:spcPts val="0"/>
              </a:spcBef>
              <a:spcAft>
                <a:spcPts val="0"/>
              </a:spcAft>
              <a:buClr>
                <a:srgbClr val="000000"/>
              </a:buClr>
              <a:buSzPts val="1100"/>
              <a:buFont typeface="Arial"/>
              <a:buNone/>
            </a:pPr>
            <a:r>
              <a:rPr lang="en" sz="1800">
                <a:solidFill>
                  <a:srgbClr val="000066"/>
                </a:solidFill>
              </a:rPr>
              <a:t>Create a new format for shopping online and paving the way for the store of the future.</a:t>
            </a:r>
            <a:endParaRPr sz="1800">
              <a:solidFill>
                <a:srgbClr val="000066"/>
              </a:solidFill>
            </a:endParaRPr>
          </a:p>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Success Metrics/Timeline</a:t>
            </a:r>
            <a:endParaRPr/>
          </a:p>
        </p:txBody>
      </p:sp>
      <p:sp>
        <p:nvSpPr>
          <p:cNvPr id="148" name="Google Shape;148;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000" u="sng">
                <a:solidFill>
                  <a:srgbClr val="000066"/>
                </a:solidFill>
              </a:rPr>
              <a:t>Success Metrics/Timeline</a:t>
            </a:r>
            <a:endParaRPr b="1" i="1" sz="1000" u="sng">
              <a:solidFill>
                <a:srgbClr val="000066"/>
              </a:solidFill>
            </a:endParaRPr>
          </a:p>
          <a:p>
            <a:pPr indent="0" lvl="0" marL="0" rtl="0" algn="l">
              <a:lnSpc>
                <a:spcPct val="115000"/>
              </a:lnSpc>
              <a:spcBef>
                <a:spcPts val="0"/>
              </a:spcBef>
              <a:spcAft>
                <a:spcPts val="0"/>
              </a:spcAft>
              <a:buNone/>
            </a:pPr>
            <a:r>
              <a:rPr lang="en" sz="1000">
                <a:solidFill>
                  <a:srgbClr val="000000"/>
                </a:solidFill>
              </a:rPr>
              <a:t>•</a:t>
            </a:r>
            <a:r>
              <a:rPr lang="en" sz="1000">
                <a:solidFill>
                  <a:srgbClr val="000066"/>
                </a:solidFill>
              </a:rPr>
              <a:t>Deliverables with timeline</a:t>
            </a:r>
            <a:endParaRPr sz="1000">
              <a:solidFill>
                <a:srgbClr val="000066"/>
              </a:solidFill>
            </a:endParaRPr>
          </a:p>
          <a:p>
            <a:pPr indent="0" lvl="0" marL="0" rtl="0" algn="l">
              <a:lnSpc>
                <a:spcPct val="115000"/>
              </a:lnSpc>
              <a:spcBef>
                <a:spcPts val="0"/>
              </a:spcBef>
              <a:spcAft>
                <a:spcPts val="0"/>
              </a:spcAft>
              <a:buNone/>
            </a:pPr>
            <a:r>
              <a:rPr lang="en" sz="1000">
                <a:solidFill>
                  <a:srgbClr val="000000"/>
                </a:solidFill>
              </a:rPr>
              <a:t>•</a:t>
            </a:r>
            <a:r>
              <a:rPr lang="en" sz="1000">
                <a:solidFill>
                  <a:srgbClr val="000066"/>
                </a:solidFill>
              </a:rPr>
              <a:t>Use $ returns as much as possible</a:t>
            </a:r>
            <a:endParaRPr sz="10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Create a custom street view using panoramic images of indoor location</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Take panoramic images of select locations at multiple zoom levels</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Stitch images together using photographic software</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Split panoramas into image tiles that follow naming convention</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Link indoor street view objects together on map so they can be traversed</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Choose which geo-locations to have street view on store map</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Manage incoming and outgoing paths from each ISV location</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Overlay arrow buttons to move from one street view to another</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Refine user interface to leverage indoor street view functionality</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Combine map and street view side-by-side for better orientation</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Place markers to identify significant locations in street view &amp; map</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Provide high level of zoom detail so products can be identified</a:t>
            </a:r>
            <a:endParaRPr sz="800">
              <a:solidFill>
                <a:srgbClr val="000066"/>
              </a:solidFill>
            </a:endParaRPr>
          </a:p>
          <a:p>
            <a:pPr indent="0" lvl="0" marL="0" rtl="0" algn="l">
              <a:lnSpc>
                <a:spcPct val="115000"/>
              </a:lnSpc>
              <a:spcBef>
                <a:spcPts val="0"/>
              </a:spcBef>
              <a:spcAft>
                <a:spcPts val="0"/>
              </a:spcAft>
              <a:buNone/>
            </a:pPr>
            <a:r>
              <a:rPr lang="en" sz="800">
                <a:solidFill>
                  <a:srgbClr val="000000"/>
                </a:solidFill>
              </a:rPr>
              <a:t>•</a:t>
            </a:r>
            <a:r>
              <a:rPr lang="en" sz="800">
                <a:solidFill>
                  <a:srgbClr val="000066"/>
                </a:solidFill>
              </a:rPr>
              <a:t>Port web view application to mobile device framework using web view</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Should maintain user experience and functionality</a:t>
            </a:r>
            <a:endParaRPr sz="800">
              <a:solidFill>
                <a:srgbClr val="000066"/>
              </a:solidFill>
            </a:endParaRPr>
          </a:p>
          <a:p>
            <a:pPr indent="457200" lvl="0" marL="0" rtl="0" algn="l">
              <a:lnSpc>
                <a:spcPct val="115000"/>
              </a:lnSpc>
              <a:spcBef>
                <a:spcPts val="0"/>
              </a:spcBef>
              <a:spcAft>
                <a:spcPts val="0"/>
              </a:spcAft>
              <a:buNone/>
            </a:pPr>
            <a:r>
              <a:rPr lang="en" sz="800">
                <a:solidFill>
                  <a:srgbClr val="000000"/>
                </a:solidFill>
              </a:rPr>
              <a:t>•</a:t>
            </a:r>
            <a:r>
              <a:rPr lang="en" sz="800">
                <a:solidFill>
                  <a:srgbClr val="000066"/>
                </a:solidFill>
              </a:rPr>
              <a:t>Compatibility with all major mobile platforms</a:t>
            </a:r>
            <a:endParaRPr sz="800">
              <a:solidFill>
                <a:srgbClr val="000066"/>
              </a:solidFill>
            </a:endParaRPr>
          </a:p>
          <a:p>
            <a:pPr indent="0" lvl="0" marL="0" rtl="0" algn="l">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Opportunity</a:t>
            </a:r>
            <a:endParaRPr/>
          </a:p>
        </p:txBody>
      </p:sp>
      <p:sp>
        <p:nvSpPr>
          <p:cNvPr id="154" name="Google Shape;154;p28"/>
          <p:cNvSpPr txBox="1"/>
          <p:nvPr>
            <p:ph idx="1" type="body"/>
          </p:nvPr>
        </p:nvSpPr>
        <p:spPr>
          <a:xfrm>
            <a:off x="457200" y="16275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00066"/>
                </a:solidFill>
              </a:rPr>
              <a:t>Problem Statement: </a:t>
            </a:r>
            <a:endParaRPr sz="1000">
              <a:solidFill>
                <a:srgbClr val="000066"/>
              </a:solidFill>
            </a:endParaRPr>
          </a:p>
          <a:p>
            <a:pPr indent="0" lvl="0" marL="457200" rtl="0" algn="l">
              <a:lnSpc>
                <a:spcPct val="115000"/>
              </a:lnSpc>
              <a:spcBef>
                <a:spcPts val="0"/>
              </a:spcBef>
              <a:spcAft>
                <a:spcPts val="0"/>
              </a:spcAft>
              <a:buNone/>
            </a:pPr>
            <a:r>
              <a:rPr lang="en" sz="1000">
                <a:solidFill>
                  <a:srgbClr val="000066"/>
                </a:solidFill>
              </a:rPr>
              <a:t>Provide a visual context to enrich the customer shopping experience and customer engagement. Bridge the gap between the 2 dimensional store floor map and the real world store. </a:t>
            </a:r>
            <a:endParaRPr sz="1000">
              <a:solidFill>
                <a:srgbClr val="000066"/>
              </a:solidFill>
            </a:endParaRPr>
          </a:p>
          <a:p>
            <a:pPr indent="0" lvl="0" marL="0" rtl="0" algn="l">
              <a:lnSpc>
                <a:spcPct val="115000"/>
              </a:lnSpc>
              <a:spcBef>
                <a:spcPts val="0"/>
              </a:spcBef>
              <a:spcAft>
                <a:spcPts val="0"/>
              </a:spcAft>
              <a:buNone/>
            </a:pPr>
            <a:r>
              <a:t/>
            </a:r>
            <a:endParaRPr sz="1000">
              <a:solidFill>
                <a:srgbClr val="000066"/>
              </a:solidFill>
            </a:endParaRPr>
          </a:p>
          <a:p>
            <a:pPr indent="0" lvl="0" marL="0" rtl="0" algn="l">
              <a:lnSpc>
                <a:spcPct val="115000"/>
              </a:lnSpc>
              <a:spcBef>
                <a:spcPts val="0"/>
              </a:spcBef>
              <a:spcAft>
                <a:spcPts val="0"/>
              </a:spcAft>
              <a:buNone/>
            </a:pPr>
            <a:r>
              <a:rPr lang="en" sz="1000">
                <a:solidFill>
                  <a:srgbClr val="000066"/>
                </a:solidFill>
              </a:rPr>
              <a:t>Project Description:</a:t>
            </a:r>
            <a:endParaRPr sz="1000">
              <a:solidFill>
                <a:srgbClr val="000066"/>
              </a:solidFill>
            </a:endParaRPr>
          </a:p>
          <a:p>
            <a:pPr indent="0" lvl="0" marL="457200" rtl="0" algn="l">
              <a:lnSpc>
                <a:spcPct val="115000"/>
              </a:lnSpc>
              <a:spcBef>
                <a:spcPts val="0"/>
              </a:spcBef>
              <a:spcAft>
                <a:spcPts val="0"/>
              </a:spcAft>
              <a:buNone/>
            </a:pPr>
            <a:r>
              <a:rPr lang="en" sz="1000">
                <a:solidFill>
                  <a:srgbClr val="000066"/>
                </a:solidFill>
              </a:rPr>
              <a:t>The Indoor Street View project takes advantage of popular technologies such as Google Maps and enhances them with our own SKIN (Sears Kmart Indoor Navigation)  technology to allow users to experience our stores as if they were really there. By providing the immersive experience of navigating indoor locations, we are creating a new format for shopping online and paving the way for the store of the future.</a:t>
            </a:r>
            <a:endParaRPr sz="1000">
              <a:solidFill>
                <a:srgbClr val="000066"/>
              </a:solidFill>
            </a:endParaRPr>
          </a:p>
          <a:p>
            <a:pPr indent="0" lvl="0" marL="0" rtl="0" algn="l">
              <a:lnSpc>
                <a:spcPct val="115000"/>
              </a:lnSpc>
              <a:spcBef>
                <a:spcPts val="0"/>
              </a:spcBef>
              <a:spcAft>
                <a:spcPts val="0"/>
              </a:spcAft>
              <a:buNone/>
            </a:pPr>
            <a:r>
              <a:t/>
            </a:r>
            <a:endParaRPr sz="1000">
              <a:solidFill>
                <a:srgbClr val="000066"/>
              </a:solidFill>
            </a:endParaRPr>
          </a:p>
          <a:p>
            <a:pPr indent="0" lvl="0" marL="0" rtl="0" algn="l">
              <a:lnSpc>
                <a:spcPct val="115000"/>
              </a:lnSpc>
              <a:spcBef>
                <a:spcPts val="0"/>
              </a:spcBef>
              <a:spcAft>
                <a:spcPts val="0"/>
              </a:spcAft>
              <a:buNone/>
            </a:pPr>
            <a:r>
              <a:rPr lang="en" sz="1000">
                <a:solidFill>
                  <a:srgbClr val="000066"/>
                </a:solidFill>
              </a:rPr>
              <a:t>Context: Online/Mobile retail</a:t>
            </a:r>
            <a:endParaRPr sz="1000">
              <a:solidFill>
                <a:srgbClr val="000066"/>
              </a:solidFill>
            </a:endParaRPr>
          </a:p>
          <a:p>
            <a:pPr indent="457200" lvl="0" marL="0" rtl="0" algn="l">
              <a:lnSpc>
                <a:spcPct val="115000"/>
              </a:lnSpc>
              <a:spcBef>
                <a:spcPts val="0"/>
              </a:spcBef>
              <a:spcAft>
                <a:spcPts val="0"/>
              </a:spcAft>
              <a:buNone/>
            </a:pPr>
            <a:r>
              <a:rPr lang="en" sz="1000">
                <a:solidFill>
                  <a:srgbClr val="000066"/>
                </a:solidFill>
              </a:rPr>
              <a:t>Store of the Future - Virtual Shopping</a:t>
            </a:r>
            <a:endParaRPr sz="10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000">
                <a:solidFill>
                  <a:srgbClr val="000066"/>
                </a:solidFill>
              </a:rPr>
              <a:t>Provides widespread accessibility and convenience for customers who want to preview our stores. </a:t>
            </a:r>
            <a:endParaRPr sz="1000"/>
          </a:p>
          <a:p>
            <a:pPr indent="0" lvl="0" marL="0" rtl="0" algn="l">
              <a:lnSpc>
                <a:spcPct val="115000"/>
              </a:lnSpc>
              <a:spcBef>
                <a:spcPts val="0"/>
              </a:spcBef>
              <a:spcAft>
                <a:spcPts val="0"/>
              </a:spcAft>
              <a:buNone/>
            </a:pPr>
            <a:r>
              <a:t/>
            </a:r>
            <a:endParaRPr sz="1000">
              <a:solidFill>
                <a:srgbClr val="000066"/>
              </a:solidFill>
            </a:endParaRPr>
          </a:p>
          <a:p>
            <a:pPr indent="0" lvl="0" marL="0" rtl="0" algn="l">
              <a:lnSpc>
                <a:spcPct val="115000"/>
              </a:lnSpc>
              <a:spcBef>
                <a:spcPts val="0"/>
              </a:spcBef>
              <a:spcAft>
                <a:spcPts val="0"/>
              </a:spcAft>
              <a:buNone/>
            </a:pPr>
            <a:r>
              <a:rPr lang="en" sz="1000">
                <a:solidFill>
                  <a:srgbClr val="000066"/>
                </a:solidFill>
              </a:rPr>
              <a:t>Opportunity: </a:t>
            </a:r>
            <a:endParaRPr sz="1000">
              <a:solidFill>
                <a:srgbClr val="000066"/>
              </a:solidFill>
            </a:endParaRPr>
          </a:p>
          <a:p>
            <a:pPr indent="457200" lvl="0" marL="0" rtl="0" algn="l">
              <a:lnSpc>
                <a:spcPct val="115000"/>
              </a:lnSpc>
              <a:spcBef>
                <a:spcPts val="0"/>
              </a:spcBef>
              <a:spcAft>
                <a:spcPts val="0"/>
              </a:spcAft>
              <a:buNone/>
            </a:pPr>
            <a:r>
              <a:rPr lang="en" sz="1000">
                <a:solidFill>
                  <a:srgbClr val="000066"/>
                </a:solidFill>
              </a:rPr>
              <a:t>B2C - First mover in retail to offer virtual tour of the store with integrated deals.</a:t>
            </a:r>
            <a:endParaRPr sz="1000">
              <a:solidFill>
                <a:srgbClr val="000066"/>
              </a:solidFill>
            </a:endParaRPr>
          </a:p>
          <a:p>
            <a:pPr indent="457200" lvl="0" marL="0" rtl="0" algn="l">
              <a:lnSpc>
                <a:spcPct val="115000"/>
              </a:lnSpc>
              <a:spcBef>
                <a:spcPts val="0"/>
              </a:spcBef>
              <a:spcAft>
                <a:spcPts val="0"/>
              </a:spcAft>
              <a:buNone/>
            </a:pPr>
            <a:r>
              <a:rPr lang="en" sz="1000">
                <a:solidFill>
                  <a:srgbClr val="000066"/>
                </a:solidFill>
              </a:rPr>
              <a:t>B2B - Opportunity to patent the process and offer as a service to other businesses(Eg: Malls, Airport)</a:t>
            </a:r>
            <a:endParaRPr sz="1000">
              <a:solidFill>
                <a:srgbClr val="000066"/>
              </a:solidFill>
            </a:endParaRPr>
          </a:p>
          <a:p>
            <a:pPr indent="457200" lvl="0" marL="0" rtl="0" algn="l">
              <a:lnSpc>
                <a:spcPct val="115000"/>
              </a:lnSpc>
              <a:spcBef>
                <a:spcPts val="0"/>
              </a:spcBef>
              <a:spcAft>
                <a:spcPts val="0"/>
              </a:spcAft>
              <a:buNone/>
            </a:pPr>
            <a:r>
              <a:rPr lang="en" sz="1000">
                <a:solidFill>
                  <a:srgbClr val="000066"/>
                </a:solidFill>
              </a:rPr>
              <a:t>Allows Sears to push new in-store initiatives to users using a virtual tour and draw customers to their stores. (Eg: Fit Studio)</a:t>
            </a:r>
            <a:endParaRPr sz="1000">
              <a:solidFill>
                <a:srgbClr val="000066"/>
              </a:solidFill>
            </a:endParaRPr>
          </a:p>
          <a:p>
            <a:pPr indent="457200" lvl="0" marL="0" rtl="0" algn="l">
              <a:lnSpc>
                <a:spcPct val="115000"/>
              </a:lnSpc>
              <a:spcBef>
                <a:spcPts val="0"/>
              </a:spcBef>
              <a:spcAft>
                <a:spcPts val="0"/>
              </a:spcAft>
              <a:buClr>
                <a:srgbClr val="000000"/>
              </a:buClr>
              <a:buSzPts val="1100"/>
              <a:buFont typeface="Arial"/>
              <a:buNone/>
            </a:pPr>
            <a:r>
              <a:rPr lang="en" sz="1000">
                <a:solidFill>
                  <a:srgbClr val="000066"/>
                </a:solidFill>
              </a:rPr>
              <a:t>Gives the customers an opportunity to view the store online and review the products.</a:t>
            </a:r>
            <a:endParaRPr sz="1000"/>
          </a:p>
          <a:p>
            <a:pPr indent="0" lvl="0" marL="0" rtl="0" algn="l">
              <a:lnSpc>
                <a:spcPct val="115000"/>
              </a:lnSpc>
              <a:spcBef>
                <a:spcPts val="0"/>
              </a:spcBef>
              <a:spcAft>
                <a:spcPts val="0"/>
              </a:spcAft>
              <a:buClr>
                <a:srgbClr val="000000"/>
              </a:buClr>
              <a:buSzPts val="1100"/>
              <a:buFont typeface="Arial"/>
              <a:buNone/>
            </a:pPr>
            <a:r>
              <a:t/>
            </a:r>
            <a:endParaRPr sz="1000">
              <a:solidFill>
                <a:srgbClr val="000066"/>
              </a:solidFill>
            </a:endParaRPr>
          </a:p>
          <a:p>
            <a:pPr indent="0" lvl="0" marL="0" rtl="0" algn="l">
              <a:lnSpc>
                <a:spcPct val="115000"/>
              </a:lnSpc>
              <a:spcBef>
                <a:spcPts val="0"/>
              </a:spcBef>
              <a:spcAft>
                <a:spcPts val="0"/>
              </a:spcAft>
              <a:buNone/>
            </a:pPr>
            <a:r>
              <a:rPr lang="en" sz="1000">
                <a:solidFill>
                  <a:srgbClr val="000066"/>
                </a:solidFill>
              </a:rPr>
              <a:t>Challenges: Efficient Process for creating indoor street view that can be scaled to hundreds of stores</a:t>
            </a:r>
            <a:endParaRPr sz="1000">
              <a:solidFill>
                <a:srgbClr val="000066"/>
              </a:solidFill>
            </a:endParaRPr>
          </a:p>
          <a:p>
            <a:pPr indent="457200" lvl="0" marL="0" rtl="0" algn="l">
              <a:lnSpc>
                <a:spcPct val="115000"/>
              </a:lnSpc>
              <a:spcBef>
                <a:spcPts val="0"/>
              </a:spcBef>
              <a:spcAft>
                <a:spcPts val="0"/>
              </a:spcAft>
              <a:buNone/>
            </a:pPr>
            <a:r>
              <a:rPr lang="en" sz="1000">
                <a:solidFill>
                  <a:srgbClr val="000066"/>
                </a:solidFill>
              </a:rPr>
              <a:t>taking high quality photos (use robots to automate process)</a:t>
            </a:r>
            <a:endParaRPr sz="1000">
              <a:solidFill>
                <a:srgbClr val="000066"/>
              </a:solidFill>
            </a:endParaRPr>
          </a:p>
          <a:p>
            <a:pPr indent="457200" lvl="0" marL="0" rtl="0" algn="l">
              <a:lnSpc>
                <a:spcPct val="115000"/>
              </a:lnSpc>
              <a:spcBef>
                <a:spcPts val="0"/>
              </a:spcBef>
              <a:spcAft>
                <a:spcPts val="0"/>
              </a:spcAft>
              <a:buNone/>
            </a:pPr>
            <a:r>
              <a:rPr lang="en" sz="1000">
                <a:solidFill>
                  <a:srgbClr val="000066"/>
                </a:solidFill>
              </a:rPr>
              <a:t>stitching panoramas </a:t>
            </a:r>
            <a:endParaRPr sz="1000">
              <a:solidFill>
                <a:srgbClr val="000066"/>
              </a:solidFill>
            </a:endParaRPr>
          </a:p>
          <a:p>
            <a:pPr indent="457200" lvl="0" marL="0" rtl="0" algn="l">
              <a:lnSpc>
                <a:spcPct val="115000"/>
              </a:lnSpc>
              <a:spcBef>
                <a:spcPts val="0"/>
              </a:spcBef>
              <a:spcAft>
                <a:spcPts val="0"/>
              </a:spcAft>
              <a:buNone/>
            </a:pPr>
            <a:r>
              <a:rPr lang="en" sz="1000">
                <a:solidFill>
                  <a:srgbClr val="000066"/>
                </a:solidFill>
              </a:rPr>
              <a:t>creating street view</a:t>
            </a:r>
            <a:endParaRPr sz="1000">
              <a:solidFill>
                <a:srgbClr val="000066"/>
              </a:solidFill>
            </a:endParaRPr>
          </a:p>
          <a:p>
            <a:pPr indent="457200" lvl="0" marL="0" rtl="0" algn="l">
              <a:lnSpc>
                <a:spcPct val="115000"/>
              </a:lnSpc>
              <a:spcBef>
                <a:spcPts val="0"/>
              </a:spcBef>
              <a:spcAft>
                <a:spcPts val="0"/>
              </a:spcAft>
              <a:buNone/>
            </a:pPr>
            <a:r>
              <a:rPr lang="en" sz="1000">
                <a:solidFill>
                  <a:srgbClr val="000066"/>
                </a:solidFill>
              </a:rPr>
              <a:t>integration with SKIN</a:t>
            </a:r>
            <a:endParaRPr sz="1000">
              <a:solidFill>
                <a:srgbClr val="000066"/>
              </a:solidFill>
            </a:endParaRPr>
          </a:p>
          <a:p>
            <a:pPr indent="457200" lvl="0" marL="0" rtl="0" algn="l">
              <a:lnSpc>
                <a:spcPct val="115000"/>
              </a:lnSpc>
              <a:spcBef>
                <a:spcPts val="0"/>
              </a:spcBef>
              <a:spcAft>
                <a:spcPts val="0"/>
              </a:spcAft>
              <a:buNone/>
            </a:pPr>
            <a:r>
              <a:t/>
            </a:r>
            <a:endParaRPr sz="1000">
              <a:solidFill>
                <a:srgbClr val="000066"/>
              </a:solidFill>
            </a:endParaRPr>
          </a:p>
          <a:p>
            <a:pPr indent="0" lvl="0" marL="0" rtl="0" algn="l">
              <a:lnSpc>
                <a:spcPct val="115000"/>
              </a:lnSpc>
              <a:spcBef>
                <a:spcPts val="0"/>
              </a:spcBef>
              <a:spcAft>
                <a:spcPts val="0"/>
              </a:spcAft>
              <a:buNone/>
            </a:pPr>
            <a:r>
              <a:rPr lang="en" sz="1000">
                <a:solidFill>
                  <a:srgbClr val="000066"/>
                </a:solidFill>
              </a:rPr>
              <a:t>Recommendation: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ISV Architecture</a:t>
            </a:r>
            <a:endParaRPr/>
          </a:p>
        </p:txBody>
      </p:sp>
      <p:sp>
        <p:nvSpPr>
          <p:cNvPr id="40" name="Google Shape;40;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1" name="Google Shape;41;p10"/>
          <p:cNvSpPr/>
          <p:nvPr/>
        </p:nvSpPr>
        <p:spPr>
          <a:xfrm>
            <a:off x="3605600" y="4621050"/>
            <a:ext cx="1471800" cy="1633500"/>
          </a:xfrm>
          <a:prstGeom prst="can">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Process	</a:t>
            </a:r>
            <a:endParaRPr/>
          </a:p>
        </p:txBody>
      </p:sp>
      <p:sp>
        <p:nvSpPr>
          <p:cNvPr id="47" name="Google Shape;47;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Plan Locations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Take pictures and Create panoramas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Build Indoor Street 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 Locations</a:t>
            </a:r>
            <a:endParaRPr/>
          </a:p>
        </p:txBody>
      </p:sp>
      <p:sp>
        <p:nvSpPr>
          <p:cNvPr id="53" name="Google Shape;53;p12"/>
          <p:cNvSpPr txBox="1"/>
          <p:nvPr>
            <p:ph idx="1" type="body"/>
          </p:nvPr>
        </p:nvSpPr>
        <p:spPr>
          <a:xfrm>
            <a:off x="457200" y="1600200"/>
            <a:ext cx="35853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****Put image of floor map</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**image of department with points</a:t>
            </a:r>
            <a:endParaRPr/>
          </a:p>
        </p:txBody>
      </p:sp>
      <p:sp>
        <p:nvSpPr>
          <p:cNvPr id="54" name="Google Shape;54;p12"/>
          <p:cNvSpPr txBox="1"/>
          <p:nvPr>
            <p:ph idx="2" type="body"/>
          </p:nvPr>
        </p:nvSpPr>
        <p:spPr>
          <a:xfrm>
            <a:off x="4346651" y="1600200"/>
            <a:ext cx="43401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Scout for main departments and aisles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Identify paths within each department</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Pick locations about 2 feet apart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Plot and label each location on map</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Creating Panoramic Images</a:t>
            </a:r>
            <a:endParaRPr/>
          </a:p>
        </p:txBody>
      </p:sp>
      <p:sp>
        <p:nvSpPr>
          <p:cNvPr id="60" name="Google Shape;60;p1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DSLR</a:t>
            </a:r>
            <a:endParaRPr/>
          </a:p>
          <a:p>
            <a:pPr indent="0" lvl="0" marL="0" rtl="0" algn="l">
              <a:spcBef>
                <a:spcPts val="600"/>
              </a:spcBef>
              <a:spcAft>
                <a:spcPts val="0"/>
              </a:spcAft>
              <a:buClr>
                <a:srgbClr val="000000"/>
              </a:buClr>
              <a:buSzPts val="1100"/>
              <a:buFont typeface="Arial"/>
              <a:buNone/>
            </a:pPr>
            <a:r>
              <a:rPr lang="en" sz="1800"/>
              <a:t>	Use widest angle possible</a:t>
            </a:r>
            <a:endParaRPr sz="1800"/>
          </a:p>
          <a:p>
            <a:pPr indent="0" lvl="0" marL="0" rtl="0" algn="l">
              <a:spcBef>
                <a:spcPts val="600"/>
              </a:spcBef>
              <a:spcAft>
                <a:spcPts val="0"/>
              </a:spcAft>
              <a:buClr>
                <a:srgbClr val="000000"/>
              </a:buClr>
              <a:buSzPts val="1100"/>
              <a:buFont typeface="Arial"/>
              <a:buNone/>
            </a:pPr>
            <a:r>
              <a:rPr lang="en" sz="1800"/>
              <a:t>	Mount camera on tripod</a:t>
            </a:r>
            <a:endParaRPr sz="1800"/>
          </a:p>
          <a:p>
            <a:pPr indent="457200" lvl="0" marL="0" rtl="0" algn="l">
              <a:spcBef>
                <a:spcPts val="600"/>
              </a:spcBef>
              <a:spcAft>
                <a:spcPts val="0"/>
              </a:spcAft>
              <a:buClr>
                <a:srgbClr val="000000"/>
              </a:buClr>
              <a:buSzPts val="1100"/>
              <a:buFont typeface="Arial"/>
              <a:buNone/>
            </a:pPr>
            <a:r>
              <a:rPr lang="en" sz="1800"/>
              <a:t>24 images for each panorama</a:t>
            </a:r>
            <a:endParaRPr sz="1800"/>
          </a:p>
          <a:p>
            <a:pPr indent="457200" lvl="0" marL="0" rtl="0" algn="l">
              <a:spcBef>
                <a:spcPts val="600"/>
              </a:spcBef>
              <a:spcAft>
                <a:spcPts val="0"/>
              </a:spcAft>
              <a:buClr>
                <a:srgbClr val="000000"/>
              </a:buClr>
              <a:buSzPts val="1100"/>
              <a:buFont typeface="Arial"/>
              <a:buNone/>
            </a:pPr>
            <a:r>
              <a:rPr lang="en" sz="1800"/>
              <a:t>High quality images</a:t>
            </a:r>
            <a:endParaRPr sz="1800"/>
          </a:p>
          <a:p>
            <a:pPr indent="457200" lvl="0" marL="0" rtl="0" algn="l">
              <a:spcBef>
                <a:spcPts val="600"/>
              </a:spcBef>
              <a:spcAft>
                <a:spcPts val="0"/>
              </a:spcAft>
              <a:buClr>
                <a:srgbClr val="000000"/>
              </a:buClr>
              <a:buSzPts val="1100"/>
              <a:buFont typeface="Arial"/>
              <a:buNone/>
            </a:pPr>
            <a:r>
              <a:rPr lang="en" sz="1800"/>
              <a:t>Requires Stitching Software</a:t>
            </a:r>
            <a:endParaRPr sz="1800"/>
          </a:p>
          <a:p>
            <a:pPr indent="0" lvl="0" marL="0" rtl="0" algn="l">
              <a:spcBef>
                <a:spcPts val="600"/>
              </a:spcBef>
              <a:spcAft>
                <a:spcPts val="0"/>
              </a:spcAft>
              <a:buClr>
                <a:srgbClr val="000000"/>
              </a:buClr>
              <a:buSzPts val="1100"/>
              <a:buFont typeface="Arial"/>
              <a:buNone/>
            </a:pPr>
            <a:r>
              <a:rPr lang="en" sz="1800"/>
              <a:t>		Microsoft ICE </a:t>
            </a:r>
            <a:endParaRPr sz="1800"/>
          </a:p>
          <a:p>
            <a:pPr indent="0" lvl="0" marL="0" rtl="0" algn="l">
              <a:spcBef>
                <a:spcPts val="600"/>
              </a:spcBef>
              <a:spcAft>
                <a:spcPts val="0"/>
              </a:spcAft>
              <a:buClr>
                <a:srgbClr val="000000"/>
              </a:buClr>
              <a:buSzPts val="1100"/>
              <a:buFont typeface="Arial"/>
              <a:buNone/>
            </a:pPr>
            <a:r>
              <a:rPr lang="en" sz="1800"/>
              <a:t>		Hugin</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61" name="Google Shape;61;p13"/>
          <p:cNvSpPr txBox="1"/>
          <p:nvPr>
            <p:ph idx="2" type="body"/>
          </p:nvPr>
        </p:nvSpPr>
        <p:spPr>
          <a:xfrm>
            <a:off x="46923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Ipad</a:t>
            </a:r>
            <a:endParaRPr/>
          </a:p>
          <a:p>
            <a:pPr indent="0" lvl="0" marL="457200" rtl="0" algn="l">
              <a:spcBef>
                <a:spcPts val="600"/>
              </a:spcBef>
              <a:spcAft>
                <a:spcPts val="0"/>
              </a:spcAft>
              <a:buNone/>
            </a:pPr>
            <a:r>
              <a:rPr lang="en" sz="1800"/>
              <a:t>Photosynth App</a:t>
            </a:r>
            <a:endParaRPr sz="1800"/>
          </a:p>
          <a:p>
            <a:pPr indent="0" lvl="0" marL="457200" rtl="0" algn="l">
              <a:spcBef>
                <a:spcPts val="600"/>
              </a:spcBef>
              <a:spcAft>
                <a:spcPts val="0"/>
              </a:spcAft>
              <a:buNone/>
            </a:pPr>
            <a:r>
              <a:rPr lang="en" sz="1800"/>
              <a:t>Free on AppStore</a:t>
            </a:r>
            <a:endParaRPr sz="1800"/>
          </a:p>
          <a:p>
            <a:pPr indent="0" lvl="0" marL="0" rtl="0" algn="l">
              <a:spcBef>
                <a:spcPts val="600"/>
              </a:spcBef>
              <a:spcAft>
                <a:spcPts val="0"/>
              </a:spcAft>
              <a:buNone/>
            </a:pPr>
            <a:r>
              <a:rPr lang="en" sz="1800"/>
              <a:t>	360 Pano</a:t>
            </a:r>
            <a:endParaRPr sz="1800"/>
          </a:p>
          <a:p>
            <a:pPr indent="0" lvl="0" marL="0" rtl="0" algn="l">
              <a:spcBef>
                <a:spcPts val="600"/>
              </a:spcBef>
              <a:spcAft>
                <a:spcPts val="0"/>
              </a:spcAft>
              <a:buNone/>
            </a:pPr>
            <a:r>
              <a:rPr lang="en" sz="1800"/>
              <a:t>	Stitches automatically</a:t>
            </a:r>
            <a:endParaRPr sz="1800"/>
          </a:p>
          <a:p>
            <a:pPr indent="0" lvl="0" marL="0" rtl="0" algn="l">
              <a:spcBef>
                <a:spcPts val="600"/>
              </a:spcBef>
              <a:spcAft>
                <a:spcPts val="0"/>
              </a:spcAft>
              <a:buNone/>
            </a:pPr>
            <a:r>
              <a:rPr lang="en" sz="1800"/>
              <a:t>	Low quality</a:t>
            </a:r>
            <a:endParaRPr/>
          </a:p>
          <a:p>
            <a:pPr indent="0" lvl="0" marL="0" rtl="0" algn="l">
              <a:spcBef>
                <a:spcPts val="60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Processing Images</a:t>
            </a:r>
            <a:endParaRPr/>
          </a:p>
        </p:txBody>
      </p:sp>
      <p:sp>
        <p:nvSpPr>
          <p:cNvPr id="67" name="Google Shape;67;p1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sz="1800"/>
              <a:t>Resulting images must be 2:1 ratio </a:t>
            </a:r>
            <a:endParaRPr sz="1800"/>
          </a:p>
          <a:p>
            <a:pPr indent="0" lvl="0" marL="0" rtl="0" algn="l">
              <a:spcBef>
                <a:spcPts val="600"/>
              </a:spcBef>
              <a:spcAft>
                <a:spcPts val="0"/>
              </a:spcAft>
              <a:buClr>
                <a:srgbClr val="000000"/>
              </a:buClr>
              <a:buSzPts val="1100"/>
              <a:buFont typeface="Arial"/>
              <a:buNone/>
            </a:pPr>
            <a:r>
              <a:rPr lang="en" sz="1800">
                <a:solidFill>
                  <a:srgbClr val="333333"/>
                </a:solidFill>
                <a:highlight>
                  <a:srgbClr val="FFFFFF"/>
                </a:highlight>
              </a:rPr>
              <a:t>equirectangular projection</a:t>
            </a:r>
            <a:endParaRPr sz="1800">
              <a:solidFill>
                <a:srgbClr val="333333"/>
              </a:solidFill>
              <a:highlight>
                <a:srgbClr val="FFFFFF"/>
              </a:highlight>
            </a:endParaRPr>
          </a:p>
          <a:p>
            <a:pPr indent="0" lvl="0" marL="0" rtl="0" algn="l">
              <a:spcBef>
                <a:spcPts val="600"/>
              </a:spcBef>
              <a:spcAft>
                <a:spcPts val="0"/>
              </a:spcAft>
              <a:buClr>
                <a:srgbClr val="000000"/>
              </a:buClr>
              <a:buSzPts val="1100"/>
              <a:buFont typeface="Arial"/>
              <a:buNone/>
            </a:pPr>
            <a:r>
              <a:t/>
            </a:r>
            <a:endParaRPr sz="1800"/>
          </a:p>
          <a:p>
            <a:pPr indent="0" lvl="0" marL="0" rtl="0" algn="l">
              <a:spcBef>
                <a:spcPts val="600"/>
              </a:spcBef>
              <a:spcAft>
                <a:spcPts val="0"/>
              </a:spcAft>
              <a:buClr>
                <a:srgbClr val="000000"/>
              </a:buClr>
              <a:buSzPts val="1100"/>
              <a:buFont typeface="Arial"/>
              <a:buNone/>
            </a:pPr>
            <a:r>
              <a:t/>
            </a:r>
            <a:endParaRPr sz="1800"/>
          </a:p>
          <a:p>
            <a:pPr indent="0" lvl="0" marL="0" rtl="0" algn="l">
              <a:spcBef>
                <a:spcPts val="600"/>
              </a:spcBef>
              <a:spcAft>
                <a:spcPts val="0"/>
              </a:spcAft>
              <a:buClr>
                <a:srgbClr val="000000"/>
              </a:buClr>
              <a:buSzPts val="1100"/>
              <a:buFont typeface="Arial"/>
              <a:buNone/>
            </a:pPr>
            <a:r>
              <a:rPr lang="en" sz="1800"/>
              <a:t>Name pictures according to locations on map</a:t>
            </a:r>
            <a:endParaRPr sz="1800"/>
          </a:p>
          <a:p>
            <a:pPr indent="0" lvl="0" marL="0" rtl="0" algn="l">
              <a:spcBef>
                <a:spcPts val="600"/>
              </a:spcBef>
              <a:spcAft>
                <a:spcPts val="0"/>
              </a:spcAft>
              <a:buClr>
                <a:srgbClr val="000000"/>
              </a:buClr>
              <a:buSzPts val="1100"/>
              <a:buFont typeface="Arial"/>
              <a:buNone/>
            </a:pPr>
            <a:r>
              <a:t/>
            </a:r>
            <a:endParaRPr sz="1800"/>
          </a:p>
          <a:p>
            <a:pPr indent="0" lvl="0" marL="0" rtl="0" algn="l">
              <a:spcBef>
                <a:spcPts val="600"/>
              </a:spcBef>
              <a:spcAft>
                <a:spcPts val="0"/>
              </a:spcAft>
              <a:buNone/>
            </a:pPr>
            <a:r>
              <a:rPr lang="en"/>
              <a:t>*** add image globe</a:t>
            </a:r>
            <a:endParaRPr/>
          </a:p>
          <a:p>
            <a:pPr indent="0" lvl="0" marL="0" rtl="0" algn="l">
              <a:spcBef>
                <a:spcPts val="600"/>
              </a:spcBef>
              <a:spcAft>
                <a:spcPts val="0"/>
              </a:spcAft>
              <a:buNone/>
            </a:pPr>
            <a:r>
              <a:rPr lang="en"/>
              <a:t>*** add gridded image</a:t>
            </a:r>
            <a:endParaRPr sz="1800">
              <a:solidFill>
                <a:srgbClr val="333333"/>
              </a:solidFill>
              <a:highlight>
                <a:srgbClr val="FFFFFF"/>
              </a:highlight>
            </a:endParaRPr>
          </a:p>
          <a:p>
            <a:pPr indent="0" lvl="0" marL="0" rtl="0" algn="l">
              <a:spcBef>
                <a:spcPts val="600"/>
              </a:spcBef>
              <a:spcAft>
                <a:spcPts val="0"/>
              </a:spcAft>
              <a:buClr>
                <a:srgbClr val="000000"/>
              </a:buClr>
              <a:buSzPts val="1100"/>
              <a:buFont typeface="Arial"/>
              <a:buNone/>
            </a:pPr>
            <a:r>
              <a:rPr lang="en" sz="1800">
                <a:solidFill>
                  <a:srgbClr val="333333"/>
                </a:solidFill>
                <a:highlight>
                  <a:srgbClr val="FFFFFF"/>
                </a:highlight>
              </a:rPr>
              <a:t>rectilinear coordinate system is advantageous when dividing up the image into rectilinear </a:t>
            </a:r>
            <a:r>
              <a:rPr i="1" lang="en" sz="1800">
                <a:solidFill>
                  <a:srgbClr val="333333"/>
                </a:solidFill>
                <a:highlight>
                  <a:srgbClr val="FFFFFF"/>
                </a:highlight>
              </a:rPr>
              <a:t>tiles</a:t>
            </a:r>
            <a:r>
              <a:rPr lang="en" sz="1800">
                <a:solidFill>
                  <a:srgbClr val="333333"/>
                </a:solidFill>
                <a:highlight>
                  <a:srgbClr val="FFFFFF"/>
                </a:highlight>
              </a:rPr>
              <a:t>, and serving images based on computed tile coordinates.</a:t>
            </a:r>
            <a:endParaRPr/>
          </a:p>
        </p:txBody>
      </p:sp>
      <p:sp>
        <p:nvSpPr>
          <p:cNvPr id="68" name="Google Shape;68;p14"/>
          <p:cNvSpPr txBox="1"/>
          <p:nvPr>
            <p:ph idx="2" type="body"/>
          </p:nvPr>
        </p:nvSpPr>
        <p:spPr>
          <a:xfrm>
            <a:off x="46923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PhotoOverlay Creator</a:t>
            </a:r>
            <a:endParaRPr/>
          </a:p>
          <a:p>
            <a:pPr indent="0" lvl="0" marL="0" rtl="0" algn="l">
              <a:spcBef>
                <a:spcPts val="600"/>
              </a:spcBef>
              <a:spcAft>
                <a:spcPts val="0"/>
              </a:spcAft>
              <a:buNone/>
            </a:pPr>
            <a:r>
              <a:rPr lang="en"/>
              <a:t>Cut images for zoom levels</a:t>
            </a:r>
            <a:endParaRPr/>
          </a:p>
          <a:p>
            <a:pPr indent="0" lvl="0" marL="0" rtl="0" algn="l">
              <a:spcBef>
                <a:spcPts val="600"/>
              </a:spcBef>
              <a:spcAft>
                <a:spcPts val="0"/>
              </a:spcAft>
              <a:buNone/>
            </a:pPr>
            <a:r>
              <a:rPr lang="en"/>
              <a:t>Naming Convention</a:t>
            </a:r>
            <a:endParaRPr/>
          </a:p>
          <a:p>
            <a:pPr indent="0" lvl="0" marL="0" rtl="0" algn="l">
              <a:spcBef>
                <a:spcPts val="600"/>
              </a:spcBef>
              <a:spcAft>
                <a:spcPts val="0"/>
              </a:spcAft>
              <a:buNone/>
            </a:pPr>
            <a:r>
              <a:rPr lang="en"/>
              <a:t>pano_zoom_x_y</a:t>
            </a:r>
            <a:endParaRPr/>
          </a:p>
          <a:p>
            <a:pPr indent="0" lvl="0" marL="0" rtl="0" algn="l">
              <a:spcBef>
                <a:spcPts val="600"/>
              </a:spcBef>
              <a:spcAft>
                <a:spcPts val="0"/>
              </a:spcAft>
              <a:buNone/>
            </a:pPr>
            <a:r>
              <a:t/>
            </a:r>
            <a:endParaRPr/>
          </a:p>
          <a:p>
            <a:pPr indent="0" lvl="0" marL="0" rtl="0" algn="l">
              <a:lnSpc>
                <a:spcPct val="115000"/>
              </a:lnSpc>
              <a:spcBef>
                <a:spcPts val="0"/>
              </a:spcBef>
              <a:spcAft>
                <a:spcPts val="0"/>
              </a:spcAft>
              <a:buNone/>
            </a:pPr>
            <a:r>
              <a:t/>
            </a:r>
            <a:endParaRPr sz="1000">
              <a:solidFill>
                <a:srgbClr val="000000"/>
              </a:solidFill>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Indoor Street View</a:t>
            </a:r>
            <a:endParaRPr/>
          </a:p>
        </p:txBody>
      </p:sp>
      <p:sp>
        <p:nvSpPr>
          <p:cNvPr id="74" name="Google Shape;74;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t/>
            </a:r>
            <a:endParaRPr sz="1800"/>
          </a:p>
          <a:p>
            <a:pPr indent="457200" lvl="0" marL="0" rtl="0" algn="l">
              <a:spcBef>
                <a:spcPts val="600"/>
              </a:spcBef>
              <a:spcAft>
                <a:spcPts val="0"/>
              </a:spcAft>
              <a:buClr>
                <a:srgbClr val="000000"/>
              </a:buClr>
              <a:buSzPts val="1100"/>
              <a:buFont typeface="Arial"/>
              <a:buNone/>
            </a:pPr>
            <a:r>
              <a:t/>
            </a:r>
            <a:endParaRPr/>
          </a:p>
          <a:p>
            <a:pPr indent="457200" lvl="0" marL="0" rtl="0" algn="l">
              <a:spcBef>
                <a:spcPts val="600"/>
              </a:spcBef>
              <a:spcAft>
                <a:spcPts val="0"/>
              </a:spcAft>
              <a:buClr>
                <a:srgbClr val="000000"/>
              </a:buClr>
              <a:buSzPts val="1100"/>
              <a:buFont typeface="Arial"/>
              <a:buNone/>
            </a:pPr>
            <a:r>
              <a:t/>
            </a:r>
            <a:endParaRPr/>
          </a:p>
        </p:txBody>
      </p:sp>
      <p:sp>
        <p:nvSpPr>
          <p:cNvPr id="75" name="Google Shape;75;p15"/>
          <p:cNvSpPr txBox="1"/>
          <p:nvPr>
            <p:ph idx="4294967295" type="body"/>
          </p:nvPr>
        </p:nvSpPr>
        <p:spPr>
          <a:xfrm>
            <a:off x="553800" y="1640025"/>
            <a:ext cx="81330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Generic Builder Interface</a:t>
            </a:r>
            <a:endParaRPr/>
          </a:p>
          <a:p>
            <a:pPr indent="0" lvl="0" marL="0" rtl="0" algn="l">
              <a:spcBef>
                <a:spcPts val="600"/>
              </a:spcBef>
              <a:spcAft>
                <a:spcPts val="0"/>
              </a:spcAft>
              <a:buNone/>
            </a:pPr>
            <a:r>
              <a:rPr lang="en"/>
              <a:t>	</a:t>
            </a:r>
            <a:r>
              <a:rPr lang="en" sz="1800"/>
              <a:t>UI to add locations to database</a:t>
            </a:r>
            <a:endParaRPr sz="1800"/>
          </a:p>
          <a:p>
            <a:pPr indent="0" lvl="0" marL="0" rtl="0" algn="l">
              <a:spcBef>
                <a:spcPts val="600"/>
              </a:spcBef>
              <a:spcAft>
                <a:spcPts val="0"/>
              </a:spcAft>
              <a:buNone/>
            </a:pPr>
            <a:r>
              <a:rPr lang="en" sz="1800"/>
              <a:t>	*** add image of builder</a:t>
            </a:r>
            <a:endParaRPr sz="1800"/>
          </a:p>
          <a:p>
            <a:pPr indent="0" lvl="0" marL="0" rtl="0" algn="l">
              <a:spcBef>
                <a:spcPts val="600"/>
              </a:spcBef>
              <a:spcAft>
                <a:spcPts val="0"/>
              </a:spcAft>
              <a:buNone/>
            </a:pPr>
            <a:r>
              <a:rPr lang="en"/>
              <a:t>Street View Builder Interface</a:t>
            </a:r>
            <a:endParaRPr/>
          </a:p>
          <a:p>
            <a:pPr indent="0" lvl="0" marL="0" rtl="0" algn="l">
              <a:spcBef>
                <a:spcPts val="600"/>
              </a:spcBef>
              <a:spcAft>
                <a:spcPts val="0"/>
              </a:spcAft>
              <a:buNone/>
            </a:pPr>
            <a:r>
              <a:rPr lang="en"/>
              <a:t>	</a:t>
            </a:r>
            <a:r>
              <a:rPr lang="en" sz="1800"/>
              <a:t>Uploads panoramas to server</a:t>
            </a:r>
            <a:endParaRPr sz="1800"/>
          </a:p>
          <a:p>
            <a:pPr indent="457200" lvl="0" marL="0" rtl="0" algn="l">
              <a:spcBef>
                <a:spcPts val="600"/>
              </a:spcBef>
              <a:spcAft>
                <a:spcPts val="0"/>
              </a:spcAft>
              <a:buNone/>
            </a:pPr>
            <a:r>
              <a:rPr lang="en" sz="1800"/>
              <a:t>Attaches panorama to location	</a:t>
            </a:r>
            <a:endParaRPr sz="1800"/>
          </a:p>
          <a:p>
            <a:pPr indent="457200" lvl="0" marL="0" rtl="0" algn="l">
              <a:spcBef>
                <a:spcPts val="600"/>
              </a:spcBef>
              <a:spcAft>
                <a:spcPts val="0"/>
              </a:spcAft>
              <a:buNone/>
            </a:pPr>
            <a:r>
              <a:rPr lang="en" sz="1800"/>
              <a:t>Creates links between panoramas (up to 5)</a:t>
            </a:r>
            <a:endParaRPr sz="1800"/>
          </a:p>
          <a:p>
            <a:pPr indent="457200" lvl="0" marL="0" rtl="0" algn="l">
              <a:spcBef>
                <a:spcPts val="600"/>
              </a:spcBef>
              <a:spcAft>
                <a:spcPts val="0"/>
              </a:spcAft>
              <a:buNone/>
            </a:pPr>
            <a:r>
              <a:rPr lang="en" sz="1800"/>
              <a:t>Preview panoramas and set headings</a:t>
            </a:r>
            <a:endParaRPr sz="1800"/>
          </a:p>
          <a:p>
            <a:pPr indent="457200" lvl="0" marL="0" rtl="0" algn="l">
              <a:spcBef>
                <a:spcPts val="600"/>
              </a:spcBef>
              <a:spcAft>
                <a:spcPts val="0"/>
              </a:spcAft>
              <a:buNone/>
            </a:pPr>
            <a:r>
              <a:rPr lang="en"/>
              <a:t>*** image of associate app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Google Maps APIs</a:t>
            </a:r>
            <a:endParaRPr/>
          </a:p>
          <a:p>
            <a:pPr indent="0" lvl="0" marL="0" rtl="0" algn="l">
              <a:spcBef>
                <a:spcPts val="600"/>
              </a:spcBef>
              <a:spcAft>
                <a:spcPts val="0"/>
              </a:spcAft>
              <a:buClr>
                <a:srgbClr val="000000"/>
              </a:buClr>
              <a:buSzPts val="1100"/>
              <a:buFont typeface="Arial"/>
              <a:buNone/>
            </a:pPr>
            <a:r>
              <a:rPr lang="en" sz="1800"/>
              <a:t>Street View</a:t>
            </a:r>
            <a:endParaRPr sz="1800"/>
          </a:p>
          <a:p>
            <a:pPr indent="457200" lvl="0" marL="0" rtl="0" algn="l">
              <a:lnSpc>
                <a:spcPct val="115000"/>
              </a:lnSpc>
              <a:spcBef>
                <a:spcPts val="1800"/>
              </a:spcBef>
              <a:spcAft>
                <a:spcPts val="0"/>
              </a:spcAft>
              <a:buNone/>
            </a:pPr>
            <a:r>
              <a:rPr lang="en" sz="1800"/>
              <a:t>Displays Panoramas and Link arrows (</a:t>
            </a:r>
            <a:r>
              <a:rPr lang="en" sz="1700">
                <a:solidFill>
                  <a:srgbClr val="222222"/>
                </a:solidFill>
                <a:highlight>
                  <a:srgbClr val="FFFFFF"/>
                </a:highlight>
              </a:rPr>
              <a:t>google.maps.StreetViewPanorama)</a:t>
            </a:r>
            <a:endParaRPr sz="1800"/>
          </a:p>
          <a:p>
            <a:pPr indent="0" lvl="0" marL="0" rtl="0" algn="l">
              <a:spcBef>
                <a:spcPts val="600"/>
              </a:spcBef>
              <a:spcAft>
                <a:spcPts val="0"/>
              </a:spcAft>
              <a:buClr>
                <a:srgbClr val="000000"/>
              </a:buClr>
              <a:buSzPts val="1100"/>
              <a:buFont typeface="Arial"/>
              <a:buNone/>
            </a:pPr>
            <a:r>
              <a:rPr lang="en" sz="1800"/>
              <a:t>Overlays</a:t>
            </a:r>
            <a:endParaRPr sz="1800"/>
          </a:p>
          <a:p>
            <a:pPr indent="0" lvl="0" marL="0" rtl="0" algn="l">
              <a:lnSpc>
                <a:spcPct val="115000"/>
              </a:lnSpc>
              <a:spcBef>
                <a:spcPts val="1800"/>
              </a:spcBef>
              <a:spcAft>
                <a:spcPts val="0"/>
              </a:spcAft>
              <a:buNone/>
            </a:pPr>
            <a:r>
              <a:rPr lang="en" sz="1800"/>
              <a:t>	Place markers to show current location and POIs(</a:t>
            </a:r>
            <a:r>
              <a:rPr lang="en" sz="1700">
                <a:solidFill>
                  <a:srgbClr val="222222"/>
                </a:solidFill>
                <a:highlight>
                  <a:srgbClr val="FFFFFF"/>
                </a:highlight>
              </a:rPr>
              <a:t>google.maps.Marker)</a:t>
            </a:r>
            <a:endParaRPr sz="1700">
              <a:solidFill>
                <a:srgbClr val="222222"/>
              </a:solidFill>
              <a:highlight>
                <a:srgbClr val="FFFFFF"/>
              </a:highlight>
            </a:endParaRPr>
          </a:p>
          <a:p>
            <a:pPr indent="0" lvl="0" marL="0" rtl="0" algn="l">
              <a:lnSpc>
                <a:spcPct val="115000"/>
              </a:lnSpc>
              <a:spcBef>
                <a:spcPts val="1800"/>
              </a:spcBef>
              <a:spcAft>
                <a:spcPts val="0"/>
              </a:spcAft>
              <a:buNone/>
            </a:pPr>
            <a:r>
              <a:rPr lang="en" sz="1800"/>
              <a:t>	Polyline paths show links between panoramas (</a:t>
            </a:r>
            <a:r>
              <a:rPr lang="en" sz="1700">
                <a:solidFill>
                  <a:srgbClr val="222222"/>
                </a:solidFill>
                <a:highlight>
                  <a:srgbClr val="FFFFFF"/>
                </a:highlight>
              </a:rPr>
              <a:t>google.maps.Polyline)</a:t>
            </a:r>
            <a:endParaRPr/>
          </a:p>
          <a:p>
            <a:pPr indent="0" lvl="0" marL="0" rtl="0" algn="l">
              <a:spcBef>
                <a:spcPts val="600"/>
              </a:spcBef>
              <a:spcAft>
                <a:spcPts val="0"/>
              </a:spcAft>
              <a:buClr>
                <a:srgbClr val="000000"/>
              </a:buClr>
              <a:buSzPts val="1100"/>
              <a:buFont typeface="Arial"/>
              <a:buNone/>
            </a:pPr>
            <a:r>
              <a:rPr lang="en"/>
              <a:t>SKIN</a:t>
            </a:r>
            <a:endParaRPr sz="1800"/>
          </a:p>
          <a:p>
            <a:pPr indent="0" lvl="0" marL="0" rtl="0" algn="l">
              <a:spcBef>
                <a:spcPts val="600"/>
              </a:spcBef>
              <a:spcAft>
                <a:spcPts val="0"/>
              </a:spcAft>
              <a:buNone/>
            </a:pPr>
            <a:r>
              <a:rPr lang="en" sz="1800"/>
              <a:t>skin.webview to display store map</a:t>
            </a:r>
            <a:endParaRPr sz="1800"/>
          </a:p>
          <a:p>
            <a:pPr indent="0" lvl="0" marL="0" rtl="0" algn="l">
              <a:spcBef>
                <a:spcPts val="600"/>
              </a:spcBef>
              <a:spcAft>
                <a:spcPts val="0"/>
              </a:spcAft>
              <a:buClr>
                <a:srgbClr val="000000"/>
              </a:buClr>
              <a:buSzPts val="1100"/>
              <a:buFont typeface="Arial"/>
              <a:buNone/>
            </a:pPr>
            <a:r>
              <a:t/>
            </a:r>
            <a:endParaRPr sz="1800"/>
          </a:p>
          <a:p>
            <a:pPr indent="45720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