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8961438" cy="67214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GGNDhwo6RGJxXex8VcTcI3QbT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652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ksim Terenin" userId="7e8098490de74335" providerId="LiveId" clId="{AF9E2AA5-DDF8-429B-9503-0ED9DEB5C125}"/>
    <pc:docChg chg="modSld">
      <pc:chgData name="Maksim Terenin" userId="7e8098490de74335" providerId="LiveId" clId="{AF9E2AA5-DDF8-429B-9503-0ED9DEB5C125}" dt="2025-02-27T17:17:20.223" v="0" actId="1076"/>
      <pc:docMkLst>
        <pc:docMk/>
      </pc:docMkLst>
      <pc:sldChg chg="modSp mod">
        <pc:chgData name="Maksim Terenin" userId="7e8098490de74335" providerId="LiveId" clId="{AF9E2AA5-DDF8-429B-9503-0ED9DEB5C125}" dt="2025-02-27T17:17:20.223" v="0" actId="1076"/>
        <pc:sldMkLst>
          <pc:docMk/>
          <pc:sldMk cId="0" sldId="256"/>
        </pc:sldMkLst>
        <pc:picChg chg="mod">
          <ac:chgData name="Maksim Terenin" userId="7e8098490de74335" providerId="LiveId" clId="{AF9E2AA5-DDF8-429B-9503-0ED9DEB5C125}" dt="2025-02-27T17:17:20.223" v="0" actId="1076"/>
          <ac:picMkLst>
            <pc:docMk/>
            <pc:sldMk cId="0" sldId="256"/>
            <ac:picMk id="35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/>
              <a:t>Average Water Balancing</a:t>
            </a:r>
            <a:r>
              <a:rPr lang="en-AU" b="1" baseline="0"/>
              <a:t> Market Price vs. Market Demand</a:t>
            </a:r>
            <a:endParaRPr lang="en-AU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U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'What-If Analysis'!$B$14</c:f>
              <c:strCache>
                <c:ptCount val="1"/>
                <c:pt idx="0">
                  <c:v>Market Water Demand (Mega-Litres)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val>
            <c:numRef>
              <c:f>'What-If Analysis'!$E$14:$P$14</c:f>
              <c:numCache>
                <c:formatCode>#,##0.00</c:formatCode>
                <c:ptCount val="12"/>
                <c:pt idx="0">
                  <c:v>2283.0502472527673</c:v>
                </c:pt>
                <c:pt idx="1">
                  <c:v>2201.0592458815067</c:v>
                </c:pt>
                <c:pt idx="2">
                  <c:v>2153.3431850899528</c:v>
                </c:pt>
                <c:pt idx="3">
                  <c:v>2098.9913812617792</c:v>
                </c:pt>
                <c:pt idx="4">
                  <c:v>2200.9293289926659</c:v>
                </c:pt>
                <c:pt idx="5">
                  <c:v>2312.1995397611418</c:v>
                </c:pt>
                <c:pt idx="6">
                  <c:v>2298.1901589653967</c:v>
                </c:pt>
                <c:pt idx="7">
                  <c:v>2406.0918962111036</c:v>
                </c:pt>
                <c:pt idx="8">
                  <c:v>2127.8145432709766</c:v>
                </c:pt>
                <c:pt idx="9">
                  <c:v>2185.7997542263706</c:v>
                </c:pt>
                <c:pt idx="10">
                  <c:v>2145.7837188661065</c:v>
                </c:pt>
                <c:pt idx="11">
                  <c:v>2229.7496611442612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0E-47E8-BC0D-88AA7FA06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7"/>
        <c:axId val="510375824"/>
        <c:axId val="510369920"/>
      </c:barChart>
      <c:lineChart>
        <c:grouping val="standard"/>
        <c:varyColors val="0"/>
        <c:ser>
          <c:idx val="0"/>
          <c:order val="0"/>
          <c:tx>
            <c:strRef>
              <c:f>'What-If Analysis'!$B$13</c:f>
              <c:strCache>
                <c:ptCount val="1"/>
                <c:pt idx="0">
                  <c:v>Average Water Balancing Market Price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'What-If Analysis'!$E$11:$P$11</c:f>
              <c:numCache>
                <c:formatCode>mmm\-yy</c:formatCode>
                <c:ptCount val="12"/>
                <c:pt idx="0">
                  <c:v>41456</c:v>
                </c:pt>
                <c:pt idx="1">
                  <c:v>41487</c:v>
                </c:pt>
                <c:pt idx="2">
                  <c:v>41518</c:v>
                </c:pt>
                <c:pt idx="3">
                  <c:v>41548</c:v>
                </c:pt>
                <c:pt idx="4">
                  <c:v>41579</c:v>
                </c:pt>
                <c:pt idx="5">
                  <c:v>41609</c:v>
                </c:pt>
                <c:pt idx="6">
                  <c:v>41640</c:v>
                </c:pt>
                <c:pt idx="7">
                  <c:v>41671</c:v>
                </c:pt>
                <c:pt idx="8">
                  <c:v>41699</c:v>
                </c:pt>
                <c:pt idx="9">
                  <c:v>41730</c:v>
                </c:pt>
                <c:pt idx="10">
                  <c:v>41760</c:v>
                </c:pt>
                <c:pt idx="11">
                  <c:v>41791</c:v>
                </c:pt>
              </c:numCache>
            </c:numRef>
          </c:cat>
          <c:val>
            <c:numRef>
              <c:f>'What-If Analysis'!$E$13:$P$13</c:f>
              <c:numCache>
                <c:formatCode>"$"#,##0.00_);[Red]\("$"#,##0.00\)</c:formatCode>
                <c:ptCount val="12"/>
                <c:pt idx="0">
                  <c:v>76.602720430107496</c:v>
                </c:pt>
                <c:pt idx="1">
                  <c:v>74.932540098566292</c:v>
                </c:pt>
                <c:pt idx="2">
                  <c:v>74.066319823232305</c:v>
                </c:pt>
                <c:pt idx="3">
                  <c:v>75.093148943932377</c:v>
                </c:pt>
                <c:pt idx="4">
                  <c:v>73.700956254509322</c:v>
                </c:pt>
                <c:pt idx="5">
                  <c:v>74.376656830400748</c:v>
                </c:pt>
                <c:pt idx="6">
                  <c:v>86.391757235371969</c:v>
                </c:pt>
                <c:pt idx="7">
                  <c:v>86.829490475868141</c:v>
                </c:pt>
                <c:pt idx="8">
                  <c:v>81.49989122823844</c:v>
                </c:pt>
                <c:pt idx="9">
                  <c:v>72.569232168710826</c:v>
                </c:pt>
                <c:pt idx="10">
                  <c:v>71.259354341223244</c:v>
                </c:pt>
                <c:pt idx="11">
                  <c:v>72.156510799663252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50E-47E8-BC0D-88AA7FA065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8324128"/>
        <c:axId val="578329376"/>
      </c:lineChart>
      <c:dateAx>
        <c:axId val="578324128"/>
        <c:scaling>
          <c:orientation val="minMax"/>
        </c:scaling>
        <c:delete val="0"/>
        <c:axPos val="b"/>
        <c:numFmt formatCode="mmm\-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329376"/>
        <c:crosses val="autoZero"/>
        <c:auto val="1"/>
        <c:lblOffset val="100"/>
        <c:baseTimeUnit val="months"/>
      </c:dateAx>
      <c:valAx>
        <c:axId val="578329376"/>
        <c:scaling>
          <c:orientation val="minMax"/>
        </c:scaling>
        <c:delete val="0"/>
        <c:axPos val="l"/>
        <c:numFmt formatCode="&quot;$&quot;#,##0.00_);[Red]\(&quot;$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8324128"/>
        <c:crosses val="autoZero"/>
        <c:crossBetween val="between"/>
      </c:valAx>
      <c:valAx>
        <c:axId val="510369920"/>
        <c:scaling>
          <c:orientation val="minMax"/>
        </c:scaling>
        <c:delete val="0"/>
        <c:axPos val="r"/>
        <c:numFmt formatCode="#,##0.00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375824"/>
        <c:crosses val="max"/>
        <c:crossBetween val="between"/>
      </c:valAx>
      <c:catAx>
        <c:axId val="510375824"/>
        <c:scaling>
          <c:orientation val="minMax"/>
        </c:scaling>
        <c:delete val="1"/>
        <c:axPos val="b"/>
        <c:majorTickMark val="out"/>
        <c:minorTickMark val="none"/>
        <c:tickLblPos val="nextTo"/>
        <c:crossAx val="51036992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AU" b="1"/>
              <a:t>Cost</a:t>
            </a:r>
            <a:r>
              <a:rPr lang="en-AU" b="1" baseline="0"/>
              <a:t> to Produce vs. WBMP Market Price</a:t>
            </a:r>
            <a:endParaRPr lang="en-AU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'Economic Cost Analysis'!$B$221</c:f>
              <c:strCache>
                <c:ptCount val="1"/>
                <c:pt idx="0">
                  <c:v>Overall Desalination Cost to Produce ($/ML)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'Economic Cost Analysis'!$A$222:$A$224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'Economic Cost Analysis'!$B$222:$B$224</c:f>
              <c:numCache>
                <c:formatCode>"$"#,##0.00_);[Red]\("$"#,##0.00\)</c:formatCode>
                <c:ptCount val="3"/>
                <c:pt idx="0" formatCode="&quot;$&quot;#,##0.00;[Red]\-&quot;$&quot;#,##0.00\ &quot;$/ML&quot;">
                  <c:v>25.001374005209875</c:v>
                </c:pt>
                <c:pt idx="1">
                  <c:v>54.231506516209812</c:v>
                </c:pt>
                <c:pt idx="2">
                  <c:v>35.804189198254953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F-458A-A38D-75B690F46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06350880"/>
        <c:axId val="506355800"/>
      </c:barChart>
      <c:lineChart>
        <c:grouping val="standard"/>
        <c:varyColors val="0"/>
        <c:ser>
          <c:idx val="1"/>
          <c:order val="1"/>
          <c:tx>
            <c:strRef>
              <c:f>'Economic Cost Analysis'!$C$221</c:f>
              <c:strCache>
                <c:ptCount val="1"/>
                <c:pt idx="0">
                  <c:v>Overall Average WBMP Market Price</c:v>
                </c:pt>
              </c:strCache>
            </c:strRef>
          </c:tx>
          <c:spPr>
            <a:ln w="38100" cap="rnd">
              <a:solidFill>
                <a:schemeClr val="bg2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'Economic Cost Analysis'!$A$222:$A$224</c:f>
              <c:strCache>
                <c:ptCount val="3"/>
                <c:pt idx="0">
                  <c:v>Kootha</c:v>
                </c:pt>
                <c:pt idx="1">
                  <c:v>Surjek</c:v>
                </c:pt>
                <c:pt idx="2">
                  <c:v>Jutik</c:v>
                </c:pt>
              </c:strCache>
            </c:strRef>
          </c:cat>
          <c:val>
            <c:numRef>
              <c:f>'Economic Cost Analysis'!$C$222:$C$224</c:f>
              <c:numCache>
                <c:formatCode>"$"#,##0.00_);[Red]\("$"#,##0.00\)</c:formatCode>
                <c:ptCount val="3"/>
                <c:pt idx="0">
                  <c:v>76.577683416577656</c:v>
                </c:pt>
                <c:pt idx="1">
                  <c:v>76.577683416577656</c:v>
                </c:pt>
                <c:pt idx="2">
                  <c:v>76.577683416577656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1EF-458A-A38D-75B690F46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6350880"/>
        <c:axId val="506355800"/>
      </c:lineChart>
      <c:catAx>
        <c:axId val="506350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06355800"/>
        <c:crosses val="autoZero"/>
        <c:auto val="1"/>
        <c:lblAlgn val="ctr"/>
        <c:lblOffset val="100"/>
        <c:noMultiLvlLbl val="0"/>
      </c:catAx>
      <c:valAx>
        <c:axId val="506355800"/>
        <c:scaling>
          <c:orientation val="minMax"/>
        </c:scaling>
        <c:delete val="0"/>
        <c:axPos val="l"/>
        <c:numFmt formatCode="&quot;$&quot;#,##0.00;[Red]\-&quot;$&quot;#,##0.00\ &quot;$/ML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635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3188" y="1143000"/>
            <a:ext cx="4111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" name="Google Shape;2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8"/>
          <p:cNvSpPr txBox="1">
            <a:spLocks noGrp="1"/>
          </p:cNvSpPr>
          <p:nvPr>
            <p:ph type="ctrTitle"/>
          </p:nvPr>
        </p:nvSpPr>
        <p:spPr>
          <a:xfrm>
            <a:off x="4030876" y="650494"/>
            <a:ext cx="4769711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ubTitle" idx="1"/>
          </p:nvPr>
        </p:nvSpPr>
        <p:spPr>
          <a:xfrm>
            <a:off x="4030876" y="1887470"/>
            <a:ext cx="4769712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2250"/>
              <a:buChar char="▪"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2160"/>
              <a:buChar char="–"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2160"/>
              <a:buChar char="▫"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602"/>
              <a:buChar char="-"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/>
          <p:nvPr/>
        </p:nvSpPr>
        <p:spPr>
          <a:xfrm>
            <a:off x="3175" y="6233824"/>
            <a:ext cx="8958263" cy="48765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8"/>
          <p:cNvSpPr/>
          <p:nvPr/>
        </p:nvSpPr>
        <p:spPr>
          <a:xfrm>
            <a:off x="0" y="6187568"/>
            <a:ext cx="8961438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/>
          <p:nvPr/>
        </p:nvSpPr>
        <p:spPr>
          <a:xfrm>
            <a:off x="8132763" y="36513"/>
            <a:ext cx="657225" cy="12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2329657" y="2317778"/>
            <a:ext cx="4302125" cy="1231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0519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20"/>
              <a:buFont typeface="Arial"/>
              <a:buChar char="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902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24"/>
              <a:buFont typeface="Arial"/>
              <a:buChar char="-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title"/>
          </p:nvPr>
        </p:nvSpPr>
        <p:spPr>
          <a:xfrm>
            <a:off x="171451" y="185145"/>
            <a:ext cx="8618537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8664954" y="6462552"/>
            <a:ext cx="125034" cy="1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6"/>
          <p:cNvSpPr/>
          <p:nvPr/>
        </p:nvSpPr>
        <p:spPr>
          <a:xfrm>
            <a:off x="0" y="6674787"/>
            <a:ext cx="8961438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>
            <a:spLocks noGrp="1"/>
          </p:cNvSpPr>
          <p:nvPr>
            <p:ph type="title"/>
          </p:nvPr>
        </p:nvSpPr>
        <p:spPr>
          <a:xfrm>
            <a:off x="171451" y="185145"/>
            <a:ext cx="873759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>
                <a:solidFill>
                  <a:srgbClr val="00705B"/>
                </a:solidFill>
              </a:rPr>
              <a:t>READ ME SLIDE – DO NOT INCLUDE THIS IN YOUR SUBMISSION </a:t>
            </a:r>
            <a:endParaRPr sz="1400" b="1">
              <a:solidFill>
                <a:srgbClr val="00705B"/>
              </a:solidFill>
            </a:endParaRPr>
          </a:p>
        </p:txBody>
      </p:sp>
      <p:cxnSp>
        <p:nvCxnSpPr>
          <p:cNvPr id="29" name="Google Shape;29;p1"/>
          <p:cNvCxnSpPr/>
          <p:nvPr/>
        </p:nvCxnSpPr>
        <p:spPr>
          <a:xfrm>
            <a:off x="171451" y="728884"/>
            <a:ext cx="8439149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" name="Google Shape;30;p1"/>
          <p:cNvSpPr/>
          <p:nvPr/>
        </p:nvSpPr>
        <p:spPr>
          <a:xfrm>
            <a:off x="360676" y="971997"/>
            <a:ext cx="82400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 the next few slides, you’ll be filling out this presentation template which summarizes the key insights you’ve unpacked across your economic analysis.</a:t>
            </a:r>
            <a:endParaRPr/>
          </a:p>
        </p:txBody>
      </p:sp>
      <p:sp>
        <p:nvSpPr>
          <p:cNvPr id="31" name="Google Shape;31;p1"/>
          <p:cNvSpPr/>
          <p:nvPr/>
        </p:nvSpPr>
        <p:spPr>
          <a:xfrm>
            <a:off x="360676" y="1472577"/>
            <a:ext cx="824008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Previously, we’ve filled out the headlines for you. This time you’ll need to fill in the gaps we have deliberately included, using numbers you’ve pulled together in your analysis.</a:t>
            </a:r>
            <a:endParaRPr/>
          </a:p>
        </p:txBody>
      </p:sp>
      <p:sp>
        <p:nvSpPr>
          <p:cNvPr id="32" name="Google Shape;32;p1"/>
          <p:cNvSpPr/>
          <p:nvPr/>
        </p:nvSpPr>
        <p:spPr>
          <a:xfrm>
            <a:off x="360676" y="1997228"/>
            <a:ext cx="8240086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We’ve included an example of what the first slide will look like to help you get started!</a:t>
            </a:r>
            <a:endParaRPr/>
          </a:p>
        </p:txBody>
      </p:sp>
      <p:cxnSp>
        <p:nvCxnSpPr>
          <p:cNvPr id="33" name="Google Shape;33;p1"/>
          <p:cNvCxnSpPr/>
          <p:nvPr/>
        </p:nvCxnSpPr>
        <p:spPr>
          <a:xfrm>
            <a:off x="4551977" y="3023216"/>
            <a:ext cx="26697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" name="Google Shape;34;p1"/>
          <p:cNvCxnSpPr/>
          <p:nvPr/>
        </p:nvCxnSpPr>
        <p:spPr>
          <a:xfrm>
            <a:off x="4645420" y="4572812"/>
            <a:ext cx="266978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35" name="Google Shape;3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430" y="2430489"/>
            <a:ext cx="5773666" cy="4105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171451" y="185145"/>
            <a:ext cx="8737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/>
              <a:t>With an estimated XX% reduction in </a:t>
            </a:r>
            <a:r>
              <a:rPr lang="en-AU" sz="1200" b="1" dirty="0" err="1"/>
              <a:t>Surjek’s</a:t>
            </a:r>
            <a:r>
              <a:rPr lang="en-AU" sz="1200" b="1" dirty="0"/>
              <a:t> Revenues ($XX M) due to the Maintenance Outage, Quarter X presents the best balance of revenue-loss mitigation with respect to market pricing, as opposed to Quarter Y which represents the highest demand (_____ GL) and Water Balancing Market Prices (__).</a:t>
            </a:r>
            <a:endParaRPr sz="1200" b="1" dirty="0"/>
          </a:p>
        </p:txBody>
      </p:sp>
      <p:cxnSp>
        <p:nvCxnSpPr>
          <p:cNvPr id="41" name="Google Shape;41;p2"/>
          <p:cNvCxnSpPr/>
          <p:nvPr/>
        </p:nvCxnSpPr>
        <p:spPr>
          <a:xfrm>
            <a:off x="171451" y="894698"/>
            <a:ext cx="8439149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2" name="Google Shape;42;p2"/>
          <p:cNvGraphicFramePr/>
          <p:nvPr/>
        </p:nvGraphicFramePr>
        <p:xfrm>
          <a:off x="281385" y="2993301"/>
          <a:ext cx="4109640" cy="3076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3" name="Google Shape;43;p2"/>
          <p:cNvSpPr/>
          <p:nvPr/>
        </p:nvSpPr>
        <p:spPr>
          <a:xfrm>
            <a:off x="303213" y="1238975"/>
            <a:ext cx="8307387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On this slide, we would like you to show the following:</a:t>
            </a:r>
            <a:br>
              <a:rPr lang="en-AU" sz="12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2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1) Using a column-chart, please show the quarterly revenue (Q1,Q2,Q3,Q4).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2) Using a combo-chart, create a chart </a:t>
            </a:r>
            <a:r>
              <a:rPr lang="en-AU" sz="1200" b="1" dirty="0">
                <a:solidFill>
                  <a:srgbClr val="595959"/>
                </a:solidFill>
              </a:rPr>
              <a:t>that</a:t>
            </a:r>
            <a:r>
              <a:rPr lang="en-AU" sz="1200" b="1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shows the 12-Monthly Water Market Demand and Average Water Balancing Price(s) using the data from the Water Data Repository Table.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rgbClr val="00705B"/>
                </a:solidFill>
                <a:latin typeface="Arial"/>
                <a:ea typeface="Arial"/>
                <a:cs typeface="Arial"/>
                <a:sym typeface="Arial"/>
              </a:rPr>
              <a:t>Hint: Use the Charts you’ve created in Q8 and Q10 in the What-If Analysis Tab. </a:t>
            </a:r>
            <a:endParaRPr sz="1200" b="1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171451" y="185145"/>
            <a:ext cx="8737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/>
              <a:t>Of the three Desalination Plants, all three remain profitable at current market prices by a </a:t>
            </a:r>
            <a:r>
              <a:rPr lang="en-AU" sz="1200" b="1" dirty="0" err="1"/>
              <a:t>favorable</a:t>
            </a:r>
            <a:r>
              <a:rPr lang="en-AU" sz="1200" b="1" dirty="0"/>
              <a:t> margin; Clearly _____ is the most cost-effective $25/ML) followed by ____ ($35.80/ML) and lastly _____ ($54.23/ML) which is consistent across the July-2013 to June-2014 period. </a:t>
            </a:r>
            <a:endParaRPr sz="1200" b="1" dirty="0"/>
          </a:p>
        </p:txBody>
      </p:sp>
      <p:cxnSp>
        <p:nvCxnSpPr>
          <p:cNvPr id="49" name="Google Shape;49;p3"/>
          <p:cNvCxnSpPr/>
          <p:nvPr/>
        </p:nvCxnSpPr>
        <p:spPr>
          <a:xfrm>
            <a:off x="171451" y="894698"/>
            <a:ext cx="8439149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50" name="Google Shape;50;p3"/>
          <p:cNvGraphicFramePr/>
          <p:nvPr/>
        </p:nvGraphicFramePr>
        <p:xfrm>
          <a:off x="261145" y="3547299"/>
          <a:ext cx="4951602" cy="29890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1" name="Google Shape;51;p3"/>
          <p:cNvSpPr/>
          <p:nvPr/>
        </p:nvSpPr>
        <p:spPr>
          <a:xfrm>
            <a:off x="303213" y="1238975"/>
            <a:ext cx="8307387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On this slide, we would like you to show the following:</a:t>
            </a:r>
            <a:br>
              <a:rPr lang="en-AU" sz="1200" b="1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200" b="1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1) Using a column-chart, please show the Overall Cost to Produce for </a:t>
            </a:r>
            <a:r>
              <a:rPr lang="en-AU" sz="1200" b="1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Kootha</a:t>
            </a:r>
            <a:r>
              <a:rPr lang="en-AU" sz="1200" b="1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AU" sz="1200" b="1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Surjek</a:t>
            </a:r>
            <a:r>
              <a:rPr lang="en-AU" sz="1200" b="1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AU" sz="1200" b="1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Jutik</a:t>
            </a:r>
            <a:r>
              <a:rPr lang="en-AU" sz="1200" b="1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compared against the Overall Desalination Cost to Produce ($/ML). This is the macro view.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2) Using a line-chart, trend the monthly Cost to Produce for: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Char char="▪"/>
            </a:pPr>
            <a:r>
              <a:rPr lang="en-AU" sz="1200" b="1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Kootha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Char char="▪"/>
            </a:pPr>
            <a:r>
              <a:rPr lang="en-AU" sz="1200" b="1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Sujrek</a:t>
            </a:r>
            <a:endParaRPr sz="1200" b="1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Char char="▪"/>
            </a:pPr>
            <a:r>
              <a:rPr lang="en-AU" sz="1200" b="1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Jutik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Noto Sans Symbols"/>
              <a:buChar char="▪"/>
            </a:pPr>
            <a:r>
              <a:rPr lang="en-AU" sz="1200" b="1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Kootha</a:t>
            </a:r>
            <a:r>
              <a:rPr lang="en-AU" sz="1200" b="1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AU" sz="1200" b="1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Surjek</a:t>
            </a:r>
            <a:r>
              <a:rPr lang="en-AU" sz="1200" b="1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+ </a:t>
            </a:r>
            <a:r>
              <a:rPr lang="en-AU" sz="1200" b="1" dirty="0" err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Jutik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00705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dirty="0">
                <a:solidFill>
                  <a:srgbClr val="00705B"/>
                </a:solidFill>
                <a:latin typeface="Arial"/>
                <a:ea typeface="Arial"/>
                <a:cs typeface="Arial"/>
                <a:sym typeface="Arial"/>
              </a:rPr>
              <a:t>Hint: Please use the charts you’ve created for the Economic Cost Analysis Tab, Q5 and Q7.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171451" y="185145"/>
            <a:ext cx="8737599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/>
              <a:t>Contrasting the Cost to Produce against the Volume of Water Produced highlights clear </a:t>
            </a:r>
            <a:r>
              <a:rPr lang="en-AU" sz="1200" b="1" i="1"/>
              <a:t>&lt;what economic principles indicate costs declining with volume?&gt;</a:t>
            </a:r>
            <a:r>
              <a:rPr lang="en-AU" sz="1200" b="1"/>
              <a:t> with costs rapidly dwindling across all plants as volume surges, with this being particularly noticeable across the Kootha and Surjek Plants with costs dropping as much as 50%.  </a:t>
            </a:r>
            <a:endParaRPr sz="1200" b="1"/>
          </a:p>
        </p:txBody>
      </p:sp>
      <p:cxnSp>
        <p:nvCxnSpPr>
          <p:cNvPr id="57" name="Google Shape;57;p4"/>
          <p:cNvCxnSpPr/>
          <p:nvPr/>
        </p:nvCxnSpPr>
        <p:spPr>
          <a:xfrm>
            <a:off x="171451" y="940918"/>
            <a:ext cx="8439149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4"/>
          <p:cNvSpPr/>
          <p:nvPr/>
        </p:nvSpPr>
        <p:spPr>
          <a:xfrm>
            <a:off x="171451" y="1092137"/>
            <a:ext cx="8307387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third slide we want to show is our overall conclusion regarding the economic relationship between price and quantities for each of the three plants.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On this slide, we would like you to show the following:</a:t>
            </a:r>
            <a:br>
              <a:rPr lang="en-AU" sz="1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1) Create three scatter plots showing the Cost to Produce vs. the Quantity of Water Produced for each Desalination </a:t>
            </a:r>
            <a:r>
              <a:rPr lang="en-AU" sz="1200" b="1">
                <a:solidFill>
                  <a:srgbClr val="595959"/>
                </a:solidFill>
              </a:rPr>
              <a:t>p</a:t>
            </a:r>
            <a:r>
              <a:rPr lang="en-AU" sz="1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lant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Remember, we are comparing each point using a </a:t>
            </a:r>
            <a:r>
              <a:rPr lang="en-AU" sz="1200" b="1" u="sng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scatter-plot graphic</a:t>
            </a:r>
            <a:r>
              <a:rPr lang="en-AU" sz="1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>
                <a:solidFill>
                  <a:srgbClr val="00705B"/>
                </a:solidFill>
                <a:latin typeface="Arial"/>
                <a:ea typeface="Arial"/>
                <a:cs typeface="Arial"/>
                <a:sym typeface="Arial"/>
              </a:rPr>
              <a:t>Hint: Reference the scatter plots you created in the Economic Cost Analysis Tab, Q6.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 txBox="1">
            <a:spLocks noGrp="1"/>
          </p:cNvSpPr>
          <p:nvPr>
            <p:ph type="title"/>
          </p:nvPr>
        </p:nvSpPr>
        <p:spPr>
          <a:xfrm>
            <a:off x="171451" y="185145"/>
            <a:ext cx="873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400" b="1"/>
              <a:t>Drilling down further from a product perspective reveals two different patterns of elasticity where</a:t>
            </a:r>
            <a:br>
              <a:rPr lang="en-AU" sz="1400" b="1"/>
            </a:br>
            <a:r>
              <a:rPr lang="en-AU" sz="1400" b="1"/>
              <a:t>&lt;Soft or Hard Water&gt; tends to be relatively price inelastic with an average EoD of ___, while &lt;Soft or Hard Water&gt; is more representative of an elastic relationship with an average EoD of ___.</a:t>
            </a:r>
            <a:endParaRPr sz="1400" b="1"/>
          </a:p>
        </p:txBody>
      </p:sp>
      <p:cxnSp>
        <p:nvCxnSpPr>
          <p:cNvPr id="64" name="Google Shape;64;p5"/>
          <p:cNvCxnSpPr/>
          <p:nvPr/>
        </p:nvCxnSpPr>
        <p:spPr>
          <a:xfrm>
            <a:off x="171451" y="940918"/>
            <a:ext cx="8439149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5"/>
          <p:cNvSpPr/>
          <p:nvPr/>
        </p:nvSpPr>
        <p:spPr>
          <a:xfrm>
            <a:off x="171451" y="1238975"/>
            <a:ext cx="8439149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The fourth slide we want to show is our overall conclusion regarding the economic principles of elasticity for our individual water products at a macro</a:t>
            </a:r>
            <a:r>
              <a:rPr lang="en-AU" sz="1200" b="1">
                <a:solidFill>
                  <a:srgbClr val="595959"/>
                </a:solidFill>
              </a:rPr>
              <a:t> </a:t>
            </a:r>
            <a:r>
              <a:rPr lang="en-AU" sz="1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level.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On this slide, we would like you to show the following: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AU" sz="1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AU" sz="1200" b="1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A) Create three scatter plots that show the Water Balancing Market Price  vs. the Volume of Water Demanded (I.e. Soft Water, Hard Water, Soft + Hard Water)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>
                <a:solidFill>
                  <a:srgbClr val="00705B"/>
                </a:solidFill>
                <a:latin typeface="Arial"/>
                <a:ea typeface="Arial"/>
                <a:cs typeface="Arial"/>
                <a:sym typeface="Arial"/>
              </a:rPr>
              <a:t>Hint: Use the scatterplots you’ve created for the Economic Market Analysis, Q2.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ynergy_CF_YNR013">
  <a:themeElements>
    <a:clrScheme name="Current">
      <a:dk1>
        <a:srgbClr val="000000"/>
      </a:dk1>
      <a:lt1>
        <a:srgbClr val="FFFFFF"/>
      </a:lt1>
      <a:dk2>
        <a:srgbClr val="FBC14E"/>
      </a:dk2>
      <a:lt2>
        <a:srgbClr val="FFFFFF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679</Words>
  <Application>Microsoft Office PowerPoint</Application>
  <PresentationFormat>Custom</PresentationFormat>
  <Paragraphs>38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Noto Sans Symbols</vt:lpstr>
      <vt:lpstr>1_Synergy_CF_YNR013</vt:lpstr>
      <vt:lpstr>READ ME SLIDE – DO NOT INCLUDE THIS IN YOUR SUBMISSION </vt:lpstr>
      <vt:lpstr>With an estimated XX% reduction in Surjek’s Revenues ($XX M) due to the Maintenance Outage, Quarter X presents the best balance of revenue-loss mitigation with respect to market pricing, as opposed to Quarter Y which represents the highest demand (_____ GL) and Water Balancing Market Prices (__).</vt:lpstr>
      <vt:lpstr>Of the three Desalination Plants, all three remain profitable at current market prices by a favorable margin; Clearly _____ is the most cost-effective $25/ML) followed by ____ ($35.80/ML) and lastly _____ ($54.23/ML) which is consistent across the July-2013 to June-2014 period. </vt:lpstr>
      <vt:lpstr>Contrasting the Cost to Produce against the Volume of Water Produced highlights clear &lt;what economic principles indicate costs declining with volume?&gt; with costs rapidly dwindling across all plants as volume surges, with this being particularly noticeable across the Kootha and Surjek Plants with costs dropping as much as 50%.  </vt:lpstr>
      <vt:lpstr>Drilling down further from a product perspective reveals two different patterns of elasticity where &lt;Soft or Hard Water&gt; tends to be relatively price inelastic with an average EoD of ___, while &lt;Soft or Hard Water&gt; is more representative of an elastic relationship with an average EoD of ___.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  <cp:lastModifiedBy>Maksim Terenin</cp:lastModifiedBy>
  <cp:revision>1</cp:revision>
  <dcterms:created xsi:type="dcterms:W3CDTF">2020-04-12T13:23:13Z</dcterms:created>
  <dcterms:modified xsi:type="dcterms:W3CDTF">2025-02-27T17:59:48Z</dcterms:modified>
</cp:coreProperties>
</file>