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League Spartan"/>
      <p:regular r:id="rId30"/>
      <p:bold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iT2IFnFUjCPjawfQA+T4b2IBBD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agueSpartan-bold.fntdata"/><Relationship Id="rId30" Type="http://schemas.openxmlformats.org/officeDocument/2006/relationships/font" Target="fonts/LeagueSpartan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94000"/>
          </a:blip>
          <a:srcRect b="12500" l="0" r="0" t="12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347927" y="2289925"/>
            <a:ext cx="3913631" cy="5392809"/>
            <a:chOff x="0" y="-19050"/>
            <a:chExt cx="812800" cy="1119998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32097" cy="1100948"/>
            </a:xfrm>
            <a:custGeom>
              <a:rect b="b" l="l" r="r" t="t"/>
              <a:pathLst>
                <a:path extrusionOk="0" h="1100948" w="32097">
                  <a:moveTo>
                    <a:pt x="0" y="0"/>
                  </a:moveTo>
                  <a:lnTo>
                    <a:pt x="32097" y="0"/>
                  </a:lnTo>
                  <a:lnTo>
                    <a:pt x="32097" y="1100948"/>
                  </a:lnTo>
                  <a:lnTo>
                    <a:pt x="0" y="1100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7768211" y="7312661"/>
            <a:ext cx="9491089" cy="3843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5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Terrence Dale Morales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5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Johanne Louis Centino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5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Kevin Danial Clyne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5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Charlie Ricafranca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5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Rosen Carl Reyes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25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25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25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25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76746" y="1703205"/>
            <a:ext cx="14916263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EFFECTS OF MOBILE GAMES ON THE ACADEMIC PERFORMANCE OF THE STUDENTS IN APEC</a:t>
            </a:r>
            <a:endParaRPr/>
          </a:p>
          <a:p>
            <a:pPr indent="0" lvl="0" marL="0" marR="0" rtl="0" algn="l">
              <a:lnSpc>
                <a:spcPct val="14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64983" y="7682734"/>
            <a:ext cx="9856051" cy="873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19488" y="-4493967"/>
            <a:ext cx="8438976" cy="747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 amt="62000"/>
          </a:blip>
          <a:srcRect b="0" l="0" r="0" t="0"/>
          <a:stretch/>
        </p:blipFill>
        <p:spPr>
          <a:xfrm>
            <a:off x="1597946" y="8002242"/>
            <a:ext cx="1615236" cy="105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14735" r="0" t="0"/>
          <a:stretch/>
        </p:blipFill>
        <p:spPr>
          <a:xfrm>
            <a:off x="4342466" y="3375722"/>
            <a:ext cx="9326561" cy="493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4210819" y="1285615"/>
            <a:ext cx="9866361" cy="2205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Do you find this streaming content relevant to address solutions, issues, or challenges in our lives?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0757472" y="7768501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b="0" l="17103" r="0" t="0"/>
          <a:stretch/>
        </p:blipFill>
        <p:spPr>
          <a:xfrm>
            <a:off x="4572000" y="3527362"/>
            <a:ext cx="9144000" cy="4538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4084502" y="1716557"/>
            <a:ext cx="9866361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Please rate the streamer's ability to engage you in their content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10773129" y="7528372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b="0" l="17305" r="0" t="0"/>
          <a:stretch/>
        </p:blipFill>
        <p:spPr>
          <a:xfrm>
            <a:off x="4759890" y="3756386"/>
            <a:ext cx="9144000" cy="4179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 txBox="1"/>
          <p:nvPr/>
        </p:nvSpPr>
        <p:spPr>
          <a:xfrm>
            <a:off x="4478963" y="1857475"/>
            <a:ext cx="9705856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Please rate the design content of our stream:  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10961020" y="7397987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 b="0" l="14679" r="0" t="0"/>
          <a:stretch/>
        </p:blipFill>
        <p:spPr>
          <a:xfrm>
            <a:off x="4350791" y="3392191"/>
            <a:ext cx="9586418" cy="46735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4070848" y="1739413"/>
            <a:ext cx="9866361" cy="1652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Please rate the time length/duration of our stream:  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10961020" y="7528372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4">
            <a:alphaModFix/>
          </a:blip>
          <a:srcRect b="0" l="16640" r="0" t="0"/>
          <a:stretch/>
        </p:blipFill>
        <p:spPr>
          <a:xfrm>
            <a:off x="4572000" y="3400418"/>
            <a:ext cx="9144000" cy="440971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 txBox="1"/>
          <p:nvPr/>
        </p:nvSpPr>
        <p:spPr>
          <a:xfrm>
            <a:off x="4149277" y="1810502"/>
            <a:ext cx="9768126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Please rate the platform venue of our stream:  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10773129" y="7272727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5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4">
            <a:alphaModFix/>
          </a:blip>
          <a:srcRect b="0" l="6359" r="0" t="0"/>
          <a:stretch/>
        </p:blipFill>
        <p:spPr>
          <a:xfrm>
            <a:off x="3751661" y="3098721"/>
            <a:ext cx="10120915" cy="4783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/>
        </p:nvSpPr>
        <p:spPr>
          <a:xfrm>
            <a:off x="4100159" y="1544324"/>
            <a:ext cx="9866361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How accurate was the streaming session outline?  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0914047" y="7344770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6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16"/>
          <p:cNvPicPr preferRelativeResize="0"/>
          <p:nvPr/>
        </p:nvPicPr>
        <p:blipFill rotWithShape="1">
          <a:blip r:embed="rId4">
            <a:alphaModFix/>
          </a:blip>
          <a:srcRect b="0" l="21084" r="0" t="0"/>
          <a:stretch/>
        </p:blipFill>
        <p:spPr>
          <a:xfrm>
            <a:off x="4754371" y="3345723"/>
            <a:ext cx="8779259" cy="460285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6"/>
          <p:cNvSpPr txBox="1"/>
          <p:nvPr/>
        </p:nvSpPr>
        <p:spPr>
          <a:xfrm>
            <a:off x="4381995" y="1285615"/>
            <a:ext cx="9866361" cy="1652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How did the streaming session compare to your expectations?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10616554" y="7210097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7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4">
            <a:alphaModFix/>
          </a:blip>
          <a:srcRect b="0" l="21870" r="0" t="0"/>
          <a:stretch/>
        </p:blipFill>
        <p:spPr>
          <a:xfrm>
            <a:off x="4825727" y="3361887"/>
            <a:ext cx="8636546" cy="459575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 txBox="1"/>
          <p:nvPr/>
        </p:nvSpPr>
        <p:spPr>
          <a:xfrm>
            <a:off x="5231785" y="2139311"/>
            <a:ext cx="7824431" cy="547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Overall streaming session evaluation:</a:t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>
            <a:off x="10491294" y="7225754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0257" y="2345924"/>
            <a:ext cx="12123440" cy="554214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 txBox="1"/>
          <p:nvPr/>
        </p:nvSpPr>
        <p:spPr>
          <a:xfrm>
            <a:off x="4794854" y="990600"/>
            <a:ext cx="8698292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Things that we need to improve in our stream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9"/>
          <p:cNvGrpSpPr/>
          <p:nvPr/>
        </p:nvGrpSpPr>
        <p:grpSpPr>
          <a:xfrm>
            <a:off x="2499108" y="3724245"/>
            <a:ext cx="13268961" cy="6189188"/>
            <a:chOff x="0" y="0"/>
            <a:chExt cx="1306916" cy="609600"/>
          </a:xfrm>
        </p:grpSpPr>
        <p:sp>
          <p:nvSpPr>
            <p:cNvPr id="298" name="Google Shape;298;p19"/>
            <p:cNvSpPr/>
            <p:nvPr/>
          </p:nvSpPr>
          <p:spPr>
            <a:xfrm>
              <a:off x="0" y="0"/>
              <a:ext cx="1306916" cy="293632"/>
            </a:xfrm>
            <a:custGeom>
              <a:rect b="b" l="l" r="r" t="t"/>
              <a:pathLst>
                <a:path extrusionOk="0" h="293632" w="1306916">
                  <a:moveTo>
                    <a:pt x="203200" y="0"/>
                  </a:moveTo>
                  <a:lnTo>
                    <a:pt x="1306916" y="0"/>
                  </a:lnTo>
                  <a:lnTo>
                    <a:pt x="1103716" y="293632"/>
                  </a:lnTo>
                  <a:lnTo>
                    <a:pt x="0" y="2936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15892"/>
            </a:solidFill>
            <a:ln>
              <a:noFill/>
            </a:ln>
          </p:spPr>
        </p:sp>
        <p:sp>
          <p:nvSpPr>
            <p:cNvPr id="299" name="Google Shape;299;p19"/>
            <p:cNvSpPr txBox="1"/>
            <p:nvPr/>
          </p:nvSpPr>
          <p:spPr>
            <a:xfrm>
              <a:off x="101600" y="19050"/>
              <a:ext cx="609600" cy="590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3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19"/>
          <p:cNvGrpSpPr/>
          <p:nvPr/>
        </p:nvGrpSpPr>
        <p:grpSpPr>
          <a:xfrm>
            <a:off x="-987042" y="5902776"/>
            <a:ext cx="3659374" cy="1706888"/>
            <a:chOff x="0" y="0"/>
            <a:chExt cx="1306916" cy="609600"/>
          </a:xfrm>
        </p:grpSpPr>
        <p:sp>
          <p:nvSpPr>
            <p:cNvPr id="301" name="Google Shape;301;p19"/>
            <p:cNvSpPr/>
            <p:nvPr/>
          </p:nvSpPr>
          <p:spPr>
            <a:xfrm>
              <a:off x="0" y="0"/>
              <a:ext cx="1306916" cy="286669"/>
            </a:xfrm>
            <a:custGeom>
              <a:rect b="b" l="l" r="r" t="t"/>
              <a:pathLst>
                <a:path extrusionOk="0" h="286669" w="1306916">
                  <a:moveTo>
                    <a:pt x="203200" y="0"/>
                  </a:moveTo>
                  <a:lnTo>
                    <a:pt x="1306916" y="0"/>
                  </a:lnTo>
                  <a:lnTo>
                    <a:pt x="1103716" y="286669"/>
                  </a:lnTo>
                  <a:lnTo>
                    <a:pt x="0" y="28666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15892"/>
            </a:solidFill>
            <a:ln>
              <a:noFill/>
            </a:ln>
          </p:spPr>
        </p:sp>
        <p:sp>
          <p:nvSpPr>
            <p:cNvPr id="302" name="Google Shape;302;p19"/>
            <p:cNvSpPr txBox="1"/>
            <p:nvPr/>
          </p:nvSpPr>
          <p:spPr>
            <a:xfrm>
              <a:off x="101600" y="19050"/>
              <a:ext cx="609600" cy="590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3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19"/>
          <p:cNvGrpSpPr/>
          <p:nvPr/>
        </p:nvGrpSpPr>
        <p:grpSpPr>
          <a:xfrm>
            <a:off x="15615669" y="3724245"/>
            <a:ext cx="3659374" cy="1706882"/>
            <a:chOff x="0" y="0"/>
            <a:chExt cx="1306916" cy="609600"/>
          </a:xfrm>
        </p:grpSpPr>
        <p:sp>
          <p:nvSpPr>
            <p:cNvPr id="304" name="Google Shape;304;p19"/>
            <p:cNvSpPr/>
            <p:nvPr/>
          </p:nvSpPr>
          <p:spPr>
            <a:xfrm>
              <a:off x="0" y="0"/>
              <a:ext cx="1306916" cy="336711"/>
            </a:xfrm>
            <a:custGeom>
              <a:rect b="b" l="l" r="r" t="t"/>
              <a:pathLst>
                <a:path extrusionOk="0" h="336711" w="1306916">
                  <a:moveTo>
                    <a:pt x="203200" y="0"/>
                  </a:moveTo>
                  <a:lnTo>
                    <a:pt x="1306916" y="0"/>
                  </a:lnTo>
                  <a:lnTo>
                    <a:pt x="1103716" y="336711"/>
                  </a:lnTo>
                  <a:lnTo>
                    <a:pt x="0" y="3367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15892"/>
            </a:solidFill>
            <a:ln>
              <a:noFill/>
            </a:ln>
          </p:spPr>
        </p:sp>
        <p:sp>
          <p:nvSpPr>
            <p:cNvPr id="305" name="Google Shape;305;p19"/>
            <p:cNvSpPr txBox="1"/>
            <p:nvPr/>
          </p:nvSpPr>
          <p:spPr>
            <a:xfrm>
              <a:off x="101600" y="19050"/>
              <a:ext cx="609600" cy="590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3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19"/>
          <p:cNvSpPr txBox="1"/>
          <p:nvPr/>
        </p:nvSpPr>
        <p:spPr>
          <a:xfrm>
            <a:off x="4186178" y="4241934"/>
            <a:ext cx="9915644" cy="3245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EFFECTS OF MOBILE GAMES ON THE ACADEMIC PERFORMANCE OF THE STUDENTS IN APEC</a:t>
            </a:r>
            <a:endParaRPr/>
          </a:p>
          <a:p>
            <a:pPr indent="0" lvl="0" marL="0" marR="0" rtl="0" algn="ctr">
              <a:lnSpc>
                <a:spcPct val="2344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181100" y="8455351"/>
            <a:ext cx="16230600" cy="169519"/>
          </a:xfrm>
          <a:prstGeom prst="rect">
            <a:avLst/>
          </a:prstGeom>
          <a:solidFill>
            <a:srgbClr val="0457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1214755" y="1802126"/>
            <a:ext cx="16230600" cy="169519"/>
          </a:xfrm>
          <a:prstGeom prst="rect">
            <a:avLst/>
          </a:prstGeom>
          <a:solidFill>
            <a:srgbClr val="0457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7909175" y="2158025"/>
            <a:ext cx="3030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99" u="none" cap="none" strike="noStrike">
                <a:solidFill>
                  <a:srgbClr val="04577C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id="310" name="Google Shape;3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3913" y="6419638"/>
            <a:ext cx="6075658" cy="538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23073" y="-1954162"/>
            <a:ext cx="6075658" cy="538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198" r="198" t="0"/>
          <a:stretch/>
        </p:blipFill>
        <p:spPr>
          <a:xfrm>
            <a:off x="10948417" y="2285627"/>
            <a:ext cx="6917821" cy="596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4731731"/>
            <a:ext cx="9503688" cy="35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92766" y="2734734"/>
            <a:ext cx="5711299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Reach and Engagement of the streaming session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55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07770" y="5981902"/>
            <a:ext cx="11672940" cy="996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324" y="-3592186"/>
            <a:ext cx="11672940" cy="996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176" y="4225241"/>
            <a:ext cx="1615236" cy="1053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8334558" y="-72330"/>
            <a:ext cx="9179383" cy="10359330"/>
            <a:chOff x="0" y="-19050"/>
            <a:chExt cx="2417615" cy="2728383"/>
          </a:xfrm>
        </p:grpSpPr>
        <p:sp>
          <p:nvSpPr>
            <p:cNvPr id="320" name="Google Shape;320;p20"/>
            <p:cNvSpPr/>
            <p:nvPr/>
          </p:nvSpPr>
          <p:spPr>
            <a:xfrm>
              <a:off x="0" y="0"/>
              <a:ext cx="2417615" cy="2709333"/>
            </a:xfrm>
            <a:custGeom>
              <a:rect b="b" l="l" r="r" t="t"/>
              <a:pathLst>
                <a:path extrusionOk="0" h="2709333" w="2417615">
                  <a:moveTo>
                    <a:pt x="0" y="0"/>
                  </a:moveTo>
                  <a:lnTo>
                    <a:pt x="2417615" y="0"/>
                  </a:lnTo>
                  <a:lnTo>
                    <a:pt x="241761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3559"/>
            </a:solidFill>
            <a:ln>
              <a:noFill/>
            </a:ln>
          </p:spPr>
        </p:sp>
        <p:sp>
          <p:nvSpPr>
            <p:cNvPr id="321" name="Google Shape;321;p2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0"/>
          <p:cNvSpPr txBox="1"/>
          <p:nvPr/>
        </p:nvSpPr>
        <p:spPr>
          <a:xfrm>
            <a:off x="4615324" y="6316437"/>
            <a:ext cx="3044387" cy="420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64" u="none" cap="none" strike="noStrike">
                <a:solidFill>
                  <a:srgbClr val="F5FFF5"/>
                </a:solidFill>
                <a:latin typeface="Montserrat"/>
                <a:ea typeface="Montserrat"/>
                <a:cs typeface="Montserrat"/>
                <a:sym typeface="Montserrat"/>
              </a:rPr>
              <a:t>GROUP 5</a:t>
            </a:r>
            <a:endParaRPr/>
          </a:p>
        </p:txBody>
      </p:sp>
      <p:grpSp>
        <p:nvGrpSpPr>
          <p:cNvPr id="323" name="Google Shape;323;p20"/>
          <p:cNvGrpSpPr/>
          <p:nvPr/>
        </p:nvGrpSpPr>
        <p:grpSpPr>
          <a:xfrm>
            <a:off x="3152974" y="2195989"/>
            <a:ext cx="9013475" cy="6175715"/>
            <a:chOff x="0" y="-114300"/>
            <a:chExt cx="1353106" cy="927100"/>
          </a:xfrm>
        </p:grpSpPr>
        <p:sp>
          <p:nvSpPr>
            <p:cNvPr id="324" name="Google Shape;324;p20"/>
            <p:cNvSpPr/>
            <p:nvPr/>
          </p:nvSpPr>
          <p:spPr>
            <a:xfrm>
              <a:off x="0" y="0"/>
              <a:ext cx="1353106" cy="697024"/>
            </a:xfrm>
            <a:custGeom>
              <a:rect b="b" l="l" r="r" t="t"/>
              <a:pathLst>
                <a:path extrusionOk="0" h="697024" w="1353106">
                  <a:moveTo>
                    <a:pt x="0" y="0"/>
                  </a:moveTo>
                  <a:lnTo>
                    <a:pt x="1353106" y="0"/>
                  </a:lnTo>
                  <a:lnTo>
                    <a:pt x="1353106" y="697024"/>
                  </a:lnTo>
                  <a:lnTo>
                    <a:pt x="0" y="697024"/>
                  </a:lnTo>
                  <a:close/>
                </a:path>
              </a:pathLst>
            </a:custGeom>
            <a:solidFill>
              <a:srgbClr val="04577C"/>
            </a:solidFill>
            <a:ln cap="flat" cmpd="sng" w="38100">
              <a:solidFill>
                <a:srgbClr val="FE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" name="Google Shape;325;p20"/>
            <p:cNvSpPr txBox="1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480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2006398" y="2699631"/>
            <a:ext cx="6957692" cy="6175711"/>
            <a:chOff x="0" y="-114300"/>
            <a:chExt cx="1044491" cy="927100"/>
          </a:xfrm>
        </p:grpSpPr>
        <p:sp>
          <p:nvSpPr>
            <p:cNvPr id="327" name="Google Shape;327;p20"/>
            <p:cNvSpPr/>
            <p:nvPr/>
          </p:nvSpPr>
          <p:spPr>
            <a:xfrm>
              <a:off x="0" y="0"/>
              <a:ext cx="1044491" cy="505149"/>
            </a:xfrm>
            <a:custGeom>
              <a:rect b="b" l="l" r="r" t="t"/>
              <a:pathLst>
                <a:path extrusionOk="0" h="505149" w="1044491">
                  <a:moveTo>
                    <a:pt x="0" y="0"/>
                  </a:moveTo>
                  <a:lnTo>
                    <a:pt x="1044491" y="0"/>
                  </a:lnTo>
                  <a:lnTo>
                    <a:pt x="1044491" y="505149"/>
                  </a:lnTo>
                  <a:lnTo>
                    <a:pt x="0" y="505149"/>
                  </a:lnTo>
                  <a:close/>
                </a:path>
              </a:pathLst>
            </a:custGeom>
            <a:solidFill>
              <a:srgbClr val="04577C"/>
            </a:solidFill>
            <a:ln cap="flat" cmpd="sng" w="38100">
              <a:solidFill>
                <a:srgbClr val="FE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" name="Google Shape;328;p20"/>
            <p:cNvSpPr txBox="1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265" u="none" cap="none" strike="noStrike">
                  <a:solidFill>
                    <a:srgbClr val="FDFBF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THANKYOU</a:t>
              </a:r>
              <a:endParaRPr/>
            </a:p>
          </p:txBody>
        </p:sp>
      </p:grpSp>
      <p:pic>
        <p:nvPicPr>
          <p:cNvPr id="329" name="Google Shape;3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59" y="5278931"/>
            <a:ext cx="1615236" cy="105368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303506" y="8124190"/>
            <a:ext cx="3405783" cy="216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5FFF5"/>
                </a:solidFill>
                <a:latin typeface="Arial"/>
                <a:ea typeface="Arial"/>
                <a:cs typeface="Arial"/>
                <a:sym typeface="Arial"/>
              </a:rPr>
              <a:t>Terrence Dale Morales</a:t>
            </a:r>
            <a:endParaRPr/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5FFF5"/>
                </a:solidFill>
                <a:latin typeface="Arial"/>
                <a:ea typeface="Arial"/>
                <a:cs typeface="Arial"/>
                <a:sym typeface="Arial"/>
              </a:rPr>
              <a:t>Johanne Louis Centino</a:t>
            </a:r>
            <a:endParaRPr/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5FFF5"/>
                </a:solidFill>
                <a:latin typeface="Arial"/>
                <a:ea typeface="Arial"/>
                <a:cs typeface="Arial"/>
                <a:sym typeface="Arial"/>
              </a:rPr>
              <a:t>Kevin Danial Clyne</a:t>
            </a:r>
            <a:endParaRPr/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5FFF5"/>
                </a:solidFill>
                <a:latin typeface="Arial"/>
                <a:ea typeface="Arial"/>
                <a:cs typeface="Arial"/>
                <a:sym typeface="Arial"/>
              </a:rPr>
              <a:t>Charlie Ricafranca</a:t>
            </a:r>
            <a:endParaRPr/>
          </a:p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5FFF5"/>
                </a:solidFill>
                <a:latin typeface="Arial"/>
                <a:ea typeface="Arial"/>
                <a:cs typeface="Arial"/>
                <a:sym typeface="Arial"/>
              </a:rPr>
              <a:t>Rosen Carl Reyes</a:t>
            </a:r>
            <a:endParaRPr/>
          </a:p>
          <a:p>
            <a:pPr indent="0" lvl="0" marL="0" marR="0" rtl="0" algn="ctr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F5FF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10076742" y="4733036"/>
            <a:ext cx="1273870" cy="35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5FFF5"/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7018" t="15953"/>
          <a:stretch/>
        </p:blipFill>
        <p:spPr>
          <a:xfrm>
            <a:off x="4011129" y="2885391"/>
            <a:ext cx="10676211" cy="4516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5000089" y="1498656"/>
            <a:ext cx="8698292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Age groups of respondents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2768" l="1624" r="0" t="14766"/>
          <a:stretch/>
        </p:blipFill>
        <p:spPr>
          <a:xfrm>
            <a:off x="3611423" y="2954368"/>
            <a:ext cx="11475623" cy="423604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5000089" y="1664576"/>
            <a:ext cx="8698292" cy="547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Relationship to the streamer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6702" y="1918516"/>
            <a:ext cx="10274595" cy="500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397" y="6923079"/>
            <a:ext cx="9793205" cy="2430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4794854" y="637727"/>
            <a:ext cx="8698292" cy="1652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 Respondent’ likelihood of recommendation to others 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4079" r="2088" t="0"/>
          <a:stretch/>
        </p:blipFill>
        <p:spPr>
          <a:xfrm>
            <a:off x="3523098" y="3198066"/>
            <a:ext cx="11678101" cy="389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4737106" y="1686080"/>
            <a:ext cx="9250085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What percentage of the information was new to you?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15164" r="0" t="0"/>
          <a:stretch/>
        </p:blipFill>
        <p:spPr>
          <a:xfrm>
            <a:off x="4664804" y="3569154"/>
            <a:ext cx="9414750" cy="433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5389538" y="1733053"/>
            <a:ext cx="7965281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I can use this streaming information:  </a:t>
            </a:r>
            <a:endParaRPr/>
          </a:p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59" u="none" cap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1081514" y="7368415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-1753206">
            <a:off x="-3242728" y="5473810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28385" r="0" t="0"/>
          <a:stretch/>
        </p:blipFill>
        <p:spPr>
          <a:xfrm>
            <a:off x="4858567" y="3335745"/>
            <a:ext cx="8496252" cy="4730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4210819" y="2014888"/>
            <a:ext cx="9866361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Would you like to learn more about this streaming topic?  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10367060" y="7116151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28700"/>
            <a:ext cx="1783058" cy="2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8546040"/>
            <a:ext cx="1783058" cy="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2135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10162" r="0" t="0"/>
          <a:stretch/>
        </p:blipFill>
        <p:spPr>
          <a:xfrm>
            <a:off x="4324690" y="3357506"/>
            <a:ext cx="9638620" cy="499891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4324690" y="1592135"/>
            <a:ext cx="9866361" cy="11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9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Please rate the streamers’ knowledge about the topic:  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11069756" y="7819007"/>
            <a:ext cx="15841881" cy="537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7" u="none" cap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15 responses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