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Feedback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Exec summary - Some people have different stylistic preferences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-- Can be more helpful to have more detail e.g. revenue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-- Could be more in the middle in terms of too simple and busy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Clear charts, not too much 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Struggling to fit to follow the story. Link not completely made. Could reword it to based on fact that revenue not meeting expectations in other borough.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Frame problem statement. One way could be that Brooklyn and Queens are not financially successful in terms of revenue in comparison to Manhattan.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Implementation: To take it from good to excellent. More level of detail so if hand-off, team could execute but for COO, how long, cost, and how to know if it's successful, etc. at that level of detail for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Recommendations: Make it more clear timeline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Could be pointing out Manhattan better as revenue is dropping so could make that story more clear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736ebe3c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736ebe3c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736ebe3c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736ebe3c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2c3c3cf4a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2c3c3cf4a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2d92df845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2d92df845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solution: hone in on whats going well and add </a:t>
            </a:r>
            <a:r>
              <a:rPr lang="en-GB"/>
              <a:t>little</a:t>
            </a:r>
            <a:r>
              <a:rPr lang="en-GB"/>
              <a:t> more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2c3c3cf4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2c3c3cf4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 drops in manhattan - point it out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2c3c3cf4a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2c3c3cf4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distinct values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2d92df845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2d92df845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Size of circle represents revenue volume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2d92df84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2d92df84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Locations that can handle higher order rates - so replicate to keep it at AOV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2d92df845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2d92df845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5252"/>
                </a:solidFill>
                <a:latin typeface="Proxima Nova"/>
                <a:ea typeface="Proxima Nova"/>
                <a:cs typeface="Proxima Nova"/>
                <a:sym typeface="Proxima Nova"/>
              </a:rPr>
              <a:t>Manhattan: top 4 total per month = $36k, 50% = 18K, and total for all = $122k so 18/122 = 15% increase</a:t>
            </a:r>
            <a:endParaRPr sz="1200">
              <a:solidFill>
                <a:srgbClr val="FF525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5252"/>
                </a:solidFill>
                <a:latin typeface="Proxima Nova"/>
                <a:ea typeface="Proxima Nova"/>
                <a:cs typeface="Proxima Nova"/>
                <a:sym typeface="Proxima Nova"/>
              </a:rPr>
              <a:t>Brooklyn: 100 places bring $3.5k, if we double the pickup places and increase AOV to match manhattan, monthly revenue can increase by 3.5+1.2 = $4.7K (2.3x), so becomes $8.2K</a:t>
            </a:r>
            <a:endParaRPr sz="1200">
              <a:solidFill>
                <a:srgbClr val="FF525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2c3c3cf4a_3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2c3c3cf4a_3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 Implementation: To take it from good to excellent. More level of detail so if hand-off, team could execute but for COO, how long, cost, and how to know if it's successful, etc. at that level of detail for implementation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Queens: </a:t>
            </a:r>
            <a:r>
              <a:rPr lang="en-GB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Conducting a pilot-project to test the viability of the service in Queen’s market to analyze operations, logistics, and user experience in a testing capacity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200"/>
              <a:buFont typeface="Proxima Nova"/>
              <a:buChar char="-"/>
            </a:pPr>
            <a:r>
              <a:rPr lang="en-GB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Gathering data on customers, merchants, couriers in Queen’s before scaling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Juniper’s Launch in NYC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Team 6QL: Anushree, Esteban, Sharon, Dylan, Teresa and our mentor Milda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 - Merchant data overview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901" r="0" t="0"/>
          <a:stretch/>
        </p:blipFill>
        <p:spPr>
          <a:xfrm>
            <a:off x="116925" y="1143375"/>
            <a:ext cx="8910150" cy="29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 flipH="1">
            <a:off x="3267525" y="719475"/>
            <a:ext cx="19200" cy="36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4"/>
          <p:cNvSpPr txBox="1"/>
          <p:nvPr/>
        </p:nvSpPr>
        <p:spPr>
          <a:xfrm>
            <a:off x="0" y="10680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i="1"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687725" y="325525"/>
            <a:ext cx="52149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AutoNum type="arabicPeriod"/>
            </a:pPr>
            <a:r>
              <a:rPr i="1" lang="en-GB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Executive Summary</a:t>
            </a:r>
            <a:endParaRPr i="1"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AutoNum type="arabicPeriod"/>
            </a:pPr>
            <a:r>
              <a:rPr i="1" lang="en-GB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is the NYC launch going?</a:t>
            </a:r>
            <a:endParaRPr i="1"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AutoNum type="arabicPeriod"/>
            </a:pPr>
            <a:r>
              <a:rPr i="1" lang="en-GB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Key Insights from NYC launch</a:t>
            </a:r>
            <a:endParaRPr i="1"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AutoNum type="arabicPeriod"/>
            </a:pPr>
            <a:r>
              <a:rPr i="1" lang="en-GB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can we meet our revenue goals?</a:t>
            </a:r>
            <a:endParaRPr i="1"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AutoNum type="arabicPeriod"/>
            </a:pPr>
            <a:r>
              <a:rPr i="1" lang="en-GB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Implementation and next steps</a:t>
            </a:r>
            <a:endParaRPr i="1"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8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Executive Summary</a:t>
            </a:r>
            <a:endParaRPr sz="2320"/>
          </a:p>
        </p:txBody>
      </p:sp>
      <p:sp>
        <p:nvSpPr>
          <p:cNvPr id="73" name="Google Shape;73;p15"/>
          <p:cNvSpPr txBox="1"/>
          <p:nvPr/>
        </p:nvSpPr>
        <p:spPr>
          <a:xfrm>
            <a:off x="384850" y="815375"/>
            <a:ext cx="81108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Problem:</a:t>
            </a:r>
            <a:r>
              <a:rPr lang="en-GB" sz="13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Juniper shows significantly low revenue in Brooklyn &amp; Queens and diminishing marginal revenue in Manhattan </a:t>
            </a:r>
            <a:endParaRPr sz="13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Proxima Nova"/>
              <a:buChar char="●"/>
            </a:pPr>
            <a:r>
              <a:rPr lang="en-GB" sz="13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Manhattan Total Revenue: $122,708</a:t>
            </a:r>
            <a:endParaRPr sz="13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Proxima Nova"/>
              <a:buChar char="○"/>
            </a:pPr>
            <a:r>
              <a:rPr lang="en-GB" sz="13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Revenue peaks in week 3 before </a:t>
            </a:r>
            <a:r>
              <a:rPr lang="en-GB" sz="13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declining</a:t>
            </a:r>
            <a:r>
              <a:rPr lang="en-GB" sz="13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by 27.7% in week 5 </a:t>
            </a:r>
            <a:endParaRPr sz="13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Proxima Nova"/>
              <a:buChar char="●"/>
            </a:pPr>
            <a:r>
              <a:rPr lang="en-GB" sz="13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Brooklyn Total Revenue: $3,505</a:t>
            </a:r>
            <a:endParaRPr sz="13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Proxima Nova"/>
              <a:buChar char="●"/>
            </a:pPr>
            <a:r>
              <a:rPr lang="en-GB" sz="13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Queens Total Revenue: $35 </a:t>
            </a:r>
            <a:endParaRPr sz="13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The Solution: </a:t>
            </a:r>
            <a:endParaRPr b="1" sz="13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Proxima Nova"/>
              <a:buChar char="●"/>
            </a:pPr>
            <a:r>
              <a:rPr lang="en-GB" sz="13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Continue to grow business in Manhattan focusing on high-growth categories and addressing inefficiencies.  </a:t>
            </a:r>
            <a:endParaRPr sz="13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Proxima Nova"/>
              <a:buChar char="●"/>
            </a:pPr>
            <a:r>
              <a:rPr lang="en-GB" sz="13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Focus on expanding in Brooklyn first before focusing on Queens</a:t>
            </a:r>
            <a:endParaRPr sz="13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Proxima Nova"/>
              <a:buChar char="○"/>
            </a:pPr>
            <a:r>
              <a:rPr lang="en-GB" sz="13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Attract merchants and focus on popular categories of restaurants to attract more couriers and customers </a:t>
            </a:r>
            <a:endParaRPr sz="13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Opportunity: </a:t>
            </a:r>
            <a:endParaRPr b="1" sz="13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Proxima Nova"/>
              <a:buChar char="●"/>
            </a:pPr>
            <a:r>
              <a:rPr lang="en-GB" sz="13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Potential to increase revenue by offering customers more restaurant options, particularly among </a:t>
            </a:r>
            <a:r>
              <a:rPr lang="en-GB" sz="13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popular categories like “Italian”, “American”, “Japanese”, “Shop”. </a:t>
            </a:r>
            <a:r>
              <a:rPr lang="en-GB" sz="13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3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of NYC Launch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408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It has been 4+ weeks since Juniper’s launch in NYC and we have seen that: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Manhattan</a:t>
            </a:r>
            <a:r>
              <a:rPr lang="en-GB" sz="1600"/>
              <a:t> shows signs of early success in terms of </a:t>
            </a:r>
            <a:r>
              <a:rPr lang="en-GB" sz="1600"/>
              <a:t>order</a:t>
            </a:r>
            <a:r>
              <a:rPr lang="en-GB" sz="1600"/>
              <a:t> volume however marginal revenue decreases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Customers favour certain cuisines more over others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There is potential of growth in Manhattan and for expansion in other boroughs</a:t>
            </a:r>
            <a:endParaRPr sz="1600"/>
          </a:p>
        </p:txBody>
      </p:sp>
      <p:grpSp>
        <p:nvGrpSpPr>
          <p:cNvPr id="80" name="Google Shape;80;p16"/>
          <p:cNvGrpSpPr/>
          <p:nvPr/>
        </p:nvGrpSpPr>
        <p:grpSpPr>
          <a:xfrm>
            <a:off x="4820825" y="519350"/>
            <a:ext cx="4043200" cy="4349725"/>
            <a:chOff x="4789100" y="519350"/>
            <a:chExt cx="4043200" cy="4349725"/>
          </a:xfrm>
        </p:grpSpPr>
        <p:pic>
          <p:nvPicPr>
            <p:cNvPr id="81" name="Google Shape;8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89100" y="519350"/>
              <a:ext cx="3836576" cy="4349725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82" name="Google Shape;82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46650" y="633550"/>
              <a:ext cx="985650" cy="90035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cxnSp>
        <p:nvCxnSpPr>
          <p:cNvPr id="83" name="Google Shape;83;p16"/>
          <p:cNvCxnSpPr/>
          <p:nvPr/>
        </p:nvCxnSpPr>
        <p:spPr>
          <a:xfrm flipH="1" rot="10800000">
            <a:off x="5500175" y="1877150"/>
            <a:ext cx="319200" cy="5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/>
          <p:nvPr/>
        </p:nvCxnSpPr>
        <p:spPr>
          <a:xfrm flipH="1" rot="10800000">
            <a:off x="6121875" y="1107450"/>
            <a:ext cx="39210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/>
          <p:nvPr/>
        </p:nvCxnSpPr>
        <p:spPr>
          <a:xfrm>
            <a:off x="7161475" y="1098150"/>
            <a:ext cx="422400" cy="4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/>
          <p:nvPr/>
        </p:nvCxnSpPr>
        <p:spPr>
          <a:xfrm>
            <a:off x="7893575" y="1783325"/>
            <a:ext cx="302400" cy="2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Manhattan</a:t>
            </a:r>
            <a:r>
              <a:rPr lang="en-GB" sz="2320"/>
              <a:t> orders make up 97</a:t>
            </a:r>
            <a:r>
              <a:rPr lang="en-GB" sz="2320"/>
              <a:t>%</a:t>
            </a:r>
            <a:r>
              <a:rPr lang="en-GB" sz="2320"/>
              <a:t> of NYC revenue in the first month</a:t>
            </a:r>
            <a:endParaRPr sz="2220"/>
          </a:p>
        </p:txBody>
      </p:sp>
      <p:sp>
        <p:nvSpPr>
          <p:cNvPr id="92" name="Google Shape;92;p17"/>
          <p:cNvSpPr txBox="1"/>
          <p:nvPr/>
        </p:nvSpPr>
        <p:spPr>
          <a:xfrm>
            <a:off x="953700" y="4331150"/>
            <a:ext cx="7236600" cy="615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Manhattan shows prominent signs of success in all categories when compared to other boroughs in NYC especially with highest AOV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63" y="1304738"/>
            <a:ext cx="8110475" cy="2892175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3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Manhattan leads </a:t>
            </a:r>
            <a:r>
              <a:rPr lang="en-GB" sz="2420"/>
              <a:t>restaurant</a:t>
            </a:r>
            <a:r>
              <a:rPr lang="en-GB" sz="2420"/>
              <a:t> density and variety  </a:t>
            </a:r>
            <a:endParaRPr sz="242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025" y="948125"/>
            <a:ext cx="2527975" cy="3230575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103" y="1000712"/>
            <a:ext cx="2713022" cy="3230575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p18"/>
          <p:cNvSpPr txBox="1"/>
          <p:nvPr/>
        </p:nvSpPr>
        <p:spPr>
          <a:xfrm>
            <a:off x="1098175" y="4326900"/>
            <a:ext cx="6833100" cy="554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The amount and variety of </a:t>
            </a: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restaurants</a:t>
            </a: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 in Manhattan leads more choices for customers and courier and therefore higher demand.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8775" y="1910100"/>
            <a:ext cx="896216" cy="23212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8775" y="1000700"/>
            <a:ext cx="896225" cy="9094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" name="Google Shape;104;p18"/>
          <p:cNvSpPr txBox="1"/>
          <p:nvPr/>
        </p:nvSpPr>
        <p:spPr>
          <a:xfrm>
            <a:off x="6991600" y="1000700"/>
            <a:ext cx="870600" cy="1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4"/>
                </a:solidFill>
              </a:rPr>
              <a:t>Total revenue</a:t>
            </a:r>
            <a:endParaRPr sz="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02550" y="369950"/>
            <a:ext cx="85389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</a:rPr>
              <a:t>Maximizing Revenue in Manhattan: The Impact of High AOV and Delivery Volume in Select Cuisines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246050" y="1673150"/>
            <a:ext cx="3207900" cy="785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Burger and Japanese </a:t>
            </a: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cuisine</a:t>
            </a: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 options have high-growth potential due to high customer demand and high AOV.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246050" y="2708425"/>
            <a:ext cx="3207900" cy="785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Italian and American </a:t>
            </a: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cuisine</a:t>
            </a: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 categories yield high </a:t>
            </a: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revenue</a:t>
            </a: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 and are promotable due to high quantity of orders. 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246050" y="3743700"/>
            <a:ext cx="3207900" cy="985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The “Shop” category ranks as the top category from an AOV stand point </a:t>
            </a: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though</a:t>
            </a: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 it has only 1 pickup place and presents an opportunity to explore further. </a:t>
            </a:r>
            <a:endParaRPr sz="13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975" y="1284200"/>
            <a:ext cx="5284151" cy="363355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p19"/>
          <p:cNvSpPr/>
          <p:nvPr/>
        </p:nvSpPr>
        <p:spPr>
          <a:xfrm>
            <a:off x="5237350" y="1850150"/>
            <a:ext cx="825900" cy="88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8024700" y="1645900"/>
            <a:ext cx="825900" cy="88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3953425" y="3867000"/>
            <a:ext cx="561300" cy="538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 to Meet NYC Revenue Goals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342725" y="1891850"/>
            <a:ext cx="23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770125" y="1529900"/>
            <a:ext cx="2026800" cy="2751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Proxima Nova"/>
                <a:ea typeface="Proxima Nova"/>
                <a:cs typeface="Proxima Nova"/>
                <a:sym typeface="Proxima Nova"/>
              </a:rPr>
              <a:t>Expand number of restaurants across leading cuisine categories in </a:t>
            </a:r>
            <a:r>
              <a:rPr b="1" lang="en-GB" sz="1100">
                <a:latin typeface="Proxima Nova"/>
                <a:ea typeface="Proxima Nova"/>
                <a:cs typeface="Proxima Nova"/>
                <a:sym typeface="Proxima Nova"/>
              </a:rPr>
              <a:t>Manhattan</a:t>
            </a:r>
            <a:r>
              <a:rPr lang="en-GB" sz="1100">
                <a:latin typeface="Proxima Nova"/>
                <a:ea typeface="Proxima Nova"/>
                <a:cs typeface="Proxima Nova"/>
                <a:sym typeface="Proxima Nova"/>
              </a:rPr>
              <a:t> to increase revenue: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Proxima Nova"/>
                <a:ea typeface="Proxima Nova"/>
                <a:cs typeface="Proxima Nova"/>
                <a:sym typeface="Proxima Nova"/>
              </a:rPr>
              <a:t>If the top 4 cuisine categories grew by 50% (volume), monthly revenue would increase by ~$18k or a </a:t>
            </a:r>
            <a:r>
              <a:rPr b="1" lang="en-GB" sz="1100">
                <a:latin typeface="Proxima Nova"/>
                <a:ea typeface="Proxima Nova"/>
                <a:cs typeface="Proxima Nova"/>
                <a:sym typeface="Proxima Nova"/>
              </a:rPr>
              <a:t>15% total monthly revenue increase, </a:t>
            </a:r>
            <a:r>
              <a:rPr lang="en-GB" sz="1100">
                <a:latin typeface="Proxima Nova"/>
                <a:ea typeface="Proxima Nova"/>
                <a:cs typeface="Proxima Nova"/>
                <a:sym typeface="Proxima Nova"/>
              </a:rPr>
              <a:t>keeping AOV constant. 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574925" y="1406100"/>
            <a:ext cx="4200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3085925" y="1891850"/>
            <a:ext cx="23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3513325" y="1530000"/>
            <a:ext cx="1923600" cy="2751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Proxima Nova"/>
                <a:ea typeface="Proxima Nova"/>
                <a:cs typeface="Proxima Nova"/>
                <a:sym typeface="Proxima Nova"/>
              </a:rPr>
              <a:t>Growing merchant base in </a:t>
            </a:r>
            <a:r>
              <a:rPr b="1" lang="en-GB" sz="1100">
                <a:latin typeface="Proxima Nova"/>
                <a:ea typeface="Proxima Nova"/>
                <a:cs typeface="Proxima Nova"/>
                <a:sym typeface="Proxima Nova"/>
              </a:rPr>
              <a:t>Brooklyn</a:t>
            </a:r>
            <a:r>
              <a:rPr lang="en-GB" sz="1100">
                <a:latin typeface="Proxima Nova"/>
                <a:ea typeface="Proxima Nova"/>
                <a:cs typeface="Proxima Nova"/>
                <a:sym typeface="Proxima Nova"/>
              </a:rPr>
              <a:t>, both in quantity and variety. 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 we double the number of pickup places and increase AOV by only 25% (= Manhattan’s) there would be  ~</a:t>
            </a:r>
            <a:r>
              <a:rPr b="1" lang="en-GB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2.3x of monthly revenue</a:t>
            </a:r>
            <a:r>
              <a:rPr lang="en-GB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 Brooklyn. (~$8.2K vs $3.5k today).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7" name="Google Shape;127;p20"/>
          <p:cNvSpPr/>
          <p:nvPr/>
        </p:nvSpPr>
        <p:spPr>
          <a:xfrm>
            <a:off x="3364125" y="1406100"/>
            <a:ext cx="4200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5829125" y="1891850"/>
            <a:ext cx="23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6256525" y="1530000"/>
            <a:ext cx="1923600" cy="2751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Begin developing future considerations for a soft launch in </a:t>
            </a:r>
            <a:r>
              <a:rPr b="1" lang="en-GB" sz="1200">
                <a:latin typeface="Proxima Nova"/>
                <a:ea typeface="Proxima Nova"/>
                <a:cs typeface="Proxima Nova"/>
                <a:sym typeface="Proxima Nova"/>
              </a:rPr>
              <a:t>Queens</a:t>
            </a: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 based on areas of success in Brooklyn.</a:t>
            </a:r>
            <a:endParaRPr sz="1200"/>
          </a:p>
        </p:txBody>
      </p:sp>
      <p:sp>
        <p:nvSpPr>
          <p:cNvPr id="130" name="Google Shape;130;p20"/>
          <p:cNvSpPr/>
          <p:nvPr/>
        </p:nvSpPr>
        <p:spPr>
          <a:xfrm>
            <a:off x="6153325" y="1406100"/>
            <a:ext cx="4200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cxnSp>
        <p:nvCxnSpPr>
          <p:cNvPr id="131" name="Google Shape;131;p20"/>
          <p:cNvCxnSpPr/>
          <p:nvPr/>
        </p:nvCxnSpPr>
        <p:spPr>
          <a:xfrm>
            <a:off x="2864125" y="2855550"/>
            <a:ext cx="5820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0"/>
          <p:cNvCxnSpPr/>
          <p:nvPr/>
        </p:nvCxnSpPr>
        <p:spPr>
          <a:xfrm>
            <a:off x="5555725" y="2808625"/>
            <a:ext cx="5820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24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Implementation</a:t>
            </a:r>
            <a:endParaRPr sz="2320"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911425"/>
            <a:ext cx="8343300" cy="1822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/>
              <a:t>Priority 1: Growth in </a:t>
            </a:r>
            <a:r>
              <a:rPr b="1" lang="en-GB" sz="1300"/>
              <a:t>Manhattan</a:t>
            </a:r>
            <a:endParaRPr b="1"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Acquire</a:t>
            </a:r>
            <a:r>
              <a:rPr lang="en-GB" sz="1300"/>
              <a:t> leading restaurants in high traffic area of Manhattan with large volume orders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Replicate</a:t>
            </a:r>
            <a:r>
              <a:rPr lang="en-GB" sz="1300"/>
              <a:t> onboarding</a:t>
            </a:r>
            <a:r>
              <a:rPr lang="en-GB" sz="1300"/>
              <a:t> programs from successful restaurants for new merchants to ensure smooth customer experience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Roll out targeted restaurant incentives for first-time customers to drive early growth of new restaurants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Measuring success on KPIs over an 8 week period with a focus on revenue, AOV, order rate in Manhattan. </a:t>
            </a:r>
            <a:endParaRPr sz="1300">
              <a:solidFill>
                <a:schemeClr val="accent5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5086800" y="3250250"/>
            <a:ext cx="3568200" cy="13731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Priority 3: Potential development in Queens</a:t>
            </a:r>
            <a:endParaRPr b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-"/>
            </a:pPr>
            <a:r>
              <a:rPr lang="en-GB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Conducting a pilot-project to test the viability of the service in Queen’s market to analyze operations, logistics, and user experience in a testing capacity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311700" y="3144050"/>
            <a:ext cx="4302000" cy="1585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Priority 2: Expansion in Brooklyn</a:t>
            </a:r>
            <a:endParaRPr b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-"/>
            </a:pPr>
            <a:r>
              <a:rPr lang="en-GB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Gathering data on customers, merchants, couriers in Brooklyn before scaling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-"/>
            </a:pPr>
            <a:r>
              <a:rPr lang="en-GB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Replicate the model behind Manhattan’s Juniper launch in Brooklyn to expand into greater variety in cuisines and increase users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1" name="Google Shape;141;p21"/>
          <p:cNvCxnSpPr/>
          <p:nvPr/>
        </p:nvCxnSpPr>
        <p:spPr>
          <a:xfrm>
            <a:off x="2847300" y="2840225"/>
            <a:ext cx="0" cy="2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1"/>
          <p:cNvCxnSpPr/>
          <p:nvPr/>
        </p:nvCxnSpPr>
        <p:spPr>
          <a:xfrm>
            <a:off x="4680750" y="3936050"/>
            <a:ext cx="3390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