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8" r:id="rId3"/>
    <p:sldId id="260" r:id="rId4"/>
    <p:sldId id="284" r:id="rId5"/>
    <p:sldId id="285" r:id="rId6"/>
    <p:sldId id="262" r:id="rId7"/>
    <p:sldId id="264" r:id="rId8"/>
    <p:sldId id="286" r:id="rId9"/>
    <p:sldId id="283" r:id="rId10"/>
    <p:sldId id="273" r:id="rId1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Barlow Medium" panose="00000600000000000000" pitchFamily="2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eorgia" panose="02040502050405020303" pitchFamily="18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2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b87c9a92b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fb87c9a92b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87c9a92b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fb87c9a92b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87c9a92b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fb87c9a92b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b87c9a92b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fb87c9a92b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87c9a92b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fb87c9a92b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3344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fb87c9a92b_0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fb87c9a92b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90675" y="-430404"/>
            <a:ext cx="6391200" cy="6391200"/>
          </a:xfrm>
          <a:prstGeom prst="chord">
            <a:avLst>
              <a:gd name="adj1" fmla="val 14385217"/>
              <a:gd name="adj2" fmla="val 72083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49540" y="784173"/>
            <a:ext cx="539646" cy="134911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4350" y="1838325"/>
            <a:ext cx="3497400" cy="18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314625" y="4788300"/>
            <a:ext cx="548700" cy="1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buNone/>
              <a:defRPr/>
            </a:lvl1pPr>
            <a:lvl2pPr lvl="1" algn="l">
              <a:buNone/>
              <a:defRPr/>
            </a:lvl2pPr>
            <a:lvl3pPr lvl="2" algn="l">
              <a:buNone/>
              <a:defRPr/>
            </a:lvl3pPr>
            <a:lvl4pPr lvl="3" algn="l">
              <a:buNone/>
              <a:defRPr/>
            </a:lvl4pPr>
            <a:lvl5pPr lvl="4" algn="l">
              <a:buNone/>
              <a:defRPr/>
            </a:lvl5pPr>
            <a:lvl6pPr lvl="5" algn="l">
              <a:buNone/>
              <a:defRPr/>
            </a:lvl6pPr>
            <a:lvl7pPr lvl="6" algn="l">
              <a:buNone/>
              <a:defRPr/>
            </a:lvl7pPr>
            <a:lvl8pPr lvl="7" algn="l">
              <a:buNone/>
              <a:defRPr/>
            </a:lvl8pPr>
            <a:lvl9pPr lvl="8" algn="l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15525" y="2260775"/>
            <a:ext cx="4784400" cy="23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488950" rtl="0">
              <a:spcBef>
                <a:spcPts val="0"/>
              </a:spcBef>
              <a:spcAft>
                <a:spcPts val="0"/>
              </a:spcAft>
              <a:buSzPts val="4100"/>
              <a:buChar char="•"/>
              <a:defRPr sz="4100" b="1"/>
            </a:lvl1pPr>
            <a:lvl2pPr marL="914400" lvl="1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2pPr>
            <a:lvl3pPr marL="1371600" lvl="2" indent="-488950" rtl="0">
              <a:spcBef>
                <a:spcPts val="800"/>
              </a:spcBef>
              <a:spcAft>
                <a:spcPts val="0"/>
              </a:spcAft>
              <a:buSzPts val="4100"/>
              <a:buChar char="■"/>
              <a:defRPr sz="4100" b="1"/>
            </a:lvl3pPr>
            <a:lvl4pPr marL="1828800" lvl="3" indent="-488950" rtl="0">
              <a:spcBef>
                <a:spcPts val="800"/>
              </a:spcBef>
              <a:spcAft>
                <a:spcPts val="0"/>
              </a:spcAft>
              <a:buSzPts val="4100"/>
              <a:buChar char="●"/>
              <a:defRPr sz="4100" b="1"/>
            </a:lvl4pPr>
            <a:lvl5pPr marL="2286000" lvl="4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5pPr>
            <a:lvl6pPr marL="2743200" lvl="5" indent="-488950" rtl="0">
              <a:spcBef>
                <a:spcPts val="800"/>
              </a:spcBef>
              <a:spcAft>
                <a:spcPts val="0"/>
              </a:spcAft>
              <a:buSzPts val="4100"/>
              <a:buChar char="■"/>
              <a:defRPr sz="4100" b="1"/>
            </a:lvl6pPr>
            <a:lvl7pPr marL="3200400" lvl="6" indent="-488950" rtl="0">
              <a:spcBef>
                <a:spcPts val="800"/>
              </a:spcBef>
              <a:spcAft>
                <a:spcPts val="0"/>
              </a:spcAft>
              <a:buSzPts val="4100"/>
              <a:buChar char="●"/>
              <a:defRPr sz="4100" b="1"/>
            </a:lvl7pPr>
            <a:lvl8pPr marL="3657600" lvl="7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8pPr>
            <a:lvl9pPr marL="4114800" lvl="8" indent="-488950" rtl="0">
              <a:spcBef>
                <a:spcPts val="800"/>
              </a:spcBef>
              <a:spcAft>
                <a:spcPts val="800"/>
              </a:spcAft>
              <a:buSzPts val="4100"/>
              <a:buChar char="■"/>
              <a:defRPr sz="4100" b="1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515532" y="604394"/>
            <a:ext cx="537342" cy="539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549307" y="869192"/>
            <a:ext cx="1810639" cy="1810639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5817581" y="2205888"/>
            <a:ext cx="1467171" cy="734205"/>
          </a:xfrm>
          <a:custGeom>
            <a:avLst/>
            <a:gdLst/>
            <a:ahLst/>
            <a:cxnLst/>
            <a:rect l="l" t="t" r="r" b="b"/>
            <a:pathLst>
              <a:path w="2934342" h="1468410" extrusionOk="0">
                <a:moveTo>
                  <a:pt x="2934342" y="0"/>
                </a:moveTo>
                <a:cubicBezTo>
                  <a:pt x="2934342" y="811099"/>
                  <a:pt x="2277030" y="1468411"/>
                  <a:pt x="1465931" y="1468411"/>
                </a:cubicBezTo>
                <a:cubicBezTo>
                  <a:pt x="654832" y="1468411"/>
                  <a:pt x="0" y="811099"/>
                  <a:pt x="0" y="0"/>
                </a:cubicBezTo>
                <a:lnTo>
                  <a:pt x="293434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697262" y="806038"/>
            <a:ext cx="173875" cy="1364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2"/>
                </a:solidFill>
                <a:latin typeface="Georgia"/>
              </a:rPr>
              <a:t>”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3162600" cy="24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122876" y="1967475"/>
            <a:ext cx="3162600" cy="24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_ONLY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16600" y="1655400"/>
            <a:ext cx="3679200" cy="141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244527" y="379439"/>
            <a:ext cx="539646" cy="134912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516600" y="3066900"/>
            <a:ext cx="36792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516600" y="4406300"/>
            <a:ext cx="7772100" cy="3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•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discussing work in conference room meeting">
            <a:extLst>
              <a:ext uri="{FF2B5EF4-FFF2-40B4-BE49-F238E27FC236}">
                <a16:creationId xmlns:a16="http://schemas.microsoft.com/office/drawing/2014/main" id="{08EC878C-1091-35AA-7FD9-922DCD9C2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101" y="1549217"/>
            <a:ext cx="3255876" cy="2170054"/>
          </a:xfrm>
          <a:prstGeom prst="rect">
            <a:avLst/>
          </a:prstGeom>
        </p:spPr>
      </p:pic>
      <p:sp>
        <p:nvSpPr>
          <p:cNvPr id="59" name="Google Shape;59;p12"/>
          <p:cNvSpPr txBox="1">
            <a:spLocks noGrp="1"/>
          </p:cNvSpPr>
          <p:nvPr>
            <p:ph type="ctrTitle"/>
          </p:nvPr>
        </p:nvSpPr>
        <p:spPr>
          <a:xfrm>
            <a:off x="514350" y="1838325"/>
            <a:ext cx="3849832" cy="18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Superstore Analysis</a:t>
            </a:r>
            <a:endParaRPr dirty="0"/>
          </a:p>
        </p:txBody>
      </p:sp>
      <p:sp>
        <p:nvSpPr>
          <p:cNvPr id="60" name="Google Shape;60;p12"/>
          <p:cNvSpPr txBox="1"/>
          <p:nvPr/>
        </p:nvSpPr>
        <p:spPr>
          <a:xfrm>
            <a:off x="314628" y="4788300"/>
            <a:ext cx="399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01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62" name="Google Shape;62;p12"/>
          <p:cNvSpPr/>
          <p:nvPr/>
        </p:nvSpPr>
        <p:spPr>
          <a:xfrm>
            <a:off x="5133805" y="3409950"/>
            <a:ext cx="1219200" cy="121919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2"/>
          <p:cNvSpPr/>
          <p:nvPr/>
        </p:nvSpPr>
        <p:spPr>
          <a:xfrm>
            <a:off x="7441602" y="1384379"/>
            <a:ext cx="1400232" cy="700707"/>
          </a:xfrm>
          <a:custGeom>
            <a:avLst/>
            <a:gdLst/>
            <a:ahLst/>
            <a:cxnLst/>
            <a:rect l="l" t="t" r="r" b="b"/>
            <a:pathLst>
              <a:path w="2800464" h="1401415" extrusionOk="0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9"/>
          <p:cNvGrpSpPr/>
          <p:nvPr/>
        </p:nvGrpSpPr>
        <p:grpSpPr>
          <a:xfrm>
            <a:off x="-768525" y="-48199"/>
            <a:ext cx="5225404" cy="5225404"/>
            <a:chOff x="-1537049" y="-96399"/>
            <a:chExt cx="10450808" cy="10450808"/>
          </a:xfrm>
        </p:grpSpPr>
        <p:sp>
          <p:nvSpPr>
            <p:cNvPr id="489" name="Google Shape;489;p29"/>
            <p:cNvSpPr/>
            <p:nvPr/>
          </p:nvSpPr>
          <p:spPr>
            <a:xfrm>
              <a:off x="-1537049" y="-96399"/>
              <a:ext cx="10450808" cy="10450808"/>
            </a:xfrm>
            <a:custGeom>
              <a:avLst/>
              <a:gdLst/>
              <a:ahLst/>
              <a:cxnLst/>
              <a:rect l="l" t="t" r="r" b="b"/>
              <a:pathLst>
                <a:path w="10450808" h="10450808" extrusionOk="0">
                  <a:moveTo>
                    <a:pt x="10450808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808" y="0"/>
                  </a:lnTo>
                  <a:lnTo>
                    <a:pt x="10450808" y="10450808"/>
                  </a:lnTo>
                  <a:close/>
                  <a:moveTo>
                    <a:pt x="14495" y="10436313"/>
                  </a:moveTo>
                  <a:lnTo>
                    <a:pt x="10436313" y="10436313"/>
                  </a:lnTo>
                  <a:lnTo>
                    <a:pt x="10436313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-1529802" y="9391176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-1529802" y="844243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-1529802" y="7493603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-1529802" y="6544865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-1529802" y="559612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-1529802" y="464738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-1529802" y="3698650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-1529802" y="2749912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-1529802" y="180107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-1529802" y="852339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7950525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7001787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6052952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5104214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4155476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3206737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257999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1309261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360426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-588311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0" name="Google Shape;510;p29"/>
          <p:cNvGrpSpPr/>
          <p:nvPr/>
        </p:nvGrpSpPr>
        <p:grpSpPr>
          <a:xfrm>
            <a:off x="2022225" y="1913392"/>
            <a:ext cx="5099518" cy="1305869"/>
            <a:chOff x="-14" y="285750"/>
            <a:chExt cx="13598714" cy="3482317"/>
          </a:xfrm>
        </p:grpSpPr>
        <p:sp>
          <p:nvSpPr>
            <p:cNvPr id="511" name="Google Shape;511;p29"/>
            <p:cNvSpPr txBox="1"/>
            <p:nvPr/>
          </p:nvSpPr>
          <p:spPr>
            <a:xfrm>
              <a:off x="0" y="285750"/>
              <a:ext cx="13598700" cy="30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0" b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Thank you!</a:t>
              </a:r>
              <a:endParaRPr sz="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12" name="Google Shape;512;p29"/>
            <p:cNvSpPr txBox="1"/>
            <p:nvPr/>
          </p:nvSpPr>
          <p:spPr>
            <a:xfrm>
              <a:off x="-14" y="3365904"/>
              <a:ext cx="13598701" cy="4021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513" name="Google Shape;513;p29"/>
          <p:cNvSpPr/>
          <p:nvPr/>
        </p:nvSpPr>
        <p:spPr>
          <a:xfrm>
            <a:off x="244527" y="379439"/>
            <a:ext cx="539646" cy="134912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9"/>
          <p:cNvSpPr/>
          <p:nvPr/>
        </p:nvSpPr>
        <p:spPr>
          <a:xfrm rot="5400000">
            <a:off x="1412630" y="3399051"/>
            <a:ext cx="1219200" cy="1219197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9"/>
          <p:cNvSpPr/>
          <p:nvPr/>
        </p:nvSpPr>
        <p:spPr>
          <a:xfrm>
            <a:off x="7446365" y="514350"/>
            <a:ext cx="1400232" cy="700708"/>
          </a:xfrm>
          <a:custGeom>
            <a:avLst/>
            <a:gdLst/>
            <a:ahLst/>
            <a:cxnLst/>
            <a:rect l="l" t="t" r="r" b="b"/>
            <a:pathLst>
              <a:path w="2800464" h="1401415" extrusionOk="0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515525" y="2891663"/>
            <a:ext cx="4784400" cy="171601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indent="-571500">
              <a:spcAft>
                <a:spcPts val="800"/>
              </a:spcAft>
            </a:pPr>
            <a:r>
              <a:rPr lang="en" sz="2400" dirty="0"/>
              <a:t>Identify products that customers tend to purchase together</a:t>
            </a:r>
          </a:p>
          <a:p>
            <a:pPr marL="571500" indent="-571500">
              <a:spcAft>
                <a:spcPts val="800"/>
              </a:spcAft>
            </a:pPr>
            <a:r>
              <a:rPr lang="en" sz="2400" dirty="0"/>
              <a:t>Uncover sales and profits trends </a:t>
            </a:r>
            <a:br>
              <a:rPr lang="en" sz="2400" dirty="0"/>
            </a:br>
            <a:endParaRPr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0265C-CF8A-30B9-8648-7E5ACCF9E361}"/>
              </a:ext>
            </a:extLst>
          </p:cNvPr>
          <p:cNvSpPr txBox="1"/>
          <p:nvPr/>
        </p:nvSpPr>
        <p:spPr>
          <a:xfrm>
            <a:off x="1344607" y="473707"/>
            <a:ext cx="457200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4100" b="1" dirty="0">
                <a:latin typeface="Barlow" panose="00000500000000000000" pitchFamily="2" charset="0"/>
              </a:rPr>
              <a:t>Purpose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8705006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Technologies &amp; Process</a:t>
            </a:r>
            <a:endParaRPr sz="3600" dirty="0"/>
          </a:p>
        </p:txBody>
      </p:sp>
      <p:sp>
        <p:nvSpPr>
          <p:cNvPr id="122" name="Google Shape;122;p16"/>
          <p:cNvSpPr txBox="1"/>
          <p:nvPr/>
        </p:nvSpPr>
        <p:spPr>
          <a:xfrm>
            <a:off x="3756600" y="1642258"/>
            <a:ext cx="3921900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Data cleaning &amp; analysis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3756600" y="2775210"/>
            <a:ext cx="3921900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Data analysis &amp; visualization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3724203" y="3881216"/>
            <a:ext cx="392190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Market basket analysis &amp; association rules mining</a:t>
            </a:r>
            <a:endParaRPr sz="700" dirty="0">
              <a:solidFill>
                <a:schemeClr val="dk1"/>
              </a:solidFill>
            </a:endParaRPr>
          </a:p>
        </p:txBody>
      </p:sp>
      <p:pic>
        <p:nvPicPr>
          <p:cNvPr id="1026" name="Picture 2" descr="Code Tutorial: Getting started with Python in the lab — The Digital  Biologist">
            <a:extLst>
              <a:ext uri="{FF2B5EF4-FFF2-40B4-BE49-F238E27FC236}">
                <a16:creationId xmlns:a16="http://schemas.microsoft.com/office/drawing/2014/main" id="{CA9FAD11-C892-C8D6-D0A3-DC9E67BF4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603" y="1403061"/>
            <a:ext cx="856014" cy="84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bleau Logo, symbol, meaning, history, PNG, brand">
            <a:extLst>
              <a:ext uri="{FF2B5EF4-FFF2-40B4-BE49-F238E27FC236}">
                <a16:creationId xmlns:a16="http://schemas.microsoft.com/office/drawing/2014/main" id="{4AFC9AD1-5131-D6A5-1FF2-6BA95280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74" y="2468716"/>
            <a:ext cx="1925516" cy="108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ode Tutorial: Getting started with Python in the lab — The Digital  Biologist">
            <a:extLst>
              <a:ext uri="{FF2B5EF4-FFF2-40B4-BE49-F238E27FC236}">
                <a16:creationId xmlns:a16="http://schemas.microsoft.com/office/drawing/2014/main" id="{45A8D3AA-1A96-DDAE-E918-ED29B0676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3" y="3779538"/>
            <a:ext cx="856014" cy="84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Tableau Logo, symbol, meaning, history, PNG, brand">
            <a:extLst>
              <a:ext uri="{FF2B5EF4-FFF2-40B4-BE49-F238E27FC236}">
                <a16:creationId xmlns:a16="http://schemas.microsoft.com/office/drawing/2014/main" id="{47243E2A-6B7F-3172-8268-5EE64D39B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393" y="3654763"/>
            <a:ext cx="1925516" cy="108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1F1969-31D5-892B-6476-193C9DD840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096EB-3648-A3A3-507D-ADD328081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362" y="0"/>
            <a:ext cx="64652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6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BE9678-16C8-0150-B13F-B74DE21278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57399C-CB03-204E-B756-1BC738AF5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18" y="0"/>
            <a:ext cx="60761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3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6129125" y="0"/>
            <a:ext cx="3015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516600" y="3066900"/>
            <a:ext cx="36792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516600" y="1655400"/>
            <a:ext cx="3679200" cy="141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Half of sales made to consumers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274975-1535-1729-B09D-BE79F515A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202" y="115844"/>
            <a:ext cx="3208523" cy="48981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Association Rules</a:t>
            </a:r>
            <a:endParaRPr dirty="0"/>
          </a:p>
        </p:txBody>
      </p:sp>
      <p:sp>
        <p:nvSpPr>
          <p:cNvPr id="172" name="Google Shape;172;p20"/>
          <p:cNvSpPr/>
          <p:nvPr/>
        </p:nvSpPr>
        <p:spPr>
          <a:xfrm>
            <a:off x="4221267" y="1492887"/>
            <a:ext cx="806012" cy="80962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4432873" y="1748991"/>
            <a:ext cx="382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7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463527" y="1533315"/>
            <a:ext cx="806012" cy="80962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675133" y="1774550"/>
            <a:ext cx="382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7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150" y="4493350"/>
            <a:ext cx="9144000" cy="650100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410981" y="2512033"/>
            <a:ext cx="3606276" cy="14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No association rules with high minimum support</a:t>
            </a:r>
            <a:b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</a:br>
            <a:r>
              <a:rPr lang="en" sz="1300" b="1" dirty="0">
                <a:latin typeface="Barlow"/>
                <a:ea typeface="Barlow"/>
                <a:cs typeface="Barlow"/>
                <a:sym typeface="Barlow"/>
              </a:rPr>
              <a:t>Items that appear in 0.05% of transactions, no rules generated with min. confidence level of 70% 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2"/>
          </p:nvPr>
        </p:nvSpPr>
        <p:spPr>
          <a:xfrm>
            <a:off x="4277469" y="2558616"/>
            <a:ext cx="3162600" cy="14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Can stop selling unprofitable products</a:t>
            </a:r>
            <a:b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</a:br>
            <a:endParaRPr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6129125" y="0"/>
            <a:ext cx="3015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516600" y="3066900"/>
            <a:ext cx="36792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516600" y="1655400"/>
            <a:ext cx="3679200" cy="141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Sub-categories of products most commonly purchased together</a:t>
            </a:r>
            <a:endParaRPr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3EF0D-49B4-E509-1FDB-B038D5425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697" y="1142882"/>
            <a:ext cx="4466745" cy="264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644D4C-5D14-D062-122F-4C28FB684A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1A17C7-9CC3-E945-4C46-3B08D23EE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374"/>
            <a:ext cx="9144000" cy="367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28402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Geometric Template">
  <a:themeElements>
    <a:clrScheme name="Custom 347">
      <a:dk1>
        <a:srgbClr val="363739"/>
      </a:dk1>
      <a:lt1>
        <a:srgbClr val="FFFFFF"/>
      </a:lt1>
      <a:dk2>
        <a:srgbClr val="888888"/>
      </a:dk2>
      <a:lt2>
        <a:srgbClr val="F5F5EF"/>
      </a:lt2>
      <a:accent1>
        <a:srgbClr val="EFBC49"/>
      </a:accent1>
      <a:accent2>
        <a:srgbClr val="D8A530"/>
      </a:accent2>
      <a:accent3>
        <a:srgbClr val="AB8540"/>
      </a:accent3>
      <a:accent4>
        <a:srgbClr val="494F56"/>
      </a:accent4>
      <a:accent5>
        <a:srgbClr val="888888"/>
      </a:accent5>
      <a:accent6>
        <a:srgbClr val="B1B1B2"/>
      </a:accent6>
      <a:hlink>
        <a:srgbClr val="36373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99</Words>
  <Application>Microsoft Office PowerPoint</Application>
  <PresentationFormat>On-screen Show (16:9)</PresentationFormat>
  <Paragraphs>26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Barlow</vt:lpstr>
      <vt:lpstr>Calibri</vt:lpstr>
      <vt:lpstr>Arial</vt:lpstr>
      <vt:lpstr>Georgia</vt:lpstr>
      <vt:lpstr>Barlow Medium</vt:lpstr>
      <vt:lpstr>Business Geometric Template</vt:lpstr>
      <vt:lpstr>Superstore Analysis</vt:lpstr>
      <vt:lpstr>PowerPoint Presentation</vt:lpstr>
      <vt:lpstr>Technologies &amp; Process</vt:lpstr>
      <vt:lpstr>PowerPoint Presentation</vt:lpstr>
      <vt:lpstr>PowerPoint Presentation</vt:lpstr>
      <vt:lpstr>Half of sales made to consumers</vt:lpstr>
      <vt:lpstr>Association Rules</vt:lpstr>
      <vt:lpstr>Sub-categories of products most commonly purchased together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Analysis</dc:title>
  <dc:creator>Teresa</dc:creator>
  <cp:lastModifiedBy>Teresa Le</cp:lastModifiedBy>
  <cp:revision>16</cp:revision>
  <dcterms:modified xsi:type="dcterms:W3CDTF">2023-02-16T22:53:53Z</dcterms:modified>
</cp:coreProperties>
</file>