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81" r:id="rId4"/>
    <p:sldId id="262" r:id="rId5"/>
    <p:sldId id="266" r:id="rId6"/>
    <p:sldId id="269" r:id="rId7"/>
    <p:sldId id="270" r:id="rId8"/>
    <p:sldId id="282" r:id="rId9"/>
    <p:sldId id="267" r:id="rId10"/>
    <p:sldId id="272" r:id="rId11"/>
    <p:sldId id="283" r:id="rId12"/>
    <p:sldId id="273" r:id="rId13"/>
    <p:sldId id="287" r:id="rId14"/>
    <p:sldId id="276" r:id="rId15"/>
    <p:sldId id="275" r:id="rId16"/>
    <p:sldId id="284" r:id="rId17"/>
    <p:sldId id="277" r:id="rId18"/>
    <p:sldId id="285" r:id="rId19"/>
    <p:sldId id="278" r:id="rId20"/>
    <p:sldId id="279" r:id="rId21"/>
    <p:sldId id="259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esa%20-%20School\Documents\Other\ADaPT%20and%20Bitmaker\All%20Files%20From%20Class\projects\Project%20B%20-%20Superstore%20Data\Data\Copy%20of%20Sample%20-%20Superstore%20(USE%20THIS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esa%20-%20School\Documents\Other\ADaPT%20and%20Bitmaker\All%20Files%20From%20Class\projects\Project%20B%20-%20Superstore%20Data\Data\Copy%20of%20Sample%20-%20Superstore%20(USE%20THIS)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esa%20-%20School\Documents\Other\ADaPT%20and%20Bitmaker\All%20Files%20From%20Class\projects\Project%20B%20-%20Superstore%20Data\Data\Copy%20of%20Sample%20-%20Superstore%20(USE%20THIS)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Sample - Superstore (USE THIS).xls]Sheet5!PivotTable4</c:name>
    <c:fmtId val="4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30" b="1" i="0" baseline="0" dirty="0">
                <a:effectLst/>
              </a:rPr>
              <a:t>Profit by Region and Year</a:t>
            </a:r>
            <a:endParaRPr lang="en-US" sz="213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Sheet5!$B$3:$B$4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92-4B5F-A9A8-B3A7F9061F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1E-4C21-A6EC-3690586590D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92-4B5F-A9A8-B3A7F9061F8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992-4B5F-A9A8-B3A7F9061F82}"/>
              </c:ext>
            </c:extLst>
          </c:dPt>
          <c:cat>
            <c:strRef>
              <c:f>Sheet5!$A$5:$A$9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South</c:v>
                </c:pt>
                <c:pt idx="3">
                  <c:v>Central</c:v>
                </c:pt>
              </c:strCache>
            </c:strRef>
          </c:cat>
          <c:val>
            <c:numRef>
              <c:f>Sheet5!$B$5:$B$9</c:f>
              <c:numCache>
                <c:formatCode>_("$"* #,##0.00_);_("$"* \(#,##0.00\);_("$"* "-"??_);_(@_)</c:formatCode>
                <c:ptCount val="4"/>
                <c:pt idx="0">
                  <c:v>108418.44890000013</c:v>
                </c:pt>
                <c:pt idx="1">
                  <c:v>91522.780000000261</c:v>
                </c:pt>
                <c:pt idx="2">
                  <c:v>46749.430300000058</c:v>
                </c:pt>
                <c:pt idx="3">
                  <c:v>39706.362499999967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1E-4C21-A6EC-369058659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430800"/>
        <c:axId val="464432768"/>
      </c:barChart>
      <c:catAx>
        <c:axId val="464430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Region</a:t>
                </a:r>
              </a:p>
            </c:rich>
          </c:tx>
          <c:layout>
            <c:manualLayout>
              <c:xMode val="edge"/>
              <c:yMode val="edge"/>
              <c:x val="0.49350017494712534"/>
              <c:y val="0.913601213302500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432768"/>
        <c:crosses val="autoZero"/>
        <c:auto val="1"/>
        <c:lblAlgn val="ctr"/>
        <c:lblOffset val="100"/>
        <c:noMultiLvlLbl val="0"/>
      </c:catAx>
      <c:valAx>
        <c:axId val="464432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430800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Sample - Superstore (USE THIS).xls]Sheet5!PivotTable5</c:name>
    <c:fmtId val="6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30" b="1" dirty="0"/>
              <a:t>Profit by Region and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Sheet5!$E$3:$E$4</c:f>
              <c:strCache>
                <c:ptCount val="1"/>
                <c:pt idx="0">
                  <c:v>West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Sheet5!$D$5:$D$9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Sheet5!$E$5:$E$9</c:f>
              <c:numCache>
                <c:formatCode>_("$"* #,##0.00_);_("$"* \(#,##0.00\);_("$"* "-"??_);_(@_)</c:formatCode>
                <c:ptCount val="4"/>
                <c:pt idx="0">
                  <c:v>20065.691199999997</c:v>
                </c:pt>
                <c:pt idx="1">
                  <c:v>20492.194699999975</c:v>
                </c:pt>
                <c:pt idx="2">
                  <c:v>24051.606899999981</c:v>
                </c:pt>
                <c:pt idx="3">
                  <c:v>43808.956099999989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5E-4DE1-A569-214A3B224459}"/>
            </c:ext>
          </c:extLst>
        </c:ser>
        <c:ser>
          <c:idx val="1"/>
          <c:order val="1"/>
          <c:tx>
            <c:strRef>
              <c:f>Sheet5!$F$3:$F$4</c:f>
              <c:strCache>
                <c:ptCount val="1"/>
                <c:pt idx="0">
                  <c:v>East</c:v>
                </c:pt>
              </c:strCache>
            </c:strRef>
          </c:tx>
          <c:spPr>
            <a:ln w="28575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strRef>
              <c:f>Sheet5!$D$5:$D$9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Sheet5!$F$5:$F$9</c:f>
              <c:numCache>
                <c:formatCode>_("$"* #,##0.00_);_("$"* \(#,##0.00\);_("$"* "-"??_);_(@_)</c:formatCode>
                <c:ptCount val="4"/>
                <c:pt idx="0">
                  <c:v>17059.609499999999</c:v>
                </c:pt>
                <c:pt idx="1">
                  <c:v>21091.013000000028</c:v>
                </c:pt>
                <c:pt idx="2">
                  <c:v>20141.596100000002</c:v>
                </c:pt>
                <c:pt idx="3">
                  <c:v>33230.561400000028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5E-4DE1-A569-214A3B224459}"/>
            </c:ext>
          </c:extLst>
        </c:ser>
        <c:ser>
          <c:idx val="2"/>
          <c:order val="2"/>
          <c:tx>
            <c:strRef>
              <c:f>Sheet5!$G$3:$G$4</c:f>
              <c:strCache>
                <c:ptCount val="1"/>
                <c:pt idx="0">
                  <c:v>South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Sheet5!$D$5:$D$9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Sheet5!$G$5:$G$9</c:f>
              <c:numCache>
                <c:formatCode>_("$"* #,##0.00_);_("$"* \(#,##0.00\);_("$"* "-"??_);_(@_)</c:formatCode>
                <c:ptCount val="4"/>
                <c:pt idx="0">
                  <c:v>11879.120000000003</c:v>
                </c:pt>
                <c:pt idx="1">
                  <c:v>8318.5939999999937</c:v>
                </c:pt>
                <c:pt idx="2">
                  <c:v>17702.808399999998</c:v>
                </c:pt>
                <c:pt idx="3">
                  <c:v>8848.9078999999947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5E-4DE1-A569-214A3B224459}"/>
            </c:ext>
          </c:extLst>
        </c:ser>
        <c:ser>
          <c:idx val="3"/>
          <c:order val="3"/>
          <c:tx>
            <c:strRef>
              <c:f>Sheet5!$H$3:$H$4</c:f>
              <c:strCache>
                <c:ptCount val="1"/>
                <c:pt idx="0">
                  <c:v>Central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Sheet5!$D$5:$D$9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Sheet5!$H$5:$H$9</c:f>
              <c:numCache>
                <c:formatCode>_("$"* #,##0.00_);_("$"* \(#,##0.00\);_("$"* "-"??_);_(@_)</c:formatCode>
                <c:ptCount val="4"/>
                <c:pt idx="0">
                  <c:v>539.55339999999285</c:v>
                </c:pt>
                <c:pt idx="1">
                  <c:v>11716.802000000012</c:v>
                </c:pt>
                <c:pt idx="2">
                  <c:v>19899.162899999992</c:v>
                </c:pt>
                <c:pt idx="3">
                  <c:v>7550.8441999999959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5E-4DE1-A569-214A3B224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3466592"/>
        <c:axId val="613468888"/>
      </c:lineChart>
      <c:catAx>
        <c:axId val="613466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468888"/>
        <c:crosses val="autoZero"/>
        <c:auto val="1"/>
        <c:lblAlgn val="ctr"/>
        <c:lblOffset val="100"/>
        <c:noMultiLvlLbl val="0"/>
      </c:catAx>
      <c:valAx>
        <c:axId val="6134688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4665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Sample - Superstore (USE THIS).xls]Sheet5!PivotTable6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by Category and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Sheet5!$B$11:$B$12</c:f>
              <c:strCache>
                <c:ptCount val="1"/>
                <c:pt idx="0">
                  <c:v>Furniture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Sheet5!$A$13:$A$17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Sheet5!$B$13:$B$17</c:f>
              <c:numCache>
                <c:formatCode>_("$"* #,##0.00_);_("$"* \(#,##0.00\);_("$"* "-"??_);_(@_)</c:formatCode>
                <c:ptCount val="4"/>
                <c:pt idx="0">
                  <c:v>5457.7255000000014</c:v>
                </c:pt>
                <c:pt idx="1">
                  <c:v>3015.2028999999966</c:v>
                </c:pt>
                <c:pt idx="2">
                  <c:v>6959.9530999999952</c:v>
                </c:pt>
                <c:pt idx="3">
                  <c:v>3018.3912999999939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2C-44D4-8E43-E246B7DB062C}"/>
            </c:ext>
          </c:extLst>
        </c:ser>
        <c:ser>
          <c:idx val="1"/>
          <c:order val="1"/>
          <c:tx>
            <c:strRef>
              <c:f>Sheet5!$C$11:$C$12</c:f>
              <c:strCache>
                <c:ptCount val="1"/>
                <c:pt idx="0">
                  <c:v>Office Supplies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Sheet5!$A$13:$A$17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Sheet5!$C$13:$C$17</c:f>
              <c:numCache>
                <c:formatCode>_("$"* #,##0.00_);_("$"* \(#,##0.00\);_("$"* "-"??_);_(@_)</c:formatCode>
                <c:ptCount val="4"/>
                <c:pt idx="0">
                  <c:v>22593.416099999969</c:v>
                </c:pt>
                <c:pt idx="1">
                  <c:v>25099.533799999997</c:v>
                </c:pt>
                <c:pt idx="2">
                  <c:v>35061.229199999965</c:v>
                </c:pt>
                <c:pt idx="3">
                  <c:v>39736.621700000018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2C-44D4-8E43-E246B7DB062C}"/>
            </c:ext>
          </c:extLst>
        </c:ser>
        <c:ser>
          <c:idx val="2"/>
          <c:order val="2"/>
          <c:tx>
            <c:strRef>
              <c:f>Sheet5!$D$11:$D$12</c:f>
              <c:strCache>
                <c:ptCount val="1"/>
                <c:pt idx="0">
                  <c:v>Technology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Sheet5!$A$13:$A$17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Sheet5!$D$13:$D$17</c:f>
              <c:numCache>
                <c:formatCode>_("$"* #,##0.00_);_("$"* \(#,##0.00\);_("$"* "-"??_);_(@_)</c:formatCode>
                <c:ptCount val="4"/>
                <c:pt idx="0">
                  <c:v>21492.83249999999</c:v>
                </c:pt>
                <c:pt idx="1">
                  <c:v>33503.866999999962</c:v>
                </c:pt>
                <c:pt idx="2">
                  <c:v>39773.991999999962</c:v>
                </c:pt>
                <c:pt idx="3">
                  <c:v>50684.256600000008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2C-44D4-8E43-E246B7DB0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3466592"/>
        <c:axId val="613467904"/>
      </c:lineChart>
      <c:catAx>
        <c:axId val="613466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467904"/>
        <c:crosses val="autoZero"/>
        <c:auto val="1"/>
        <c:lblAlgn val="ctr"/>
        <c:lblOffset val="100"/>
        <c:noMultiLvlLbl val="0"/>
      </c:catAx>
      <c:valAx>
        <c:axId val="61346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4665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4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4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0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6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1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98FC-9456-4016-AB48-3834D146E2C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15D098FC-9456-4016-AB48-3834D146E2C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DFED024-BE7C-465D-B529-944D58777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1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3850-E970-43D9-A4E2-553B84C7A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FA411-4AB5-4D19-BF6C-7E4ED15DD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Teresa Le </a:t>
            </a:r>
          </a:p>
        </p:txBody>
      </p:sp>
    </p:spTree>
    <p:extLst>
      <p:ext uri="{BB962C8B-B14F-4D97-AF65-F5344CB8AC3E}">
        <p14:creationId xmlns:p14="http://schemas.microsoft.com/office/powerpoint/2010/main" val="72010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Sales, Cost of Sales, and Profit by Category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Technology product category #1 in terms of sales and profit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Furniture is last in terms of profit </a:t>
            </a:r>
            <a:r>
              <a:rPr lang="en-US" sz="1800" dirty="0">
                <a:sym typeface="Wingdings" panose="05000000000000000000" pitchFamily="2" charset="2"/>
              </a:rPr>
              <a:t>due to relatively high cost of sales</a:t>
            </a:r>
            <a:endParaRPr lang="en-US" sz="18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CF29156-8747-449A-831B-580F92FAA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41505"/>
              </p:ext>
            </p:extLst>
          </p:nvPr>
        </p:nvGraphicFramePr>
        <p:xfrm>
          <a:off x="4493560" y="5378822"/>
          <a:ext cx="6694395" cy="129573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35364">
                  <a:extLst>
                    <a:ext uri="{9D8B030D-6E8A-4147-A177-3AD203B41FA5}">
                      <a16:colId xmlns:a16="http://schemas.microsoft.com/office/drawing/2014/main" val="597808327"/>
                    </a:ext>
                  </a:extLst>
                </a:gridCol>
                <a:gridCol w="1405647">
                  <a:extLst>
                    <a:ext uri="{9D8B030D-6E8A-4147-A177-3AD203B41FA5}">
                      <a16:colId xmlns:a16="http://schemas.microsoft.com/office/drawing/2014/main" val="1801462005"/>
                    </a:ext>
                  </a:extLst>
                </a:gridCol>
                <a:gridCol w="1405647">
                  <a:extLst>
                    <a:ext uri="{9D8B030D-6E8A-4147-A177-3AD203B41FA5}">
                      <a16:colId xmlns:a16="http://schemas.microsoft.com/office/drawing/2014/main" val="3329687746"/>
                    </a:ext>
                  </a:extLst>
                </a:gridCol>
                <a:gridCol w="1247513">
                  <a:extLst>
                    <a:ext uri="{9D8B030D-6E8A-4147-A177-3AD203B41FA5}">
                      <a16:colId xmlns:a16="http://schemas.microsoft.com/office/drawing/2014/main" val="2919562105"/>
                    </a:ext>
                  </a:extLst>
                </a:gridCol>
                <a:gridCol w="1300224">
                  <a:extLst>
                    <a:ext uri="{9D8B030D-6E8A-4147-A177-3AD203B41FA5}">
                      <a16:colId xmlns:a16="http://schemas.microsoft.com/office/drawing/2014/main" val="460925386"/>
                    </a:ext>
                  </a:extLst>
                </a:gridCol>
              </a:tblGrid>
              <a:tr h="199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Category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Sum of Sales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Cost of Sales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Total Profit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Average Profit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38239375"/>
                  </a:ext>
                </a:extLst>
              </a:tr>
              <a:tr h="199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Furniture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    741,999.80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    723,548.52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   18,451.27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              8.70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30268383"/>
                  </a:ext>
                </a:extLst>
              </a:tr>
              <a:tr h="298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Office Supplies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    719,047.03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    596,556.23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$122,490.80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           20.33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00343772"/>
                  </a:ext>
                </a:extLst>
              </a:tr>
              <a:tr h="298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Technology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    836,154.03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    690,699.08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$145,454.95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           78.75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5892628"/>
                  </a:ext>
                </a:extLst>
              </a:tr>
              <a:tr h="298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$ 2,297,200.86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$ 2,010,803.84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$286,397.02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           28.66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81145718"/>
                  </a:ext>
                </a:extLst>
              </a:tr>
            </a:tbl>
          </a:graphicData>
        </a:graphic>
      </p:graphicFrame>
      <p:pic>
        <p:nvPicPr>
          <p:cNvPr id="7" name="slide5">
            <a:extLst>
              <a:ext uri="{FF2B5EF4-FFF2-40B4-BE49-F238E27FC236}">
                <a16:creationId xmlns:a16="http://schemas.microsoft.com/office/drawing/2014/main" id="{20C9B6D5-CA7C-4365-9CF8-E032F6624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68" y="366151"/>
            <a:ext cx="77343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by Category and Year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Profit of Technology and Office Supplies has been increasing over the last 3 years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Profit of Furniture has been fluctuating over the last 3 years; forecasted to decrease in the future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3C48E7D-4E29-403C-84EF-A092D4EC4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00288"/>
              </p:ext>
            </p:extLst>
          </p:nvPr>
        </p:nvGraphicFramePr>
        <p:xfrm>
          <a:off x="3962401" y="482260"/>
          <a:ext cx="7715249" cy="5893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22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by Subcategory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Most profitable subcategories: Copiers, Phones, and Accessories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Least profitable subcategories: Tables, Bookcases, and Supplies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Performance of subcategories such as Tables and Bookcases  explain Furniture’s performance (shown in previous slide)</a:t>
            </a:r>
          </a:p>
          <a:p>
            <a:pPr>
              <a:buClr>
                <a:schemeClr val="tx1"/>
              </a:buClr>
            </a:pPr>
            <a:r>
              <a:rPr lang="en-US" sz="1800" dirty="0"/>
              <a:t>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" name="slide6">
            <a:extLst>
              <a:ext uri="{FF2B5EF4-FFF2-40B4-BE49-F238E27FC236}">
                <a16:creationId xmlns:a16="http://schemas.microsoft.com/office/drawing/2014/main" id="{DF07D308-8853-4761-8945-F43A21AE8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71" y="233082"/>
            <a:ext cx="5121088" cy="62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6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List of Products for Top 3 Worst Performing Subcategories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To view the complete table, click on  the image </a:t>
            </a:r>
          </a:p>
          <a:p>
            <a:pPr>
              <a:buClr>
                <a:schemeClr val="tx1"/>
              </a:buClr>
            </a:pPr>
            <a:endParaRPr lang="en-US" sz="1800" b="1" dirty="0"/>
          </a:p>
          <a:p>
            <a:pPr>
              <a:buClr>
                <a:schemeClr val="tx1"/>
              </a:buClr>
            </a:pPr>
            <a:endParaRPr lang="en-US" sz="18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227D3C-D209-4A7C-B7AB-EE752912696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210050" y="868363"/>
          <a:ext cx="6627813" cy="51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017255" imgH="2331437" progId="AcroExch.Document.DC">
                  <p:embed/>
                </p:oleObj>
              </mc:Choice>
              <mc:Fallback>
                <p:oleObj name="Acrobat Document" r:id="rId2" imgW="3017255" imgH="2331437" progId="AcroExch.Document.DC">
                  <p:embed/>
                  <p:pic>
                    <p:nvPicPr>
                      <p:cNvPr id="2" name="Content Placeholder 1">
                        <a:extLst>
                          <a:ext uri="{FF2B5EF4-FFF2-40B4-BE49-F238E27FC236}">
                            <a16:creationId xmlns:a16="http://schemas.microsoft.com/office/drawing/2014/main" id="{48227D3C-D209-4A7C-B7AB-EE75291269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10050" y="868363"/>
                        <a:ext cx="6627813" cy="512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875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99C4-4665-4072-B8F2-BA772E08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By Segment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2706-37AE-43DE-BA1D-A4DF59A7C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by Segment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Most profitable segment: Consumer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Least profitable segment: Home Office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slide8">
            <a:extLst>
              <a:ext uri="{FF2B5EF4-FFF2-40B4-BE49-F238E27FC236}">
                <a16:creationId xmlns:a16="http://schemas.microsoft.com/office/drawing/2014/main" id="{89F51AF1-B984-403D-8379-2448A6BE1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25" y="983194"/>
            <a:ext cx="7894322" cy="48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6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by Segment and Year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Consumer segment has been the most profitable segment since 2014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Except for the Corporate segment, all segments have increased in terms of profit every single year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Profit for Corporate segment decreased from 2016-2017 </a:t>
            </a:r>
          </a:p>
        </p:txBody>
      </p:sp>
      <p:pic>
        <p:nvPicPr>
          <p:cNvPr id="5" name="slide17">
            <a:extLst>
              <a:ext uri="{FF2B5EF4-FFF2-40B4-BE49-F238E27FC236}">
                <a16:creationId xmlns:a16="http://schemas.microsoft.com/office/drawing/2014/main" id="{5AE1E537-1419-4BC8-A643-1EF83E00D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98" y="639880"/>
            <a:ext cx="8357067" cy="57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2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by Subcategory and Segment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Tables are not profitable across all segments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Bookcases and supplies are  not profitable due to the purchases made by the consumer segment </a:t>
            </a:r>
          </a:p>
          <a:p>
            <a:pPr>
              <a:buClr>
                <a:schemeClr val="tx1"/>
              </a:buClr>
            </a:pP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8F1B-63E3-4488-A03B-2EF6B08D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slide9">
            <a:extLst>
              <a:ext uri="{FF2B5EF4-FFF2-40B4-BE49-F238E27FC236}">
                <a16:creationId xmlns:a16="http://schemas.microsoft.com/office/drawing/2014/main" id="{F18FA0F2-4DB4-47E8-85FB-EA7556033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977" y="557252"/>
            <a:ext cx="6987988" cy="591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8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and Cost of Discount by State and Segment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To view the full chart, click on  the image </a:t>
            </a:r>
          </a:p>
          <a:p>
            <a:pPr>
              <a:buClr>
                <a:schemeClr val="tx1"/>
              </a:buClr>
            </a:pPr>
            <a:endParaRPr lang="en-US" sz="1800" dirty="0"/>
          </a:p>
          <a:p>
            <a:pPr>
              <a:buClr>
                <a:schemeClr val="tx1"/>
              </a:buClr>
            </a:pPr>
            <a:endParaRPr lang="en-US" sz="1800" b="1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D048A2A-CEAB-4416-8BC9-DCE9E51A2A1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508660"/>
              </p:ext>
            </p:extLst>
          </p:nvPr>
        </p:nvGraphicFramePr>
        <p:xfrm>
          <a:off x="4210050" y="868363"/>
          <a:ext cx="6627813" cy="51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017255" imgH="2331437" progId="AcroExch.Document.DC">
                  <p:embed/>
                </p:oleObj>
              </mc:Choice>
              <mc:Fallback>
                <p:oleObj name="Acrobat Document" r:id="rId2" imgW="3017255" imgH="23314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10050" y="868363"/>
                        <a:ext cx="6627813" cy="512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08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30743" cy="46795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and Cost of Discount by Customer </a:t>
            </a:r>
            <a:endParaRPr lang="en-US" sz="18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Some of the largest discounts were given to the least profitable customers (shown by the larger and more red rectangles)</a:t>
            </a:r>
          </a:p>
          <a:p>
            <a:pPr>
              <a:buClr>
                <a:schemeClr val="tx1"/>
              </a:buClr>
            </a:pP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8F1B-63E3-4488-A03B-2EF6B08D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slide12">
            <a:extLst>
              <a:ext uri="{FF2B5EF4-FFF2-40B4-BE49-F238E27FC236}">
                <a16:creationId xmlns:a16="http://schemas.microsoft.com/office/drawing/2014/main" id="{53A17ACB-B769-4647-AA09-1E706F51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90" y="1027998"/>
            <a:ext cx="8165393" cy="49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0552-23E8-42C3-9CDA-FFC632F6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and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ED01-6791-47DA-B2CE-2EC1E6A4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Goals</a:t>
            </a:r>
          </a:p>
          <a:p>
            <a:r>
              <a:rPr lang="en-US" dirty="0"/>
              <a:t>Analyze data and discover the following: </a:t>
            </a:r>
          </a:p>
          <a:p>
            <a:pPr lvl="1"/>
            <a:r>
              <a:rPr lang="en-US" dirty="0"/>
              <a:t>Most and least profitable regions </a:t>
            </a:r>
          </a:p>
          <a:p>
            <a:pPr lvl="1"/>
            <a:r>
              <a:rPr lang="en-US" dirty="0"/>
              <a:t>Most and least profitable category and subcategory of products</a:t>
            </a:r>
          </a:p>
          <a:p>
            <a:pPr lvl="1"/>
            <a:r>
              <a:rPr lang="en-US" dirty="0"/>
              <a:t>Most and least profitable customer segments </a:t>
            </a:r>
          </a:p>
          <a:p>
            <a:r>
              <a:rPr lang="en-US" dirty="0"/>
              <a:t>Derive insights regarding sales, cost of sales, and profitability </a:t>
            </a:r>
          </a:p>
          <a:p>
            <a:r>
              <a:rPr lang="en-US" dirty="0"/>
              <a:t>Provide recommendations based on the findings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Methods </a:t>
            </a:r>
          </a:p>
          <a:p>
            <a:r>
              <a:rPr lang="en-US" dirty="0"/>
              <a:t>Use a combination of MS Excel and Tableau to explore the dataset, visualize the data and derive insights </a:t>
            </a:r>
          </a:p>
        </p:txBody>
      </p:sp>
    </p:spTree>
    <p:extLst>
      <p:ext uri="{BB962C8B-B14F-4D97-AF65-F5344CB8AC3E}">
        <p14:creationId xmlns:p14="http://schemas.microsoft.com/office/powerpoint/2010/main" val="2082587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99C4-4665-4072-B8F2-BA772E08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2706-37AE-43DE-BA1D-A4DF59A7C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87B4-5F94-4D28-B791-17E53622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Recommendations – Next Steps 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92B6-2B92-4CFC-A210-4B508F3A3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785" y="354107"/>
            <a:ext cx="7315200" cy="610496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chemeClr val="accent1"/>
                </a:solidFill>
              </a:rPr>
              <a:t>Finding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Superstore offered discounts on products that were so large that they ended up making less than $0 in profit on those products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</a:rPr>
              <a:t>Recommendation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Limit discounts so that they’re only applicable to certain (profitable) products e.g. provide a discount code that can only be applied to certain tables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If sales of products that have been historically unprofitable lag due to the lack of discount, Superstore may also want to consider discontinuing those products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Further investigation can be done by conducting a market basket analysis to fully understand the impact of discontinuing certain products </a:t>
            </a:r>
          </a:p>
        </p:txBody>
      </p:sp>
    </p:spTree>
    <p:extLst>
      <p:ext uri="{BB962C8B-B14F-4D97-AF65-F5344CB8AC3E}">
        <p14:creationId xmlns:p14="http://schemas.microsoft.com/office/powerpoint/2010/main" val="720972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87B4-5F94-4D28-B791-17E53622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Recommendations – Next Steps 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92B6-2B92-4CFC-A210-4B508F3A3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303" y="430306"/>
            <a:ext cx="7731061" cy="59436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</a:rPr>
              <a:t>Finding</a:t>
            </a:r>
          </a:p>
          <a:p>
            <a:pPr>
              <a:lnSpc>
                <a:spcPct val="150000"/>
              </a:lnSpc>
            </a:pPr>
            <a:r>
              <a:rPr lang="en-US" dirty="0"/>
              <a:t>Discounts were provided to unprofitable customers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</a:rPr>
              <a:t>Recommendation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 discounts based on profitability to incentivize highly profitable customers to purchase more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Recommended technology for implementation: </a:t>
            </a:r>
            <a:r>
              <a:rPr lang="en-US" dirty="0"/>
              <a:t>Customer relationship management software and email marketing software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solidFill>
                  <a:schemeClr val="accent1"/>
                </a:solidFill>
              </a:rPr>
              <a:t>Finding</a:t>
            </a:r>
          </a:p>
          <a:p>
            <a:pPr>
              <a:lnSpc>
                <a:spcPct val="150000"/>
              </a:lnSpc>
            </a:pPr>
            <a:r>
              <a:rPr lang="en-US" dirty="0"/>
              <a:t>Superstore does not have very many customers (&lt;100) from certain states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solidFill>
                  <a:schemeClr val="accent1"/>
                </a:solidFill>
              </a:rPr>
              <a:t>Recommendation </a:t>
            </a:r>
          </a:p>
          <a:p>
            <a:pPr>
              <a:lnSpc>
                <a:spcPct val="150000"/>
              </a:lnSpc>
            </a:pPr>
            <a:r>
              <a:rPr lang="en-US" dirty="0"/>
              <a:t>Conduct market research and target expansion in regions with high opportunities for growth</a:t>
            </a:r>
          </a:p>
        </p:txBody>
      </p:sp>
    </p:spTree>
    <p:extLst>
      <p:ext uri="{BB962C8B-B14F-4D97-AF65-F5344CB8AC3E}">
        <p14:creationId xmlns:p14="http://schemas.microsoft.com/office/powerpoint/2010/main" val="377944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0552-23E8-42C3-9CDA-FFC632F6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12" y="1128408"/>
            <a:ext cx="3252282" cy="4601183"/>
          </a:xfrm>
        </p:spPr>
        <p:txBody>
          <a:bodyPr>
            <a:normAutofit/>
          </a:bodyPr>
          <a:lstStyle/>
          <a:p>
            <a:r>
              <a:rPr lang="en-US" dirty="0"/>
              <a:t>Information</a:t>
            </a:r>
            <a:r>
              <a:rPr lang="en-US" sz="5000" dirty="0"/>
              <a:t> </a:t>
            </a:r>
            <a:r>
              <a:rPr lang="en-US" dirty="0"/>
              <a:t>About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ED01-6791-47DA-B2CE-2EC1E6A4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Dataset: Sample of Superstore dataset </a:t>
            </a:r>
          </a:p>
          <a:p>
            <a:pPr>
              <a:lnSpc>
                <a:spcPct val="150000"/>
              </a:lnSpc>
            </a:pPr>
            <a:r>
              <a:rPr lang="en-US" dirty="0"/>
              <a:t>Data collected from the years 2014 – 2017 </a:t>
            </a:r>
          </a:p>
          <a:p>
            <a:pPr>
              <a:lnSpc>
                <a:spcPct val="150000"/>
              </a:lnSpc>
            </a:pPr>
            <a:r>
              <a:rPr lang="en-US" dirty="0"/>
              <a:t>Superstore sells goods to US customers only </a:t>
            </a:r>
          </a:p>
          <a:p>
            <a:pPr>
              <a:lnSpc>
                <a:spcPct val="150000"/>
              </a:lnSpc>
            </a:pPr>
            <a:r>
              <a:rPr lang="en-US" dirty="0"/>
              <a:t>All orders are shipped to customers which implies that Superstore is an online store </a:t>
            </a:r>
          </a:p>
        </p:txBody>
      </p:sp>
    </p:spTree>
    <p:extLst>
      <p:ext uri="{BB962C8B-B14F-4D97-AF65-F5344CB8AC3E}">
        <p14:creationId xmlns:p14="http://schemas.microsoft.com/office/powerpoint/2010/main" val="81162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0F63-F19F-4113-A478-A7CBE004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C7F6-8A0A-4E9E-9EE6-C1D656A0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Added a Cost of Sales column – Took the difference between sales and profit</a:t>
            </a:r>
          </a:p>
          <a:p>
            <a:pPr>
              <a:lnSpc>
                <a:spcPct val="150000"/>
              </a:lnSpc>
            </a:pPr>
            <a:r>
              <a:rPr lang="en-US" dirty="0"/>
              <a:t>Added a Cost of Discount column – Multiplied sales by the discount % </a:t>
            </a:r>
          </a:p>
          <a:p>
            <a:pPr>
              <a:lnSpc>
                <a:spcPct val="150000"/>
              </a:lnSpc>
            </a:pPr>
            <a:r>
              <a:rPr lang="en-US" dirty="0"/>
              <a:t>Added a Year column – Took the year from the order date column (which was in mm/dd/</a:t>
            </a:r>
            <a:r>
              <a:rPr lang="en-US" dirty="0" err="1"/>
              <a:t>yyyy</a:t>
            </a:r>
            <a:r>
              <a:rPr lang="en-US" dirty="0"/>
              <a:t> format)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8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99C4-4665-4072-B8F2-BA772E08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By Region </a:t>
            </a:r>
            <a:endParaRPr lang="en-US" sz="49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2706-37AE-43DE-BA1D-A4DF59A7C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4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47237" cy="47215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by Region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Most profitable region: West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Least profitable region: East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Profit for West and East region increased from 2016 – 2017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Profit for South and Central region decreased from 2016 – 2017 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DB7EE9D-964E-4A2C-A577-10A4B2C0D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35110"/>
              </p:ext>
            </p:extLst>
          </p:nvPr>
        </p:nvGraphicFramePr>
        <p:xfrm>
          <a:off x="3631406" y="183777"/>
          <a:ext cx="8065294" cy="3121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ACA69AB-67A1-475D-92A4-97734D3DA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2619"/>
              </p:ext>
            </p:extLst>
          </p:nvPr>
        </p:nvGraphicFramePr>
        <p:xfrm>
          <a:off x="4011215" y="3429000"/>
          <a:ext cx="7400926" cy="335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256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47237" cy="481404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Profit by State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Most profitable states: California (#1) and New York (#2)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Least profitable states: Texas (#1) and Ohio (#2) </a:t>
            </a:r>
          </a:p>
          <a:p>
            <a:pPr>
              <a:buClr>
                <a:schemeClr val="tx1"/>
              </a:buClr>
            </a:pPr>
            <a:endParaRPr lang="en-US" sz="1800" dirty="0"/>
          </a:p>
        </p:txBody>
      </p:sp>
      <p:pic>
        <p:nvPicPr>
          <p:cNvPr id="13" name="slide4">
            <a:extLst>
              <a:ext uri="{FF2B5EF4-FFF2-40B4-BE49-F238E27FC236}">
                <a16:creationId xmlns:a16="http://schemas.microsoft.com/office/drawing/2014/main" id="{712723E1-6EED-40AE-969D-865B1108C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45" y="1077663"/>
            <a:ext cx="8232026" cy="470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6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E11E-6951-4147-8D84-33D034F3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35" y="1174375"/>
            <a:ext cx="2947237" cy="481404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/>
              <a:t>Number of Customers by State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 greater # of customers does not necessarily lead to more profit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Texas (top 3) and Ohio (top 10) are the least profitable states, but are in the top 3 and top 10 respectively when it comes to the # of customers </a:t>
            </a:r>
          </a:p>
          <a:p>
            <a:pPr>
              <a:buClr>
                <a:schemeClr val="tx1"/>
              </a:buClr>
            </a:pPr>
            <a:endParaRPr lang="en-US" sz="1800" dirty="0"/>
          </a:p>
        </p:txBody>
      </p:sp>
      <p:pic>
        <p:nvPicPr>
          <p:cNvPr id="6" name="slide14">
            <a:extLst>
              <a:ext uri="{FF2B5EF4-FFF2-40B4-BE49-F238E27FC236}">
                <a16:creationId xmlns:a16="http://schemas.microsoft.com/office/drawing/2014/main" id="{9B4AECD2-0A86-41A3-8230-6C004D8B9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07" y="179294"/>
            <a:ext cx="4971500" cy="64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3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99C4-4665-4072-B8F2-BA772E08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By</a:t>
            </a:r>
            <a:r>
              <a:rPr lang="en-US" sz="4900" dirty="0"/>
              <a:t> </a:t>
            </a:r>
            <a:r>
              <a:rPr lang="en-US" dirty="0"/>
              <a:t>Category and Subcategory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2706-37AE-43DE-BA1D-A4DF59A7C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93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1481</TotalTime>
  <Words>813</Words>
  <Application>Microsoft Office PowerPoint</Application>
  <PresentationFormat>Widescreen</PresentationFormat>
  <Paragraphs>115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Wingdings 2</vt:lpstr>
      <vt:lpstr>Frame</vt:lpstr>
      <vt:lpstr>Acrobat Document</vt:lpstr>
      <vt:lpstr>Superstore Data Analysis</vt:lpstr>
      <vt:lpstr>Goals and Methods </vt:lpstr>
      <vt:lpstr>Information About Dataset </vt:lpstr>
      <vt:lpstr>Transforming the Data </vt:lpstr>
      <vt:lpstr>Findings – By Region </vt:lpstr>
      <vt:lpstr>PowerPoint Presentation</vt:lpstr>
      <vt:lpstr>PowerPoint Presentation</vt:lpstr>
      <vt:lpstr>PowerPoint Presentation</vt:lpstr>
      <vt:lpstr>Findings – By Category and Subcategory</vt:lpstr>
      <vt:lpstr>PowerPoint Presentation</vt:lpstr>
      <vt:lpstr>PowerPoint Presentation</vt:lpstr>
      <vt:lpstr>PowerPoint Presentation</vt:lpstr>
      <vt:lpstr>PowerPoint Presentation</vt:lpstr>
      <vt:lpstr>Findings – By Segment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Recommendations – Next Steps  </vt:lpstr>
      <vt:lpstr>Recommendations – Next Steps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Data Analysis</dc:title>
  <dc:creator>Teresa Le</dc:creator>
  <cp:lastModifiedBy>Teresa Le</cp:lastModifiedBy>
  <cp:revision>137</cp:revision>
  <dcterms:created xsi:type="dcterms:W3CDTF">2019-03-12T23:27:25Z</dcterms:created>
  <dcterms:modified xsi:type="dcterms:W3CDTF">2023-01-09T12:26:18Z</dcterms:modified>
</cp:coreProperties>
</file>