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72" r:id="rId9"/>
    <p:sldId id="273" r:id="rId10"/>
    <p:sldId id="274" r:id="rId11"/>
    <p:sldId id="264" r:id="rId12"/>
    <p:sldId id="265" r:id="rId13"/>
    <p:sldId id="266" r:id="rId14"/>
    <p:sldId id="270"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1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B3A974-FEC6-4C25-A6A9-B609BA1BB61F}"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A7BCC3C5-7EFA-4604-89C9-DA4BA950D494}">
      <dgm:prSet/>
      <dgm:spPr/>
      <dgm:t>
        <a:bodyPr/>
        <a:lstStyle/>
        <a:p>
          <a:r>
            <a:rPr lang="en-US" dirty="0"/>
            <a:t>This is the binary classifier problem, some classifier ML algorithms are applied</a:t>
          </a:r>
        </a:p>
      </dgm:t>
    </dgm:pt>
    <dgm:pt modelId="{51EF9EB5-31AB-444A-8551-F8CD4D836E5E}" type="parTrans" cxnId="{9C67044E-ECA0-4A64-B836-2C9039F89785}">
      <dgm:prSet/>
      <dgm:spPr/>
      <dgm:t>
        <a:bodyPr/>
        <a:lstStyle/>
        <a:p>
          <a:endParaRPr lang="en-US"/>
        </a:p>
      </dgm:t>
    </dgm:pt>
    <dgm:pt modelId="{13EA9175-5702-4C1E-A471-876524B83055}" type="sibTrans" cxnId="{9C67044E-ECA0-4A64-B836-2C9039F89785}">
      <dgm:prSet/>
      <dgm:spPr/>
      <dgm:t>
        <a:bodyPr/>
        <a:lstStyle/>
        <a:p>
          <a:endParaRPr lang="en-US"/>
        </a:p>
      </dgm:t>
    </dgm:pt>
    <dgm:pt modelId="{EBCF9532-BB16-45AB-9F9D-B1E3AABC4966}">
      <dgm:prSet/>
      <dgm:spPr/>
      <dgm:t>
        <a:bodyPr/>
        <a:lstStyle/>
        <a:p>
          <a:r>
            <a:rPr lang="en-US"/>
            <a:t>Decision Tree Classifier</a:t>
          </a:r>
        </a:p>
      </dgm:t>
    </dgm:pt>
    <dgm:pt modelId="{917B4088-B99D-47DE-9205-A276299CB4A9}" type="parTrans" cxnId="{8B83C95E-9638-463D-99B4-232FBCD741BC}">
      <dgm:prSet/>
      <dgm:spPr/>
      <dgm:t>
        <a:bodyPr/>
        <a:lstStyle/>
        <a:p>
          <a:endParaRPr lang="en-US"/>
        </a:p>
      </dgm:t>
    </dgm:pt>
    <dgm:pt modelId="{89E75C2E-C65F-4F33-85C5-9063959E654F}" type="sibTrans" cxnId="{8B83C95E-9638-463D-99B4-232FBCD741BC}">
      <dgm:prSet/>
      <dgm:spPr/>
      <dgm:t>
        <a:bodyPr/>
        <a:lstStyle/>
        <a:p>
          <a:endParaRPr lang="en-US"/>
        </a:p>
      </dgm:t>
    </dgm:pt>
    <dgm:pt modelId="{B748E9BD-F60C-46D2-94D8-01D7C4DCD928}">
      <dgm:prSet/>
      <dgm:spPr/>
      <dgm:t>
        <a:bodyPr/>
        <a:lstStyle/>
        <a:p>
          <a:r>
            <a:rPr lang="en-US"/>
            <a:t>Forest Random Classifier</a:t>
          </a:r>
        </a:p>
      </dgm:t>
    </dgm:pt>
    <dgm:pt modelId="{77BB1052-E16B-407E-9874-71035C20A9B5}" type="parTrans" cxnId="{836347B3-1C67-4685-8C5F-1A60314F92EA}">
      <dgm:prSet/>
      <dgm:spPr/>
      <dgm:t>
        <a:bodyPr/>
        <a:lstStyle/>
        <a:p>
          <a:endParaRPr lang="en-US"/>
        </a:p>
      </dgm:t>
    </dgm:pt>
    <dgm:pt modelId="{1547989F-4CA9-4956-88D1-C25715C9700B}" type="sibTrans" cxnId="{836347B3-1C67-4685-8C5F-1A60314F92EA}">
      <dgm:prSet/>
      <dgm:spPr/>
      <dgm:t>
        <a:bodyPr/>
        <a:lstStyle/>
        <a:p>
          <a:endParaRPr lang="en-US"/>
        </a:p>
      </dgm:t>
    </dgm:pt>
    <dgm:pt modelId="{33F4E7B8-A2D1-4C4A-B04A-E862CC51234C}">
      <dgm:prSet/>
      <dgm:spPr/>
      <dgm:t>
        <a:bodyPr/>
        <a:lstStyle/>
        <a:p>
          <a:r>
            <a:rPr lang="en-US"/>
            <a:t>Logistic Regression</a:t>
          </a:r>
        </a:p>
      </dgm:t>
    </dgm:pt>
    <dgm:pt modelId="{AF9EF25D-79C9-481B-A25D-8C8F62152680}" type="parTrans" cxnId="{81B2E362-FB85-488C-8035-A3D1479342EC}">
      <dgm:prSet/>
      <dgm:spPr/>
      <dgm:t>
        <a:bodyPr/>
        <a:lstStyle/>
        <a:p>
          <a:endParaRPr lang="en-US"/>
        </a:p>
      </dgm:t>
    </dgm:pt>
    <dgm:pt modelId="{EAF26B14-B40F-4B5A-866F-433114668B3C}" type="sibTrans" cxnId="{81B2E362-FB85-488C-8035-A3D1479342EC}">
      <dgm:prSet/>
      <dgm:spPr/>
      <dgm:t>
        <a:bodyPr/>
        <a:lstStyle/>
        <a:p>
          <a:endParaRPr lang="en-US"/>
        </a:p>
      </dgm:t>
    </dgm:pt>
    <dgm:pt modelId="{1715DFA8-F564-4D9A-A9B0-6EA5BF6B68DD}">
      <dgm:prSet/>
      <dgm:spPr/>
      <dgm:t>
        <a:bodyPr/>
        <a:lstStyle/>
        <a:p>
          <a:r>
            <a:rPr lang="en-US" dirty="0"/>
            <a:t>Tuning Models</a:t>
          </a:r>
        </a:p>
      </dgm:t>
    </dgm:pt>
    <dgm:pt modelId="{2468E3F9-A9C6-4B73-B495-F45A85C8C674}" type="parTrans" cxnId="{7DB2C49F-F044-44E6-BE96-C1213D79A079}">
      <dgm:prSet/>
      <dgm:spPr/>
      <dgm:t>
        <a:bodyPr/>
        <a:lstStyle/>
        <a:p>
          <a:endParaRPr lang="en-US"/>
        </a:p>
      </dgm:t>
    </dgm:pt>
    <dgm:pt modelId="{781F2BAD-5437-4590-B530-5CFE6A9890BC}" type="sibTrans" cxnId="{7DB2C49F-F044-44E6-BE96-C1213D79A079}">
      <dgm:prSet/>
      <dgm:spPr/>
      <dgm:t>
        <a:bodyPr/>
        <a:lstStyle/>
        <a:p>
          <a:endParaRPr lang="en-US"/>
        </a:p>
      </dgm:t>
    </dgm:pt>
    <dgm:pt modelId="{D67360CB-27FC-427C-998C-5E2AC7A2A7A2}">
      <dgm:prSet/>
      <dgm:spPr/>
      <dgm:t>
        <a:bodyPr/>
        <a:lstStyle/>
        <a:p>
          <a:r>
            <a:rPr lang="en-US" dirty="0"/>
            <a:t>Hyper-parameters Findings </a:t>
          </a:r>
        </a:p>
      </dgm:t>
    </dgm:pt>
    <dgm:pt modelId="{3ADA5A74-6F6C-41A9-8E08-F9086A71F4CF}" type="parTrans" cxnId="{31C417AE-F926-45B9-96F9-245ECD024030}">
      <dgm:prSet/>
      <dgm:spPr/>
      <dgm:t>
        <a:bodyPr/>
        <a:lstStyle/>
        <a:p>
          <a:endParaRPr lang="en-US"/>
        </a:p>
      </dgm:t>
    </dgm:pt>
    <dgm:pt modelId="{2F66B0AB-91FB-43F6-89B8-16F5C4CD4AF2}" type="sibTrans" cxnId="{31C417AE-F926-45B9-96F9-245ECD024030}">
      <dgm:prSet/>
      <dgm:spPr/>
      <dgm:t>
        <a:bodyPr/>
        <a:lstStyle/>
        <a:p>
          <a:endParaRPr lang="en-US"/>
        </a:p>
      </dgm:t>
    </dgm:pt>
    <dgm:pt modelId="{FB2F92EF-F25A-49D9-8039-27F71B873A92}">
      <dgm:prSet/>
      <dgm:spPr/>
      <dgm:t>
        <a:bodyPr/>
        <a:lstStyle/>
        <a:p>
          <a:r>
            <a:rPr lang="en-US" dirty="0" err="1"/>
            <a:t>GridsearchCV</a:t>
          </a:r>
          <a:r>
            <a:rPr lang="en-US" dirty="0"/>
            <a:t> is used to look for the best hyper-parameters for each of model</a:t>
          </a:r>
          <a:endParaRPr lang="en-CA" dirty="0"/>
        </a:p>
      </dgm:t>
    </dgm:pt>
    <dgm:pt modelId="{1C69CFFC-AF67-41A3-8105-C3A8C30483E7}" type="parTrans" cxnId="{2DA2813C-62F9-423F-9709-B39C6D44262A}">
      <dgm:prSet/>
      <dgm:spPr/>
      <dgm:t>
        <a:bodyPr/>
        <a:lstStyle/>
        <a:p>
          <a:endParaRPr lang="en-CA"/>
        </a:p>
      </dgm:t>
    </dgm:pt>
    <dgm:pt modelId="{C3063D5E-7E80-4D5B-B064-A65FF466B0FC}" type="sibTrans" cxnId="{2DA2813C-62F9-423F-9709-B39C6D44262A}">
      <dgm:prSet/>
      <dgm:spPr/>
      <dgm:t>
        <a:bodyPr/>
        <a:lstStyle/>
        <a:p>
          <a:endParaRPr lang="en-CA"/>
        </a:p>
      </dgm:t>
    </dgm:pt>
    <dgm:pt modelId="{FB1675E4-6B9C-45A6-BA2A-3044AA4378D1}">
      <dgm:prSet/>
      <dgm:spPr/>
      <dgm:t>
        <a:bodyPr/>
        <a:lstStyle/>
        <a:p>
          <a:r>
            <a:rPr lang="en-CA" dirty="0"/>
            <a:t>Decision Tree {max_depth:10, min_sample_split:10}</a:t>
          </a:r>
        </a:p>
        <a:p>
          <a:r>
            <a:rPr lang="en-CA" dirty="0"/>
            <a:t>Random Forest {</a:t>
          </a:r>
          <a:r>
            <a:rPr lang="en-CA" dirty="0" err="1"/>
            <a:t>bootstrap:True</a:t>
          </a:r>
          <a:r>
            <a:rPr lang="en-CA" dirty="0"/>
            <a:t>, </a:t>
          </a:r>
          <a:r>
            <a:rPr lang="en-CA" dirty="0" err="1"/>
            <a:t>max_features:auto</a:t>
          </a:r>
          <a:r>
            <a:rPr lang="en-CA" dirty="0"/>
            <a:t>, min_sample_split:20, n_estimator:50}</a:t>
          </a:r>
        </a:p>
        <a:p>
          <a:r>
            <a:rPr lang="en-CA" dirty="0"/>
            <a:t>Logistic Regression {C=109, PCA(</a:t>
          </a:r>
          <a:r>
            <a:rPr lang="en-CA" dirty="0" err="1"/>
            <a:t>n_components</a:t>
          </a:r>
          <a:r>
            <a:rPr lang="en-CA" dirty="0"/>
            <a:t>=22), </a:t>
          </a:r>
          <a:r>
            <a:rPr lang="en-CA" dirty="0" err="1"/>
            <a:t>penalaty</a:t>
          </a:r>
          <a:r>
            <a:rPr lang="en-CA" dirty="0"/>
            <a:t>=12}</a:t>
          </a:r>
        </a:p>
      </dgm:t>
    </dgm:pt>
    <dgm:pt modelId="{A4E32EE7-620B-41F3-9CBE-2E29B354BCF0}" type="parTrans" cxnId="{08CC2946-CDF5-4E10-948A-E10A4186593A}">
      <dgm:prSet/>
      <dgm:spPr/>
      <dgm:t>
        <a:bodyPr/>
        <a:lstStyle/>
        <a:p>
          <a:endParaRPr lang="en-CA"/>
        </a:p>
      </dgm:t>
    </dgm:pt>
    <dgm:pt modelId="{B47D0D33-2E08-465A-A079-DC06D42E396A}" type="sibTrans" cxnId="{08CC2946-CDF5-4E10-948A-E10A4186593A}">
      <dgm:prSet/>
      <dgm:spPr/>
      <dgm:t>
        <a:bodyPr/>
        <a:lstStyle/>
        <a:p>
          <a:endParaRPr lang="en-CA"/>
        </a:p>
      </dgm:t>
    </dgm:pt>
    <dgm:pt modelId="{8D11F8CE-7E0E-4391-B678-16AAAB8E54A5}" type="pres">
      <dgm:prSet presAssocID="{85B3A974-FEC6-4C25-A6A9-B609BA1BB61F}" presName="Name0" presStyleCnt="0">
        <dgm:presLayoutVars>
          <dgm:dir/>
          <dgm:animLvl val="lvl"/>
          <dgm:resizeHandles val="exact"/>
        </dgm:presLayoutVars>
      </dgm:prSet>
      <dgm:spPr/>
    </dgm:pt>
    <dgm:pt modelId="{72B30D20-B2F3-430B-A79C-BB8B2EFEBFA7}" type="pres">
      <dgm:prSet presAssocID="{D67360CB-27FC-427C-998C-5E2AC7A2A7A2}" presName="boxAndChildren" presStyleCnt="0"/>
      <dgm:spPr/>
    </dgm:pt>
    <dgm:pt modelId="{BB5A7671-62AE-4F84-BE76-8C0C0BDC9814}" type="pres">
      <dgm:prSet presAssocID="{D67360CB-27FC-427C-998C-5E2AC7A2A7A2}" presName="parentTextBox" presStyleLbl="alignNode1" presStyleIdx="0" presStyleCnt="3"/>
      <dgm:spPr/>
    </dgm:pt>
    <dgm:pt modelId="{747C35B7-6FD4-4E38-BF21-9CDA1CB87893}" type="pres">
      <dgm:prSet presAssocID="{D67360CB-27FC-427C-998C-5E2AC7A2A7A2}" presName="descendantBox" presStyleLbl="bgAccFollowNode1" presStyleIdx="0" presStyleCnt="3"/>
      <dgm:spPr/>
    </dgm:pt>
    <dgm:pt modelId="{2F3B48D1-8211-407D-8AA5-66FB28AD1EFA}" type="pres">
      <dgm:prSet presAssocID="{781F2BAD-5437-4590-B530-5CFE6A9890BC}" presName="sp" presStyleCnt="0"/>
      <dgm:spPr/>
    </dgm:pt>
    <dgm:pt modelId="{0B342FF3-8047-450B-B9EE-346C8206C77F}" type="pres">
      <dgm:prSet presAssocID="{1715DFA8-F564-4D9A-A9B0-6EA5BF6B68DD}" presName="arrowAndChildren" presStyleCnt="0"/>
      <dgm:spPr/>
    </dgm:pt>
    <dgm:pt modelId="{67FC99E3-6AF0-4D41-A142-DCE55A0DA86D}" type="pres">
      <dgm:prSet presAssocID="{1715DFA8-F564-4D9A-A9B0-6EA5BF6B68DD}" presName="parentTextArrow" presStyleLbl="node1" presStyleIdx="0" presStyleCnt="0"/>
      <dgm:spPr/>
    </dgm:pt>
    <dgm:pt modelId="{E32BD5A5-1FF3-4603-9682-E4C25023659E}" type="pres">
      <dgm:prSet presAssocID="{1715DFA8-F564-4D9A-A9B0-6EA5BF6B68DD}" presName="arrow" presStyleLbl="alignNode1" presStyleIdx="1" presStyleCnt="3"/>
      <dgm:spPr/>
    </dgm:pt>
    <dgm:pt modelId="{16AE18E5-4CDB-4927-9957-66F89D7C015E}" type="pres">
      <dgm:prSet presAssocID="{1715DFA8-F564-4D9A-A9B0-6EA5BF6B68DD}" presName="descendantArrow" presStyleLbl="bgAccFollowNode1" presStyleIdx="1" presStyleCnt="3"/>
      <dgm:spPr/>
    </dgm:pt>
    <dgm:pt modelId="{AE2FEDAD-D269-42F7-8894-6F1C44551AE5}" type="pres">
      <dgm:prSet presAssocID="{13EA9175-5702-4C1E-A471-876524B83055}" presName="sp" presStyleCnt="0"/>
      <dgm:spPr/>
    </dgm:pt>
    <dgm:pt modelId="{91BC31C8-1BC2-41E9-BB98-0D70E1AE9544}" type="pres">
      <dgm:prSet presAssocID="{A7BCC3C5-7EFA-4604-89C9-DA4BA950D494}" presName="arrowAndChildren" presStyleCnt="0"/>
      <dgm:spPr/>
    </dgm:pt>
    <dgm:pt modelId="{FB0E724F-EAB8-4FF0-B9C5-E95087C68845}" type="pres">
      <dgm:prSet presAssocID="{A7BCC3C5-7EFA-4604-89C9-DA4BA950D494}" presName="parentTextArrow" presStyleLbl="node1" presStyleIdx="0" presStyleCnt="0"/>
      <dgm:spPr/>
    </dgm:pt>
    <dgm:pt modelId="{DCE7C56F-84AF-42F6-85E1-8BEBBA7D0BE3}" type="pres">
      <dgm:prSet presAssocID="{A7BCC3C5-7EFA-4604-89C9-DA4BA950D494}" presName="arrow" presStyleLbl="alignNode1" presStyleIdx="2" presStyleCnt="3"/>
      <dgm:spPr/>
    </dgm:pt>
    <dgm:pt modelId="{9D906ACC-9611-49A6-810F-0CD1352439FD}" type="pres">
      <dgm:prSet presAssocID="{A7BCC3C5-7EFA-4604-89C9-DA4BA950D494}" presName="descendantArrow" presStyleLbl="bgAccFollowNode1" presStyleIdx="2" presStyleCnt="3"/>
      <dgm:spPr/>
    </dgm:pt>
  </dgm:ptLst>
  <dgm:cxnLst>
    <dgm:cxn modelId="{0FB1432E-3BD8-4776-B039-5D6B926560D5}" type="presOf" srcId="{1715DFA8-F564-4D9A-A9B0-6EA5BF6B68DD}" destId="{67FC99E3-6AF0-4D41-A142-DCE55A0DA86D}" srcOrd="0" destOrd="0" presId="urn:microsoft.com/office/officeart/2016/7/layout/VerticalDownArrowProcess"/>
    <dgm:cxn modelId="{2DA2813C-62F9-423F-9709-B39C6D44262A}" srcId="{1715DFA8-F564-4D9A-A9B0-6EA5BF6B68DD}" destId="{FB2F92EF-F25A-49D9-8039-27F71B873A92}" srcOrd="0" destOrd="0" parTransId="{1C69CFFC-AF67-41A3-8105-C3A8C30483E7}" sibTransId="{C3063D5E-7E80-4D5B-B064-A65FF466B0FC}"/>
    <dgm:cxn modelId="{8B83C95E-9638-463D-99B4-232FBCD741BC}" srcId="{A7BCC3C5-7EFA-4604-89C9-DA4BA950D494}" destId="{EBCF9532-BB16-45AB-9F9D-B1E3AABC4966}" srcOrd="0" destOrd="0" parTransId="{917B4088-B99D-47DE-9205-A276299CB4A9}" sibTransId="{89E75C2E-C65F-4F33-85C5-9063959E654F}"/>
    <dgm:cxn modelId="{81B2E362-FB85-488C-8035-A3D1479342EC}" srcId="{A7BCC3C5-7EFA-4604-89C9-DA4BA950D494}" destId="{33F4E7B8-A2D1-4C4A-B04A-E862CC51234C}" srcOrd="2" destOrd="0" parTransId="{AF9EF25D-79C9-481B-A25D-8C8F62152680}" sibTransId="{EAF26B14-B40F-4B5A-866F-433114668B3C}"/>
    <dgm:cxn modelId="{08CC2946-CDF5-4E10-948A-E10A4186593A}" srcId="{D67360CB-27FC-427C-998C-5E2AC7A2A7A2}" destId="{FB1675E4-6B9C-45A6-BA2A-3044AA4378D1}" srcOrd="0" destOrd="0" parTransId="{A4E32EE7-620B-41F3-9CBE-2E29B354BCF0}" sibTransId="{B47D0D33-2E08-465A-A079-DC06D42E396A}"/>
    <dgm:cxn modelId="{83D3FC6A-DE8C-4036-8834-C0F9B01FF709}" type="presOf" srcId="{FB2F92EF-F25A-49D9-8039-27F71B873A92}" destId="{16AE18E5-4CDB-4927-9957-66F89D7C015E}" srcOrd="0" destOrd="0" presId="urn:microsoft.com/office/officeart/2016/7/layout/VerticalDownArrowProcess"/>
    <dgm:cxn modelId="{9C67044E-ECA0-4A64-B836-2C9039F89785}" srcId="{85B3A974-FEC6-4C25-A6A9-B609BA1BB61F}" destId="{A7BCC3C5-7EFA-4604-89C9-DA4BA950D494}" srcOrd="0" destOrd="0" parTransId="{51EF9EB5-31AB-444A-8551-F8CD4D836E5E}" sibTransId="{13EA9175-5702-4C1E-A471-876524B83055}"/>
    <dgm:cxn modelId="{308D9B70-A7FE-41F3-9471-0AE5426ADE16}" type="presOf" srcId="{D67360CB-27FC-427C-998C-5E2AC7A2A7A2}" destId="{BB5A7671-62AE-4F84-BE76-8C0C0BDC9814}" srcOrd="0" destOrd="0" presId="urn:microsoft.com/office/officeart/2016/7/layout/VerticalDownArrowProcess"/>
    <dgm:cxn modelId="{84EB6678-3BAB-4257-AEFD-96CFBAD1F4FA}" type="presOf" srcId="{33F4E7B8-A2D1-4C4A-B04A-E862CC51234C}" destId="{9D906ACC-9611-49A6-810F-0CD1352439FD}" srcOrd="0" destOrd="2" presId="urn:microsoft.com/office/officeart/2016/7/layout/VerticalDownArrowProcess"/>
    <dgm:cxn modelId="{367DC28F-7D71-4776-B8B4-C7ADA128F7E9}" type="presOf" srcId="{EBCF9532-BB16-45AB-9F9D-B1E3AABC4966}" destId="{9D906ACC-9611-49A6-810F-0CD1352439FD}" srcOrd="0" destOrd="0" presId="urn:microsoft.com/office/officeart/2016/7/layout/VerticalDownArrowProcess"/>
    <dgm:cxn modelId="{D52E3194-B27A-47F5-98A1-9D9184238674}" type="presOf" srcId="{1715DFA8-F564-4D9A-A9B0-6EA5BF6B68DD}" destId="{E32BD5A5-1FF3-4603-9682-E4C25023659E}" srcOrd="1" destOrd="0" presId="urn:microsoft.com/office/officeart/2016/7/layout/VerticalDownArrowProcess"/>
    <dgm:cxn modelId="{7DB2C49F-F044-44E6-BE96-C1213D79A079}" srcId="{85B3A974-FEC6-4C25-A6A9-B609BA1BB61F}" destId="{1715DFA8-F564-4D9A-A9B0-6EA5BF6B68DD}" srcOrd="1" destOrd="0" parTransId="{2468E3F9-A9C6-4B73-B495-F45A85C8C674}" sibTransId="{781F2BAD-5437-4590-B530-5CFE6A9890BC}"/>
    <dgm:cxn modelId="{20A76AA3-36E3-42CC-8CA6-5F5AFF2DD889}" type="presOf" srcId="{A7BCC3C5-7EFA-4604-89C9-DA4BA950D494}" destId="{FB0E724F-EAB8-4FF0-B9C5-E95087C68845}" srcOrd="0" destOrd="0" presId="urn:microsoft.com/office/officeart/2016/7/layout/VerticalDownArrowProcess"/>
    <dgm:cxn modelId="{31C417AE-F926-45B9-96F9-245ECD024030}" srcId="{85B3A974-FEC6-4C25-A6A9-B609BA1BB61F}" destId="{D67360CB-27FC-427C-998C-5E2AC7A2A7A2}" srcOrd="2" destOrd="0" parTransId="{3ADA5A74-6F6C-41A9-8E08-F9086A71F4CF}" sibTransId="{2F66B0AB-91FB-43F6-89B8-16F5C4CD4AF2}"/>
    <dgm:cxn modelId="{836347B3-1C67-4685-8C5F-1A60314F92EA}" srcId="{A7BCC3C5-7EFA-4604-89C9-DA4BA950D494}" destId="{B748E9BD-F60C-46D2-94D8-01D7C4DCD928}" srcOrd="1" destOrd="0" parTransId="{77BB1052-E16B-407E-9874-71035C20A9B5}" sibTransId="{1547989F-4CA9-4956-88D1-C25715C9700B}"/>
    <dgm:cxn modelId="{C6127CC4-13F5-4594-923C-FA216ACCABA1}" type="presOf" srcId="{FB1675E4-6B9C-45A6-BA2A-3044AA4378D1}" destId="{747C35B7-6FD4-4E38-BF21-9CDA1CB87893}" srcOrd="0" destOrd="0" presId="urn:microsoft.com/office/officeart/2016/7/layout/VerticalDownArrowProcess"/>
    <dgm:cxn modelId="{89ECB1DC-0061-48A5-ACD1-619C4B4101FD}" type="presOf" srcId="{B748E9BD-F60C-46D2-94D8-01D7C4DCD928}" destId="{9D906ACC-9611-49A6-810F-0CD1352439FD}" srcOrd="0" destOrd="1" presId="urn:microsoft.com/office/officeart/2016/7/layout/VerticalDownArrowProcess"/>
    <dgm:cxn modelId="{ABA97DEA-F084-4285-92C1-A5CEE78D6183}" type="presOf" srcId="{A7BCC3C5-7EFA-4604-89C9-DA4BA950D494}" destId="{DCE7C56F-84AF-42F6-85E1-8BEBBA7D0BE3}" srcOrd="1" destOrd="0" presId="urn:microsoft.com/office/officeart/2016/7/layout/VerticalDownArrowProcess"/>
    <dgm:cxn modelId="{68C338FA-E8BC-4ABC-ACD3-E0D318B6A3A0}" type="presOf" srcId="{85B3A974-FEC6-4C25-A6A9-B609BA1BB61F}" destId="{8D11F8CE-7E0E-4391-B678-16AAAB8E54A5}" srcOrd="0" destOrd="0" presId="urn:microsoft.com/office/officeart/2016/7/layout/VerticalDownArrowProcess"/>
    <dgm:cxn modelId="{B7361B7A-042A-42AC-8D96-FE49D77359B2}" type="presParOf" srcId="{8D11F8CE-7E0E-4391-B678-16AAAB8E54A5}" destId="{72B30D20-B2F3-430B-A79C-BB8B2EFEBFA7}" srcOrd="0" destOrd="0" presId="urn:microsoft.com/office/officeart/2016/7/layout/VerticalDownArrowProcess"/>
    <dgm:cxn modelId="{43758629-212F-412F-8255-200FD7AD9E4A}" type="presParOf" srcId="{72B30D20-B2F3-430B-A79C-BB8B2EFEBFA7}" destId="{BB5A7671-62AE-4F84-BE76-8C0C0BDC9814}" srcOrd="0" destOrd="0" presId="urn:microsoft.com/office/officeart/2016/7/layout/VerticalDownArrowProcess"/>
    <dgm:cxn modelId="{2432413F-7776-4263-AE3C-5D5A903ED36F}" type="presParOf" srcId="{72B30D20-B2F3-430B-A79C-BB8B2EFEBFA7}" destId="{747C35B7-6FD4-4E38-BF21-9CDA1CB87893}" srcOrd="1" destOrd="0" presId="urn:microsoft.com/office/officeart/2016/7/layout/VerticalDownArrowProcess"/>
    <dgm:cxn modelId="{283DF292-8D78-4C30-BE3A-C6B9F873708A}" type="presParOf" srcId="{8D11F8CE-7E0E-4391-B678-16AAAB8E54A5}" destId="{2F3B48D1-8211-407D-8AA5-66FB28AD1EFA}" srcOrd="1" destOrd="0" presId="urn:microsoft.com/office/officeart/2016/7/layout/VerticalDownArrowProcess"/>
    <dgm:cxn modelId="{45E0A4C9-5F4E-472D-AB03-70EBCFC32F36}" type="presParOf" srcId="{8D11F8CE-7E0E-4391-B678-16AAAB8E54A5}" destId="{0B342FF3-8047-450B-B9EE-346C8206C77F}" srcOrd="2" destOrd="0" presId="urn:microsoft.com/office/officeart/2016/7/layout/VerticalDownArrowProcess"/>
    <dgm:cxn modelId="{ADE13C07-EEB9-4D5B-89AF-773D236B53F6}" type="presParOf" srcId="{0B342FF3-8047-450B-B9EE-346C8206C77F}" destId="{67FC99E3-6AF0-4D41-A142-DCE55A0DA86D}" srcOrd="0" destOrd="0" presId="urn:microsoft.com/office/officeart/2016/7/layout/VerticalDownArrowProcess"/>
    <dgm:cxn modelId="{BF28F80C-8AD2-46DD-9196-7E1257618B47}" type="presParOf" srcId="{0B342FF3-8047-450B-B9EE-346C8206C77F}" destId="{E32BD5A5-1FF3-4603-9682-E4C25023659E}" srcOrd="1" destOrd="0" presId="urn:microsoft.com/office/officeart/2016/7/layout/VerticalDownArrowProcess"/>
    <dgm:cxn modelId="{25F6F964-C898-49A7-B7FE-E157A1EF21FB}" type="presParOf" srcId="{0B342FF3-8047-450B-B9EE-346C8206C77F}" destId="{16AE18E5-4CDB-4927-9957-66F89D7C015E}" srcOrd="2" destOrd="0" presId="urn:microsoft.com/office/officeart/2016/7/layout/VerticalDownArrowProcess"/>
    <dgm:cxn modelId="{3FA549EA-52EA-452B-A232-89B5F8A37CEB}" type="presParOf" srcId="{8D11F8CE-7E0E-4391-B678-16AAAB8E54A5}" destId="{AE2FEDAD-D269-42F7-8894-6F1C44551AE5}" srcOrd="3" destOrd="0" presId="urn:microsoft.com/office/officeart/2016/7/layout/VerticalDownArrowProcess"/>
    <dgm:cxn modelId="{5994A80A-2383-4AD9-8680-AC83889AF145}" type="presParOf" srcId="{8D11F8CE-7E0E-4391-B678-16AAAB8E54A5}" destId="{91BC31C8-1BC2-41E9-BB98-0D70E1AE9544}" srcOrd="4" destOrd="0" presId="urn:microsoft.com/office/officeart/2016/7/layout/VerticalDownArrowProcess"/>
    <dgm:cxn modelId="{B8A34EA1-23A8-40DD-9966-0DE7AD3D0BFF}" type="presParOf" srcId="{91BC31C8-1BC2-41E9-BB98-0D70E1AE9544}" destId="{FB0E724F-EAB8-4FF0-B9C5-E95087C68845}" srcOrd="0" destOrd="0" presId="urn:microsoft.com/office/officeart/2016/7/layout/VerticalDownArrowProcess"/>
    <dgm:cxn modelId="{4AC46489-41D0-419F-957B-9B57C8E3BBD7}" type="presParOf" srcId="{91BC31C8-1BC2-41E9-BB98-0D70E1AE9544}" destId="{DCE7C56F-84AF-42F6-85E1-8BEBBA7D0BE3}" srcOrd="1" destOrd="0" presId="urn:microsoft.com/office/officeart/2016/7/layout/VerticalDownArrowProcess"/>
    <dgm:cxn modelId="{53333582-B0DF-441D-9404-EBCAC714B98E}" type="presParOf" srcId="{91BC31C8-1BC2-41E9-BB98-0D70E1AE9544}" destId="{9D906ACC-9611-49A6-810F-0CD1352439F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A7671-62AE-4F84-BE76-8C0C0BDC9814}">
      <dsp:nvSpPr>
        <dsp:cNvPr id="0" name=""/>
        <dsp:cNvSpPr/>
      </dsp:nvSpPr>
      <dsp:spPr>
        <a:xfrm>
          <a:off x="0" y="3252586"/>
          <a:ext cx="1462661" cy="10675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24" tIns="92456" rIns="104024"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Hyper-parameters Findings </a:t>
          </a:r>
        </a:p>
      </dsp:txBody>
      <dsp:txXfrm>
        <a:off x="0" y="3252586"/>
        <a:ext cx="1462661" cy="1067571"/>
      </dsp:txXfrm>
    </dsp:sp>
    <dsp:sp modelId="{747C35B7-6FD4-4E38-BF21-9CDA1CB87893}">
      <dsp:nvSpPr>
        <dsp:cNvPr id="0" name=""/>
        <dsp:cNvSpPr/>
      </dsp:nvSpPr>
      <dsp:spPr>
        <a:xfrm>
          <a:off x="1462661" y="3252586"/>
          <a:ext cx="4387983" cy="10675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009" tIns="139700" rIns="89009" bIns="139700" numCol="1" spcCol="1270" anchor="ctr" anchorCtr="0">
          <a:noAutofit/>
        </a:bodyPr>
        <a:lstStyle/>
        <a:p>
          <a:pPr marL="0" lvl="0" indent="0" algn="l" defTabSz="488950">
            <a:lnSpc>
              <a:spcPct val="90000"/>
            </a:lnSpc>
            <a:spcBef>
              <a:spcPct val="0"/>
            </a:spcBef>
            <a:spcAft>
              <a:spcPct val="35000"/>
            </a:spcAft>
            <a:buNone/>
          </a:pPr>
          <a:r>
            <a:rPr lang="en-CA" sz="1100" kern="1200" dirty="0"/>
            <a:t>Decision Tree {max_depth:10, min_sample_split:10}</a:t>
          </a:r>
        </a:p>
        <a:p>
          <a:pPr marL="0" lvl="0" indent="0" algn="l" defTabSz="488950">
            <a:lnSpc>
              <a:spcPct val="90000"/>
            </a:lnSpc>
            <a:spcBef>
              <a:spcPct val="0"/>
            </a:spcBef>
            <a:spcAft>
              <a:spcPct val="35000"/>
            </a:spcAft>
            <a:buNone/>
          </a:pPr>
          <a:r>
            <a:rPr lang="en-CA" sz="1100" kern="1200" dirty="0"/>
            <a:t>Random Forest {</a:t>
          </a:r>
          <a:r>
            <a:rPr lang="en-CA" sz="1100" kern="1200" dirty="0" err="1"/>
            <a:t>bootstrap:True</a:t>
          </a:r>
          <a:r>
            <a:rPr lang="en-CA" sz="1100" kern="1200" dirty="0"/>
            <a:t>, </a:t>
          </a:r>
          <a:r>
            <a:rPr lang="en-CA" sz="1100" kern="1200" dirty="0" err="1"/>
            <a:t>max_features:auto</a:t>
          </a:r>
          <a:r>
            <a:rPr lang="en-CA" sz="1100" kern="1200" dirty="0"/>
            <a:t>, min_sample_split:20, n_estimator:50}</a:t>
          </a:r>
        </a:p>
        <a:p>
          <a:pPr marL="0" lvl="0" indent="0" algn="l" defTabSz="488950">
            <a:lnSpc>
              <a:spcPct val="90000"/>
            </a:lnSpc>
            <a:spcBef>
              <a:spcPct val="0"/>
            </a:spcBef>
            <a:spcAft>
              <a:spcPct val="35000"/>
            </a:spcAft>
            <a:buNone/>
          </a:pPr>
          <a:r>
            <a:rPr lang="en-CA" sz="1100" kern="1200" dirty="0"/>
            <a:t>Logistic Regression {C=109, PCA(</a:t>
          </a:r>
          <a:r>
            <a:rPr lang="en-CA" sz="1100" kern="1200" dirty="0" err="1"/>
            <a:t>n_components</a:t>
          </a:r>
          <a:r>
            <a:rPr lang="en-CA" sz="1100" kern="1200" dirty="0"/>
            <a:t>=22), </a:t>
          </a:r>
          <a:r>
            <a:rPr lang="en-CA" sz="1100" kern="1200" dirty="0" err="1"/>
            <a:t>penalaty</a:t>
          </a:r>
          <a:r>
            <a:rPr lang="en-CA" sz="1100" kern="1200" dirty="0"/>
            <a:t>=12}</a:t>
          </a:r>
        </a:p>
      </dsp:txBody>
      <dsp:txXfrm>
        <a:off x="1462661" y="3252586"/>
        <a:ext cx="4387983" cy="1067571"/>
      </dsp:txXfrm>
    </dsp:sp>
    <dsp:sp modelId="{E32BD5A5-1FF3-4603-9682-E4C25023659E}">
      <dsp:nvSpPr>
        <dsp:cNvPr id="0" name=""/>
        <dsp:cNvSpPr/>
      </dsp:nvSpPr>
      <dsp:spPr>
        <a:xfrm rot="10800000">
          <a:off x="0" y="1626675"/>
          <a:ext cx="1462661" cy="164192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24" tIns="92456" rIns="104024" bIns="92456" numCol="1" spcCol="1270" anchor="ctr" anchorCtr="0">
          <a:noAutofit/>
        </a:bodyPr>
        <a:lstStyle/>
        <a:p>
          <a:pPr marL="0" lvl="0" indent="0" algn="ctr" defTabSz="577850">
            <a:lnSpc>
              <a:spcPct val="90000"/>
            </a:lnSpc>
            <a:spcBef>
              <a:spcPct val="0"/>
            </a:spcBef>
            <a:spcAft>
              <a:spcPct val="35000"/>
            </a:spcAft>
            <a:buNone/>
          </a:pPr>
          <a:r>
            <a:rPr lang="en-US" sz="1300" kern="1200" dirty="0"/>
            <a:t>Tuning Models</a:t>
          </a:r>
        </a:p>
      </dsp:txBody>
      <dsp:txXfrm rot="-10800000">
        <a:off x="0" y="1626675"/>
        <a:ext cx="1462661" cy="1067251"/>
      </dsp:txXfrm>
    </dsp:sp>
    <dsp:sp modelId="{16AE18E5-4CDB-4927-9957-66F89D7C015E}">
      <dsp:nvSpPr>
        <dsp:cNvPr id="0" name=""/>
        <dsp:cNvSpPr/>
      </dsp:nvSpPr>
      <dsp:spPr>
        <a:xfrm>
          <a:off x="1462661" y="1626675"/>
          <a:ext cx="4387983" cy="106725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009" tIns="139700" rIns="89009" bIns="139700" numCol="1" spcCol="1270" anchor="ctr" anchorCtr="0">
          <a:noAutofit/>
        </a:bodyPr>
        <a:lstStyle/>
        <a:p>
          <a:pPr marL="0" lvl="0" indent="0" algn="l" defTabSz="488950">
            <a:lnSpc>
              <a:spcPct val="90000"/>
            </a:lnSpc>
            <a:spcBef>
              <a:spcPct val="0"/>
            </a:spcBef>
            <a:spcAft>
              <a:spcPct val="35000"/>
            </a:spcAft>
            <a:buNone/>
          </a:pPr>
          <a:r>
            <a:rPr lang="en-US" sz="1100" kern="1200" dirty="0" err="1"/>
            <a:t>GridsearchCV</a:t>
          </a:r>
          <a:r>
            <a:rPr lang="en-US" sz="1100" kern="1200" dirty="0"/>
            <a:t> is used to look for the best hyper-parameters for each of model</a:t>
          </a:r>
          <a:endParaRPr lang="en-CA" sz="1100" kern="1200" dirty="0"/>
        </a:p>
      </dsp:txBody>
      <dsp:txXfrm>
        <a:off x="1462661" y="1626675"/>
        <a:ext cx="4387983" cy="1067251"/>
      </dsp:txXfrm>
    </dsp:sp>
    <dsp:sp modelId="{DCE7C56F-84AF-42F6-85E1-8BEBBA7D0BE3}">
      <dsp:nvSpPr>
        <dsp:cNvPr id="0" name=""/>
        <dsp:cNvSpPr/>
      </dsp:nvSpPr>
      <dsp:spPr>
        <a:xfrm rot="10800000">
          <a:off x="0" y="763"/>
          <a:ext cx="1462661" cy="164192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24" tIns="92456" rIns="104024"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This is the binary classifier problem, some classifier ML algorithms are applied</a:t>
          </a:r>
        </a:p>
      </dsp:txBody>
      <dsp:txXfrm rot="-10800000">
        <a:off x="0" y="763"/>
        <a:ext cx="1462661" cy="1067251"/>
      </dsp:txXfrm>
    </dsp:sp>
    <dsp:sp modelId="{9D906ACC-9611-49A6-810F-0CD1352439FD}">
      <dsp:nvSpPr>
        <dsp:cNvPr id="0" name=""/>
        <dsp:cNvSpPr/>
      </dsp:nvSpPr>
      <dsp:spPr>
        <a:xfrm>
          <a:off x="1462661" y="763"/>
          <a:ext cx="4387983" cy="106725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009" tIns="139700" rIns="89009" bIns="139700" numCol="1" spcCol="1270" anchor="ctr" anchorCtr="0">
          <a:noAutofit/>
        </a:bodyPr>
        <a:lstStyle/>
        <a:p>
          <a:pPr marL="0" lvl="0" indent="0" algn="l" defTabSz="488950">
            <a:lnSpc>
              <a:spcPct val="90000"/>
            </a:lnSpc>
            <a:spcBef>
              <a:spcPct val="0"/>
            </a:spcBef>
            <a:spcAft>
              <a:spcPct val="35000"/>
            </a:spcAft>
            <a:buNone/>
          </a:pPr>
          <a:r>
            <a:rPr lang="en-US" sz="1100" kern="1200"/>
            <a:t>Decision Tree Classifier</a:t>
          </a:r>
        </a:p>
        <a:p>
          <a:pPr marL="0" lvl="0" indent="0" algn="l" defTabSz="488950">
            <a:lnSpc>
              <a:spcPct val="90000"/>
            </a:lnSpc>
            <a:spcBef>
              <a:spcPct val="0"/>
            </a:spcBef>
            <a:spcAft>
              <a:spcPct val="35000"/>
            </a:spcAft>
            <a:buNone/>
          </a:pPr>
          <a:r>
            <a:rPr lang="en-US" sz="1100" kern="1200"/>
            <a:t>Forest Random Classifier</a:t>
          </a:r>
        </a:p>
        <a:p>
          <a:pPr marL="0" lvl="0" indent="0" algn="l" defTabSz="488950">
            <a:lnSpc>
              <a:spcPct val="90000"/>
            </a:lnSpc>
            <a:spcBef>
              <a:spcPct val="0"/>
            </a:spcBef>
            <a:spcAft>
              <a:spcPct val="35000"/>
            </a:spcAft>
            <a:buNone/>
          </a:pPr>
          <a:r>
            <a:rPr lang="en-US" sz="1100" kern="1200"/>
            <a:t>Logistic Regression</a:t>
          </a:r>
        </a:p>
      </dsp:txBody>
      <dsp:txXfrm>
        <a:off x="1462661" y="763"/>
        <a:ext cx="4387983" cy="1067251"/>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B8A5-B4EF-4B3F-899C-47BD7468C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499B1D1-1433-41B8-9A1D-0BB805E37D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46A936D-03C3-4181-AF63-EB7CDF7A4477}"/>
              </a:ext>
            </a:extLst>
          </p:cNvPr>
          <p:cNvSpPr>
            <a:spLocks noGrp="1"/>
          </p:cNvSpPr>
          <p:nvPr>
            <p:ph type="dt" sz="half" idx="10"/>
          </p:nvPr>
        </p:nvSpPr>
        <p:spPr/>
        <p:txBody>
          <a:bodyPr/>
          <a:lstStyle/>
          <a:p>
            <a:fld id="{E60FA3CC-A7EE-4543-B111-578836AD2179}" type="datetimeFigureOut">
              <a:rPr lang="en-CA" smtClean="0"/>
              <a:t>2020-12-15</a:t>
            </a:fld>
            <a:endParaRPr lang="en-CA"/>
          </a:p>
        </p:txBody>
      </p:sp>
      <p:sp>
        <p:nvSpPr>
          <p:cNvPr id="5" name="Footer Placeholder 4">
            <a:extLst>
              <a:ext uri="{FF2B5EF4-FFF2-40B4-BE49-F238E27FC236}">
                <a16:creationId xmlns:a16="http://schemas.microsoft.com/office/drawing/2014/main" id="{0CEA3DF4-D5B1-4A2E-A6C3-45FA5299E02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0F87FD-5227-459E-943F-8733045DF1E2}"/>
              </a:ext>
            </a:extLst>
          </p:cNvPr>
          <p:cNvSpPr>
            <a:spLocks noGrp="1"/>
          </p:cNvSpPr>
          <p:nvPr>
            <p:ph type="sldNum" sz="quarter" idx="12"/>
          </p:nvPr>
        </p:nvSpPr>
        <p:spPr/>
        <p:txBody>
          <a:bodyPr/>
          <a:lstStyle/>
          <a:p>
            <a:fld id="{E6294A8C-A8D1-4820-8BE5-ECF7497C2DB8}" type="slidenum">
              <a:rPr lang="en-CA" smtClean="0"/>
              <a:t>‹#›</a:t>
            </a:fld>
            <a:endParaRPr lang="en-CA"/>
          </a:p>
        </p:txBody>
      </p:sp>
    </p:spTree>
    <p:extLst>
      <p:ext uri="{BB962C8B-B14F-4D97-AF65-F5344CB8AC3E}">
        <p14:creationId xmlns:p14="http://schemas.microsoft.com/office/powerpoint/2010/main" val="370858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6194-398D-4870-8586-151E56D8A91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27A290A-578C-49A4-8863-76876569D0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433162-DEFD-4E9C-8590-FAF9E02538E6}"/>
              </a:ext>
            </a:extLst>
          </p:cNvPr>
          <p:cNvSpPr>
            <a:spLocks noGrp="1"/>
          </p:cNvSpPr>
          <p:nvPr>
            <p:ph type="dt" sz="half" idx="10"/>
          </p:nvPr>
        </p:nvSpPr>
        <p:spPr/>
        <p:txBody>
          <a:bodyPr/>
          <a:lstStyle/>
          <a:p>
            <a:fld id="{E60FA3CC-A7EE-4543-B111-578836AD2179}" type="datetimeFigureOut">
              <a:rPr lang="en-CA" smtClean="0"/>
              <a:t>2020-12-15</a:t>
            </a:fld>
            <a:endParaRPr lang="en-CA"/>
          </a:p>
        </p:txBody>
      </p:sp>
      <p:sp>
        <p:nvSpPr>
          <p:cNvPr id="5" name="Footer Placeholder 4">
            <a:extLst>
              <a:ext uri="{FF2B5EF4-FFF2-40B4-BE49-F238E27FC236}">
                <a16:creationId xmlns:a16="http://schemas.microsoft.com/office/drawing/2014/main" id="{BAE7D1A1-39A2-4611-BEDD-1114BD47DDB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651E11-9803-412A-9597-CA3B67686C01}"/>
              </a:ext>
            </a:extLst>
          </p:cNvPr>
          <p:cNvSpPr>
            <a:spLocks noGrp="1"/>
          </p:cNvSpPr>
          <p:nvPr>
            <p:ph type="sldNum" sz="quarter" idx="12"/>
          </p:nvPr>
        </p:nvSpPr>
        <p:spPr/>
        <p:txBody>
          <a:bodyPr/>
          <a:lstStyle/>
          <a:p>
            <a:fld id="{E6294A8C-A8D1-4820-8BE5-ECF7497C2DB8}" type="slidenum">
              <a:rPr lang="en-CA" smtClean="0"/>
              <a:t>‹#›</a:t>
            </a:fld>
            <a:endParaRPr lang="en-CA"/>
          </a:p>
        </p:txBody>
      </p:sp>
    </p:spTree>
    <p:extLst>
      <p:ext uri="{BB962C8B-B14F-4D97-AF65-F5344CB8AC3E}">
        <p14:creationId xmlns:p14="http://schemas.microsoft.com/office/powerpoint/2010/main" val="336313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DF299-4DD4-48BC-9364-58B9FC1239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90D5861-8422-441E-938C-5B7B88D3A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FC66E9-93D9-4584-8910-40022E5EE310}"/>
              </a:ext>
            </a:extLst>
          </p:cNvPr>
          <p:cNvSpPr>
            <a:spLocks noGrp="1"/>
          </p:cNvSpPr>
          <p:nvPr>
            <p:ph type="dt" sz="half" idx="10"/>
          </p:nvPr>
        </p:nvSpPr>
        <p:spPr/>
        <p:txBody>
          <a:bodyPr/>
          <a:lstStyle/>
          <a:p>
            <a:fld id="{E60FA3CC-A7EE-4543-B111-578836AD2179}" type="datetimeFigureOut">
              <a:rPr lang="en-CA" smtClean="0"/>
              <a:t>2020-12-15</a:t>
            </a:fld>
            <a:endParaRPr lang="en-CA"/>
          </a:p>
        </p:txBody>
      </p:sp>
      <p:sp>
        <p:nvSpPr>
          <p:cNvPr id="5" name="Footer Placeholder 4">
            <a:extLst>
              <a:ext uri="{FF2B5EF4-FFF2-40B4-BE49-F238E27FC236}">
                <a16:creationId xmlns:a16="http://schemas.microsoft.com/office/drawing/2014/main" id="{0C74EF89-8382-441D-A7F5-9D8DB36F65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F02AAE-173C-484E-B7E0-4192F13C7A19}"/>
              </a:ext>
            </a:extLst>
          </p:cNvPr>
          <p:cNvSpPr>
            <a:spLocks noGrp="1"/>
          </p:cNvSpPr>
          <p:nvPr>
            <p:ph type="sldNum" sz="quarter" idx="12"/>
          </p:nvPr>
        </p:nvSpPr>
        <p:spPr/>
        <p:txBody>
          <a:bodyPr/>
          <a:lstStyle/>
          <a:p>
            <a:fld id="{E6294A8C-A8D1-4820-8BE5-ECF7497C2DB8}" type="slidenum">
              <a:rPr lang="en-CA" smtClean="0"/>
              <a:t>‹#›</a:t>
            </a:fld>
            <a:endParaRPr lang="en-CA"/>
          </a:p>
        </p:txBody>
      </p:sp>
    </p:spTree>
    <p:extLst>
      <p:ext uri="{BB962C8B-B14F-4D97-AF65-F5344CB8AC3E}">
        <p14:creationId xmlns:p14="http://schemas.microsoft.com/office/powerpoint/2010/main" val="284288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DDB5-07E2-419D-834E-981220F1E99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A325B03-AE11-4CA1-9C49-8AC068307B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FF9227-6BBC-4B27-9135-DEAE3E378D1A}"/>
              </a:ext>
            </a:extLst>
          </p:cNvPr>
          <p:cNvSpPr>
            <a:spLocks noGrp="1"/>
          </p:cNvSpPr>
          <p:nvPr>
            <p:ph type="dt" sz="half" idx="10"/>
          </p:nvPr>
        </p:nvSpPr>
        <p:spPr/>
        <p:txBody>
          <a:bodyPr/>
          <a:lstStyle/>
          <a:p>
            <a:fld id="{E60FA3CC-A7EE-4543-B111-578836AD2179}" type="datetimeFigureOut">
              <a:rPr lang="en-CA" smtClean="0"/>
              <a:t>2020-12-15</a:t>
            </a:fld>
            <a:endParaRPr lang="en-CA"/>
          </a:p>
        </p:txBody>
      </p:sp>
      <p:sp>
        <p:nvSpPr>
          <p:cNvPr id="5" name="Footer Placeholder 4">
            <a:extLst>
              <a:ext uri="{FF2B5EF4-FFF2-40B4-BE49-F238E27FC236}">
                <a16:creationId xmlns:a16="http://schemas.microsoft.com/office/drawing/2014/main" id="{8C059E4B-FC2F-456B-A8B5-75FFAB0DDF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295148-89EF-48AF-B9D7-C9BAD331E3E4}"/>
              </a:ext>
            </a:extLst>
          </p:cNvPr>
          <p:cNvSpPr>
            <a:spLocks noGrp="1"/>
          </p:cNvSpPr>
          <p:nvPr>
            <p:ph type="sldNum" sz="quarter" idx="12"/>
          </p:nvPr>
        </p:nvSpPr>
        <p:spPr/>
        <p:txBody>
          <a:bodyPr/>
          <a:lstStyle/>
          <a:p>
            <a:fld id="{E6294A8C-A8D1-4820-8BE5-ECF7497C2DB8}" type="slidenum">
              <a:rPr lang="en-CA" smtClean="0"/>
              <a:t>‹#›</a:t>
            </a:fld>
            <a:endParaRPr lang="en-CA"/>
          </a:p>
        </p:txBody>
      </p:sp>
    </p:spTree>
    <p:extLst>
      <p:ext uri="{BB962C8B-B14F-4D97-AF65-F5344CB8AC3E}">
        <p14:creationId xmlns:p14="http://schemas.microsoft.com/office/powerpoint/2010/main" val="159285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3ACC-34D9-4B86-BF56-4E4DB64519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D097A87-F834-4FB6-BD5E-BB4C84B51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A9E20D-59FA-498F-8EF5-EF8635FC7422}"/>
              </a:ext>
            </a:extLst>
          </p:cNvPr>
          <p:cNvSpPr>
            <a:spLocks noGrp="1"/>
          </p:cNvSpPr>
          <p:nvPr>
            <p:ph type="dt" sz="half" idx="10"/>
          </p:nvPr>
        </p:nvSpPr>
        <p:spPr/>
        <p:txBody>
          <a:bodyPr/>
          <a:lstStyle/>
          <a:p>
            <a:fld id="{E60FA3CC-A7EE-4543-B111-578836AD2179}" type="datetimeFigureOut">
              <a:rPr lang="en-CA" smtClean="0"/>
              <a:t>2020-12-15</a:t>
            </a:fld>
            <a:endParaRPr lang="en-CA"/>
          </a:p>
        </p:txBody>
      </p:sp>
      <p:sp>
        <p:nvSpPr>
          <p:cNvPr id="5" name="Footer Placeholder 4">
            <a:extLst>
              <a:ext uri="{FF2B5EF4-FFF2-40B4-BE49-F238E27FC236}">
                <a16:creationId xmlns:a16="http://schemas.microsoft.com/office/drawing/2014/main" id="{E6CC7213-67D0-4061-81E7-E96E168F41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6B526AC-60B0-487A-8A70-9B73D6994E20}"/>
              </a:ext>
            </a:extLst>
          </p:cNvPr>
          <p:cNvSpPr>
            <a:spLocks noGrp="1"/>
          </p:cNvSpPr>
          <p:nvPr>
            <p:ph type="sldNum" sz="quarter" idx="12"/>
          </p:nvPr>
        </p:nvSpPr>
        <p:spPr/>
        <p:txBody>
          <a:bodyPr/>
          <a:lstStyle/>
          <a:p>
            <a:fld id="{E6294A8C-A8D1-4820-8BE5-ECF7497C2DB8}" type="slidenum">
              <a:rPr lang="en-CA" smtClean="0"/>
              <a:t>‹#›</a:t>
            </a:fld>
            <a:endParaRPr lang="en-CA"/>
          </a:p>
        </p:txBody>
      </p:sp>
    </p:spTree>
    <p:extLst>
      <p:ext uri="{BB962C8B-B14F-4D97-AF65-F5344CB8AC3E}">
        <p14:creationId xmlns:p14="http://schemas.microsoft.com/office/powerpoint/2010/main" val="386972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09B1-9C6E-40AF-B053-56522562EB5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74DE9A8-E7B8-4861-A65A-9BA3E95CD4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98561BF-DC33-4E93-9127-57B984FA73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1087197-CAB5-4BA3-8112-AD8ACB2FDE9F}"/>
              </a:ext>
            </a:extLst>
          </p:cNvPr>
          <p:cNvSpPr>
            <a:spLocks noGrp="1"/>
          </p:cNvSpPr>
          <p:nvPr>
            <p:ph type="dt" sz="half" idx="10"/>
          </p:nvPr>
        </p:nvSpPr>
        <p:spPr/>
        <p:txBody>
          <a:bodyPr/>
          <a:lstStyle/>
          <a:p>
            <a:fld id="{E60FA3CC-A7EE-4543-B111-578836AD2179}" type="datetimeFigureOut">
              <a:rPr lang="en-CA" smtClean="0"/>
              <a:t>2020-12-15</a:t>
            </a:fld>
            <a:endParaRPr lang="en-CA"/>
          </a:p>
        </p:txBody>
      </p:sp>
      <p:sp>
        <p:nvSpPr>
          <p:cNvPr id="6" name="Footer Placeholder 5">
            <a:extLst>
              <a:ext uri="{FF2B5EF4-FFF2-40B4-BE49-F238E27FC236}">
                <a16:creationId xmlns:a16="http://schemas.microsoft.com/office/drawing/2014/main" id="{9D0F99AD-A577-446F-9553-9F75F323135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1A18BE2-BF77-4481-BD9F-FC85C987AAAB}"/>
              </a:ext>
            </a:extLst>
          </p:cNvPr>
          <p:cNvSpPr>
            <a:spLocks noGrp="1"/>
          </p:cNvSpPr>
          <p:nvPr>
            <p:ph type="sldNum" sz="quarter" idx="12"/>
          </p:nvPr>
        </p:nvSpPr>
        <p:spPr/>
        <p:txBody>
          <a:bodyPr/>
          <a:lstStyle/>
          <a:p>
            <a:fld id="{E6294A8C-A8D1-4820-8BE5-ECF7497C2DB8}" type="slidenum">
              <a:rPr lang="en-CA" smtClean="0"/>
              <a:t>‹#›</a:t>
            </a:fld>
            <a:endParaRPr lang="en-CA"/>
          </a:p>
        </p:txBody>
      </p:sp>
    </p:spTree>
    <p:extLst>
      <p:ext uri="{BB962C8B-B14F-4D97-AF65-F5344CB8AC3E}">
        <p14:creationId xmlns:p14="http://schemas.microsoft.com/office/powerpoint/2010/main" val="295104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C747-6B17-420F-A56F-39894E5E838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1026F58-267E-43B2-897B-F65BAB454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D808B9-9EF2-478D-8021-57A6454191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72A5680-CCE3-45F4-8ECA-4570D6509E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A982BC-8EB0-4030-8125-53F0DD6633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53EF547-16E0-4192-9D5E-5FF8DA9741AC}"/>
              </a:ext>
            </a:extLst>
          </p:cNvPr>
          <p:cNvSpPr>
            <a:spLocks noGrp="1"/>
          </p:cNvSpPr>
          <p:nvPr>
            <p:ph type="dt" sz="half" idx="10"/>
          </p:nvPr>
        </p:nvSpPr>
        <p:spPr/>
        <p:txBody>
          <a:bodyPr/>
          <a:lstStyle/>
          <a:p>
            <a:fld id="{E60FA3CC-A7EE-4543-B111-578836AD2179}" type="datetimeFigureOut">
              <a:rPr lang="en-CA" smtClean="0"/>
              <a:t>2020-12-15</a:t>
            </a:fld>
            <a:endParaRPr lang="en-CA"/>
          </a:p>
        </p:txBody>
      </p:sp>
      <p:sp>
        <p:nvSpPr>
          <p:cNvPr id="8" name="Footer Placeholder 7">
            <a:extLst>
              <a:ext uri="{FF2B5EF4-FFF2-40B4-BE49-F238E27FC236}">
                <a16:creationId xmlns:a16="http://schemas.microsoft.com/office/drawing/2014/main" id="{4262813E-F782-493F-B608-D22F303F33E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8583C35-AF9E-4BD0-B1B9-F165AE97904C}"/>
              </a:ext>
            </a:extLst>
          </p:cNvPr>
          <p:cNvSpPr>
            <a:spLocks noGrp="1"/>
          </p:cNvSpPr>
          <p:nvPr>
            <p:ph type="sldNum" sz="quarter" idx="12"/>
          </p:nvPr>
        </p:nvSpPr>
        <p:spPr/>
        <p:txBody>
          <a:bodyPr/>
          <a:lstStyle/>
          <a:p>
            <a:fld id="{E6294A8C-A8D1-4820-8BE5-ECF7497C2DB8}" type="slidenum">
              <a:rPr lang="en-CA" smtClean="0"/>
              <a:t>‹#›</a:t>
            </a:fld>
            <a:endParaRPr lang="en-CA"/>
          </a:p>
        </p:txBody>
      </p:sp>
    </p:spTree>
    <p:extLst>
      <p:ext uri="{BB962C8B-B14F-4D97-AF65-F5344CB8AC3E}">
        <p14:creationId xmlns:p14="http://schemas.microsoft.com/office/powerpoint/2010/main" val="68992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86F0-BF96-48B8-9A63-8C5A40A0188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B88AC3F-DFAC-4BB4-8493-725A53726767}"/>
              </a:ext>
            </a:extLst>
          </p:cNvPr>
          <p:cNvSpPr>
            <a:spLocks noGrp="1"/>
          </p:cNvSpPr>
          <p:nvPr>
            <p:ph type="dt" sz="half" idx="10"/>
          </p:nvPr>
        </p:nvSpPr>
        <p:spPr/>
        <p:txBody>
          <a:bodyPr/>
          <a:lstStyle/>
          <a:p>
            <a:fld id="{E60FA3CC-A7EE-4543-B111-578836AD2179}" type="datetimeFigureOut">
              <a:rPr lang="en-CA" smtClean="0"/>
              <a:t>2020-12-15</a:t>
            </a:fld>
            <a:endParaRPr lang="en-CA"/>
          </a:p>
        </p:txBody>
      </p:sp>
      <p:sp>
        <p:nvSpPr>
          <p:cNvPr id="4" name="Footer Placeholder 3">
            <a:extLst>
              <a:ext uri="{FF2B5EF4-FFF2-40B4-BE49-F238E27FC236}">
                <a16:creationId xmlns:a16="http://schemas.microsoft.com/office/drawing/2014/main" id="{D78A588C-0C80-43CD-BB87-DCBEA8B6476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F5F907F-E7ED-4950-8363-7700FDFC3F9E}"/>
              </a:ext>
            </a:extLst>
          </p:cNvPr>
          <p:cNvSpPr>
            <a:spLocks noGrp="1"/>
          </p:cNvSpPr>
          <p:nvPr>
            <p:ph type="sldNum" sz="quarter" idx="12"/>
          </p:nvPr>
        </p:nvSpPr>
        <p:spPr/>
        <p:txBody>
          <a:bodyPr/>
          <a:lstStyle/>
          <a:p>
            <a:fld id="{E6294A8C-A8D1-4820-8BE5-ECF7497C2DB8}" type="slidenum">
              <a:rPr lang="en-CA" smtClean="0"/>
              <a:t>‹#›</a:t>
            </a:fld>
            <a:endParaRPr lang="en-CA"/>
          </a:p>
        </p:txBody>
      </p:sp>
    </p:spTree>
    <p:extLst>
      <p:ext uri="{BB962C8B-B14F-4D97-AF65-F5344CB8AC3E}">
        <p14:creationId xmlns:p14="http://schemas.microsoft.com/office/powerpoint/2010/main" val="391598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46F8E0-B4D1-456F-8728-04DD5CCC1DFE}"/>
              </a:ext>
            </a:extLst>
          </p:cNvPr>
          <p:cNvSpPr>
            <a:spLocks noGrp="1"/>
          </p:cNvSpPr>
          <p:nvPr>
            <p:ph type="dt" sz="half" idx="10"/>
          </p:nvPr>
        </p:nvSpPr>
        <p:spPr/>
        <p:txBody>
          <a:bodyPr/>
          <a:lstStyle/>
          <a:p>
            <a:fld id="{E60FA3CC-A7EE-4543-B111-578836AD2179}" type="datetimeFigureOut">
              <a:rPr lang="en-CA" smtClean="0"/>
              <a:t>2020-12-15</a:t>
            </a:fld>
            <a:endParaRPr lang="en-CA"/>
          </a:p>
        </p:txBody>
      </p:sp>
      <p:sp>
        <p:nvSpPr>
          <p:cNvPr id="3" name="Footer Placeholder 2">
            <a:extLst>
              <a:ext uri="{FF2B5EF4-FFF2-40B4-BE49-F238E27FC236}">
                <a16:creationId xmlns:a16="http://schemas.microsoft.com/office/drawing/2014/main" id="{F3A74AF6-97A1-427C-ACB7-78503524B14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65CA545-4183-4409-B638-27BFBB8AA114}"/>
              </a:ext>
            </a:extLst>
          </p:cNvPr>
          <p:cNvSpPr>
            <a:spLocks noGrp="1"/>
          </p:cNvSpPr>
          <p:nvPr>
            <p:ph type="sldNum" sz="quarter" idx="12"/>
          </p:nvPr>
        </p:nvSpPr>
        <p:spPr/>
        <p:txBody>
          <a:bodyPr/>
          <a:lstStyle/>
          <a:p>
            <a:fld id="{E6294A8C-A8D1-4820-8BE5-ECF7497C2DB8}" type="slidenum">
              <a:rPr lang="en-CA" smtClean="0"/>
              <a:t>‹#›</a:t>
            </a:fld>
            <a:endParaRPr lang="en-CA"/>
          </a:p>
        </p:txBody>
      </p:sp>
    </p:spTree>
    <p:extLst>
      <p:ext uri="{BB962C8B-B14F-4D97-AF65-F5344CB8AC3E}">
        <p14:creationId xmlns:p14="http://schemas.microsoft.com/office/powerpoint/2010/main" val="207807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72FA-CF40-45FA-AEDA-1FB3E9162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ECC21EE-9200-45C0-8856-87CB52FE51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E58B866-5B04-4D26-941B-F279D783D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6859B-1B4D-4012-8217-30F511786694}"/>
              </a:ext>
            </a:extLst>
          </p:cNvPr>
          <p:cNvSpPr>
            <a:spLocks noGrp="1"/>
          </p:cNvSpPr>
          <p:nvPr>
            <p:ph type="dt" sz="half" idx="10"/>
          </p:nvPr>
        </p:nvSpPr>
        <p:spPr/>
        <p:txBody>
          <a:bodyPr/>
          <a:lstStyle/>
          <a:p>
            <a:fld id="{E60FA3CC-A7EE-4543-B111-578836AD2179}" type="datetimeFigureOut">
              <a:rPr lang="en-CA" smtClean="0"/>
              <a:t>2020-12-15</a:t>
            </a:fld>
            <a:endParaRPr lang="en-CA"/>
          </a:p>
        </p:txBody>
      </p:sp>
      <p:sp>
        <p:nvSpPr>
          <p:cNvPr id="6" name="Footer Placeholder 5">
            <a:extLst>
              <a:ext uri="{FF2B5EF4-FFF2-40B4-BE49-F238E27FC236}">
                <a16:creationId xmlns:a16="http://schemas.microsoft.com/office/drawing/2014/main" id="{D6154646-F6F9-40EE-83E8-A790E4237B4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AFD8AE7-4D52-413A-B690-EA367A9BC80F}"/>
              </a:ext>
            </a:extLst>
          </p:cNvPr>
          <p:cNvSpPr>
            <a:spLocks noGrp="1"/>
          </p:cNvSpPr>
          <p:nvPr>
            <p:ph type="sldNum" sz="quarter" idx="12"/>
          </p:nvPr>
        </p:nvSpPr>
        <p:spPr/>
        <p:txBody>
          <a:bodyPr/>
          <a:lstStyle/>
          <a:p>
            <a:fld id="{E6294A8C-A8D1-4820-8BE5-ECF7497C2DB8}" type="slidenum">
              <a:rPr lang="en-CA" smtClean="0"/>
              <a:t>‹#›</a:t>
            </a:fld>
            <a:endParaRPr lang="en-CA"/>
          </a:p>
        </p:txBody>
      </p:sp>
    </p:spTree>
    <p:extLst>
      <p:ext uri="{BB962C8B-B14F-4D97-AF65-F5344CB8AC3E}">
        <p14:creationId xmlns:p14="http://schemas.microsoft.com/office/powerpoint/2010/main" val="398753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45B3-C3A4-423A-9A6B-0358D52EE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40309FD-86F4-400C-95AE-3599511B4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413483D-D7B6-44EC-99CD-3276BEA47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7FC1DF-E706-4735-B4AE-46B53DB7D28D}"/>
              </a:ext>
            </a:extLst>
          </p:cNvPr>
          <p:cNvSpPr>
            <a:spLocks noGrp="1"/>
          </p:cNvSpPr>
          <p:nvPr>
            <p:ph type="dt" sz="half" idx="10"/>
          </p:nvPr>
        </p:nvSpPr>
        <p:spPr/>
        <p:txBody>
          <a:bodyPr/>
          <a:lstStyle/>
          <a:p>
            <a:fld id="{E60FA3CC-A7EE-4543-B111-578836AD2179}" type="datetimeFigureOut">
              <a:rPr lang="en-CA" smtClean="0"/>
              <a:t>2020-12-15</a:t>
            </a:fld>
            <a:endParaRPr lang="en-CA"/>
          </a:p>
        </p:txBody>
      </p:sp>
      <p:sp>
        <p:nvSpPr>
          <p:cNvPr id="6" name="Footer Placeholder 5">
            <a:extLst>
              <a:ext uri="{FF2B5EF4-FFF2-40B4-BE49-F238E27FC236}">
                <a16:creationId xmlns:a16="http://schemas.microsoft.com/office/drawing/2014/main" id="{3247290A-FF0B-465C-9981-373A1145222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92980DC-D03B-4F21-AE59-4BC253988803}"/>
              </a:ext>
            </a:extLst>
          </p:cNvPr>
          <p:cNvSpPr>
            <a:spLocks noGrp="1"/>
          </p:cNvSpPr>
          <p:nvPr>
            <p:ph type="sldNum" sz="quarter" idx="12"/>
          </p:nvPr>
        </p:nvSpPr>
        <p:spPr/>
        <p:txBody>
          <a:bodyPr/>
          <a:lstStyle/>
          <a:p>
            <a:fld id="{E6294A8C-A8D1-4820-8BE5-ECF7497C2DB8}" type="slidenum">
              <a:rPr lang="en-CA" smtClean="0"/>
              <a:t>‹#›</a:t>
            </a:fld>
            <a:endParaRPr lang="en-CA"/>
          </a:p>
        </p:txBody>
      </p:sp>
    </p:spTree>
    <p:extLst>
      <p:ext uri="{BB962C8B-B14F-4D97-AF65-F5344CB8AC3E}">
        <p14:creationId xmlns:p14="http://schemas.microsoft.com/office/powerpoint/2010/main" val="3740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52E89A-25C5-4D7F-A3D3-C94E2DA5F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623097-1D37-4A7D-8E9A-586771E04D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C984D2-48BD-444D-81C7-0EEC86F93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FA3CC-A7EE-4543-B111-578836AD2179}" type="datetimeFigureOut">
              <a:rPr lang="en-CA" smtClean="0"/>
              <a:t>2020-12-15</a:t>
            </a:fld>
            <a:endParaRPr lang="en-CA"/>
          </a:p>
        </p:txBody>
      </p:sp>
      <p:sp>
        <p:nvSpPr>
          <p:cNvPr id="5" name="Footer Placeholder 4">
            <a:extLst>
              <a:ext uri="{FF2B5EF4-FFF2-40B4-BE49-F238E27FC236}">
                <a16:creationId xmlns:a16="http://schemas.microsoft.com/office/drawing/2014/main" id="{30AA5557-E656-4950-96E6-E0F45E336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270D7BC-4102-4E4A-823E-6C3DFA36B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94A8C-A8D1-4820-8BE5-ECF7497C2DB8}" type="slidenum">
              <a:rPr lang="en-CA" smtClean="0"/>
              <a:t>‹#›</a:t>
            </a:fld>
            <a:endParaRPr lang="en-CA"/>
          </a:p>
        </p:txBody>
      </p:sp>
    </p:spTree>
    <p:extLst>
      <p:ext uri="{BB962C8B-B14F-4D97-AF65-F5344CB8AC3E}">
        <p14:creationId xmlns:p14="http://schemas.microsoft.com/office/powerpoint/2010/main" val="4094070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ikit-learn.org/stable/modules/generated/sklearn.model_selection.GridSearchCV.html" TargetMode="External"/><Relationship Id="rId2" Type="http://schemas.openxmlformats.org/officeDocument/2006/relationships/hyperlink" Target="https://www.mygreatlearning.com/blog/gridsearchcv/"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kaggle.com/johndddddd/customer-satisfaction?select=satisfaction.xlsx"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ipart&#10;&#10;Description automatically generated">
            <a:extLst>
              <a:ext uri="{FF2B5EF4-FFF2-40B4-BE49-F238E27FC236}">
                <a16:creationId xmlns:a16="http://schemas.microsoft.com/office/drawing/2014/main" id="{495AF81E-B766-4B5C-AA7D-3166E6ECBF56}"/>
              </a:ext>
            </a:extLst>
          </p:cNvPr>
          <p:cNvPicPr>
            <a:picLocks noChangeAspect="1"/>
          </p:cNvPicPr>
          <p:nvPr/>
        </p:nvPicPr>
        <p:blipFill rotWithShape="1">
          <a:blip r:embed="rId2">
            <a:extLst>
              <a:ext uri="{28A0092B-C50C-407E-A947-70E740481C1C}">
                <a14:useLocalDpi xmlns:a14="http://schemas.microsoft.com/office/drawing/2010/main" val="0"/>
              </a:ext>
            </a:extLst>
          </a:blip>
          <a:srcRect l="12697" r="30423"/>
          <a:stretch/>
        </p:blipFill>
        <p:spPr>
          <a:xfrm>
            <a:off x="3523488" y="10"/>
            <a:ext cx="8668512" cy="6857990"/>
          </a:xfrm>
          <a:prstGeom prst="rect">
            <a:avLst/>
          </a:prstGeom>
        </p:spPr>
      </p:pic>
      <p:sp>
        <p:nvSpPr>
          <p:cNvPr id="24"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7FAD19-CF9C-4411-AF19-79C4D25D30F1}"/>
              </a:ext>
            </a:extLst>
          </p:cNvPr>
          <p:cNvSpPr>
            <a:spLocks noGrp="1"/>
          </p:cNvSpPr>
          <p:nvPr>
            <p:ph type="ctrTitle"/>
          </p:nvPr>
        </p:nvSpPr>
        <p:spPr>
          <a:xfrm>
            <a:off x="477980" y="950976"/>
            <a:ext cx="8861229" cy="3288230"/>
          </a:xfrm>
        </p:spPr>
        <p:txBody>
          <a:bodyPr anchor="b">
            <a:normAutofit fontScale="90000"/>
          </a:bodyPr>
          <a:lstStyle/>
          <a:p>
            <a:pPr algn="l"/>
            <a:br>
              <a:rPr lang="en-CA" sz="4800" dirty="0"/>
            </a:br>
            <a:br>
              <a:rPr lang="en-CA" sz="4800" dirty="0"/>
            </a:br>
            <a:r>
              <a:rPr lang="en-CA" sz="3300" dirty="0">
                <a:solidFill>
                  <a:schemeClr val="tx1">
                    <a:lumMod val="85000"/>
                  </a:schemeClr>
                </a:solidFill>
              </a:rPr>
              <a:t>DAB303 – Marketing Analytics </a:t>
            </a:r>
            <a:br>
              <a:rPr lang="en-CA" sz="4000" dirty="0">
                <a:solidFill>
                  <a:schemeClr val="tx1">
                    <a:lumMod val="85000"/>
                  </a:schemeClr>
                </a:solidFill>
              </a:rPr>
            </a:br>
            <a:r>
              <a:rPr lang="en-CA" sz="3300" dirty="0">
                <a:solidFill>
                  <a:schemeClr val="tx1">
                    <a:lumMod val="85000"/>
                  </a:schemeClr>
                </a:solidFill>
              </a:rPr>
              <a:t>Final Project </a:t>
            </a:r>
            <a:br>
              <a:rPr lang="en-CA" sz="4800" dirty="0"/>
            </a:br>
            <a:r>
              <a:rPr lang="en-CA" sz="5600" b="1" dirty="0"/>
              <a:t>Customer Satisfaction </a:t>
            </a:r>
            <a:br>
              <a:rPr lang="en-CA" sz="5600" b="1" dirty="0"/>
            </a:br>
            <a:r>
              <a:rPr lang="en-CA" sz="5600" b="1" dirty="0"/>
              <a:t>in US Airline</a:t>
            </a:r>
            <a:br>
              <a:rPr lang="en-CA" sz="4800" dirty="0"/>
            </a:br>
            <a:endParaRPr lang="en-CA" sz="4800" dirty="0"/>
          </a:p>
        </p:txBody>
      </p:sp>
      <p:sp>
        <p:nvSpPr>
          <p:cNvPr id="3" name="Subtitle 2">
            <a:extLst>
              <a:ext uri="{FF2B5EF4-FFF2-40B4-BE49-F238E27FC236}">
                <a16:creationId xmlns:a16="http://schemas.microsoft.com/office/drawing/2014/main" id="{77CE55FB-A86A-49BC-B27B-3915040FB00C}"/>
              </a:ext>
            </a:extLst>
          </p:cNvPr>
          <p:cNvSpPr>
            <a:spLocks noGrp="1"/>
          </p:cNvSpPr>
          <p:nvPr>
            <p:ph type="subTitle" idx="1"/>
          </p:nvPr>
        </p:nvSpPr>
        <p:spPr>
          <a:xfrm>
            <a:off x="477980" y="4872922"/>
            <a:ext cx="6133026" cy="1585543"/>
          </a:xfrm>
        </p:spPr>
        <p:txBody>
          <a:bodyPr>
            <a:normAutofit fontScale="92500" lnSpcReduction="10000"/>
          </a:bodyPr>
          <a:lstStyle/>
          <a:p>
            <a:pPr algn="l"/>
            <a:r>
              <a:rPr lang="en-CA" sz="1200" dirty="0">
                <a:solidFill>
                  <a:schemeClr val="tx1">
                    <a:lumMod val="85000"/>
                  </a:schemeClr>
                </a:solidFill>
              </a:rPr>
              <a:t>Group #33</a:t>
            </a:r>
          </a:p>
          <a:p>
            <a:pPr algn="l"/>
            <a:r>
              <a:rPr lang="pl-PL" sz="1200" dirty="0">
                <a:solidFill>
                  <a:schemeClr val="tx1">
                    <a:lumMod val="85000"/>
                  </a:schemeClr>
                </a:solidFill>
              </a:rPr>
              <a:t>- Meghaben </a:t>
            </a:r>
            <a:r>
              <a:rPr lang="en-CA" sz="1200" dirty="0">
                <a:solidFill>
                  <a:schemeClr val="tx1">
                    <a:lumMod val="85000"/>
                  </a:schemeClr>
                </a:solidFill>
              </a:rPr>
              <a:t>	</a:t>
            </a:r>
            <a:r>
              <a:rPr lang="pl-PL" sz="1200" dirty="0">
                <a:solidFill>
                  <a:schemeClr val="tx1">
                    <a:lumMod val="85000"/>
                  </a:schemeClr>
                </a:solidFill>
              </a:rPr>
              <a:t>- W0749147  </a:t>
            </a:r>
          </a:p>
          <a:p>
            <a:pPr algn="l"/>
            <a:r>
              <a:rPr lang="pl-PL" sz="1200" dirty="0">
                <a:solidFill>
                  <a:schemeClr val="tx1">
                    <a:lumMod val="85000"/>
                  </a:schemeClr>
                </a:solidFill>
              </a:rPr>
              <a:t>- Vipin</a:t>
            </a:r>
            <a:r>
              <a:rPr lang="en-CA" sz="1200" dirty="0">
                <a:solidFill>
                  <a:schemeClr val="tx1">
                    <a:lumMod val="85000"/>
                  </a:schemeClr>
                </a:solidFill>
              </a:rPr>
              <a:t>	</a:t>
            </a:r>
            <a:r>
              <a:rPr lang="pl-PL" sz="1200" dirty="0">
                <a:solidFill>
                  <a:schemeClr val="tx1">
                    <a:lumMod val="85000"/>
                  </a:schemeClr>
                </a:solidFill>
              </a:rPr>
              <a:t> - W0755900  </a:t>
            </a:r>
          </a:p>
          <a:p>
            <a:pPr algn="l"/>
            <a:r>
              <a:rPr lang="pl-PL" sz="1200" dirty="0">
                <a:solidFill>
                  <a:schemeClr val="tx1">
                    <a:lumMod val="85000"/>
                  </a:schemeClr>
                </a:solidFill>
              </a:rPr>
              <a:t>- Yasmin</a:t>
            </a:r>
            <a:r>
              <a:rPr lang="en-CA" sz="1200" dirty="0">
                <a:solidFill>
                  <a:schemeClr val="tx1">
                    <a:lumMod val="85000"/>
                  </a:schemeClr>
                </a:solidFill>
              </a:rPr>
              <a:t>	</a:t>
            </a:r>
            <a:r>
              <a:rPr lang="pl-PL" sz="1200" dirty="0">
                <a:solidFill>
                  <a:schemeClr val="tx1">
                    <a:lumMod val="85000"/>
                  </a:schemeClr>
                </a:solidFill>
              </a:rPr>
              <a:t> - W0754285  </a:t>
            </a:r>
          </a:p>
          <a:p>
            <a:pPr algn="l"/>
            <a:r>
              <a:rPr lang="pl-PL" sz="1200" dirty="0">
                <a:solidFill>
                  <a:schemeClr val="tx1">
                    <a:lumMod val="85000"/>
                  </a:schemeClr>
                </a:solidFill>
              </a:rPr>
              <a:t>- Urmi </a:t>
            </a:r>
            <a:r>
              <a:rPr lang="en-CA" sz="1200" dirty="0">
                <a:solidFill>
                  <a:schemeClr val="tx1">
                    <a:lumMod val="85000"/>
                  </a:schemeClr>
                </a:solidFill>
              </a:rPr>
              <a:t>	</a:t>
            </a:r>
            <a:r>
              <a:rPr lang="pl-PL" sz="1200" dirty="0">
                <a:solidFill>
                  <a:schemeClr val="tx1">
                    <a:lumMod val="85000"/>
                  </a:schemeClr>
                </a:solidFill>
              </a:rPr>
              <a:t>- W0756341  </a:t>
            </a:r>
          </a:p>
          <a:p>
            <a:pPr algn="l"/>
            <a:r>
              <a:rPr lang="pl-PL" sz="1200" dirty="0">
                <a:solidFill>
                  <a:schemeClr val="tx1">
                    <a:lumMod val="85000"/>
                  </a:schemeClr>
                </a:solidFill>
              </a:rPr>
              <a:t>- Trang Bui</a:t>
            </a:r>
            <a:r>
              <a:rPr lang="en-CA" sz="1200" dirty="0">
                <a:solidFill>
                  <a:schemeClr val="tx1">
                    <a:lumMod val="85000"/>
                  </a:schemeClr>
                </a:solidFill>
              </a:rPr>
              <a:t>	</a:t>
            </a:r>
            <a:r>
              <a:rPr lang="pl-PL" sz="1200" dirty="0">
                <a:solidFill>
                  <a:schemeClr val="tx1">
                    <a:lumMod val="85000"/>
                  </a:schemeClr>
                </a:solidFill>
              </a:rPr>
              <a:t> - W0753523</a:t>
            </a:r>
            <a:endParaRPr lang="en-CA" sz="1200" dirty="0">
              <a:solidFill>
                <a:schemeClr val="tx1">
                  <a:lumMod val="85000"/>
                </a:schemeClr>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67574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411480" y="987552"/>
            <a:ext cx="4485861" cy="1088136"/>
          </a:xfrm>
        </p:spPr>
        <p:txBody>
          <a:bodyPr anchor="b">
            <a:normAutofit/>
          </a:bodyPr>
          <a:lstStyle/>
          <a:p>
            <a:r>
              <a:rPr lang="en-CA" sz="3400"/>
              <a:t>Data analysis (cont.)</a:t>
            </a:r>
            <a:endParaRPr lang="en-CA" sz="3400" dirty="0"/>
          </a:p>
        </p:txBody>
      </p:sp>
      <p:sp>
        <p:nvSpPr>
          <p:cNvPr id="45" name="Rectangle 3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3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3F76F10-8A46-46DA-94C8-27AD11E1E7EC}"/>
              </a:ext>
            </a:extLst>
          </p:cNvPr>
          <p:cNvSpPr>
            <a:spLocks noGrp="1"/>
          </p:cNvSpPr>
          <p:nvPr>
            <p:ph idx="1"/>
          </p:nvPr>
        </p:nvSpPr>
        <p:spPr>
          <a:xfrm>
            <a:off x="411478" y="2472730"/>
            <a:ext cx="5200327" cy="1727067"/>
          </a:xfrm>
        </p:spPr>
        <p:txBody>
          <a:bodyPr anchor="t">
            <a:normAutofit/>
          </a:bodyPr>
          <a:lstStyle/>
          <a:p>
            <a:pPr>
              <a:buFont typeface="Wingdings" panose="05000000000000000000" pitchFamily="2" charset="2"/>
              <a:buChar char="v"/>
            </a:pPr>
            <a:r>
              <a:rPr lang="en-US" sz="1500" dirty="0"/>
              <a:t>Drill through data to see the satisfaction level 1</a:t>
            </a:r>
          </a:p>
          <a:p>
            <a:pPr lvl="1"/>
            <a:r>
              <a:rPr lang="en-US" sz="1500" dirty="0"/>
              <a:t>Gate location is the main reason. The highest number of customers rated level 1 for this service</a:t>
            </a:r>
          </a:p>
          <a:p>
            <a:pPr lvl="1"/>
            <a:r>
              <a:rPr lang="en-US" sz="1500" dirty="0"/>
              <a:t>Departure/Arrival time convenient is also a big problem.</a:t>
            </a:r>
          </a:p>
          <a:p>
            <a:pPr lvl="1"/>
            <a:r>
              <a:rPr lang="en-US" sz="1500" dirty="0"/>
              <a:t>Food and Drink service as well as Seat Comfort are the third and the fourth problems</a:t>
            </a:r>
          </a:p>
          <a:p>
            <a:endParaRPr lang="en-US" sz="1500" dirty="0"/>
          </a:p>
          <a:p>
            <a:endParaRPr lang="en-US" sz="1500" dirty="0"/>
          </a:p>
          <a:p>
            <a:endParaRPr lang="en-US" sz="1500" dirty="0"/>
          </a:p>
          <a:p>
            <a:endParaRPr lang="en-CA" sz="1500" dirty="0"/>
          </a:p>
        </p:txBody>
      </p:sp>
      <p:sp>
        <p:nvSpPr>
          <p:cNvPr id="23" name="Content Placeholder 2">
            <a:extLst>
              <a:ext uri="{FF2B5EF4-FFF2-40B4-BE49-F238E27FC236}">
                <a16:creationId xmlns:a16="http://schemas.microsoft.com/office/drawing/2014/main" id="{216742AD-0AE6-47F8-957F-3E5056BCB968}"/>
              </a:ext>
            </a:extLst>
          </p:cNvPr>
          <p:cNvSpPr txBox="1">
            <a:spLocks/>
          </p:cNvSpPr>
          <p:nvPr/>
        </p:nvSpPr>
        <p:spPr>
          <a:xfrm>
            <a:off x="6031830" y="4596839"/>
            <a:ext cx="5406191" cy="19425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v"/>
            </a:pPr>
            <a:r>
              <a:rPr lang="en-US" sz="1500" dirty="0"/>
              <a:t>Drill down to find out who are the dissatisfied customers</a:t>
            </a:r>
          </a:p>
          <a:p>
            <a:pPr lvl="1" algn="just"/>
            <a:r>
              <a:rPr lang="en-US" sz="1500" dirty="0"/>
              <a:t>Two biggest number of dissatisfied customers are two group of females and group of males in the range of age [21-40]. They usually travel for business with eco class.</a:t>
            </a:r>
          </a:p>
          <a:p>
            <a:pPr lvl="1" algn="just"/>
            <a:r>
              <a:rPr lang="en-US" sz="1500" dirty="0"/>
              <a:t>Two other biggest number of customer that usually fly with eco class for personal purpose are males in the group of age [41-60], and [21-40]</a:t>
            </a:r>
          </a:p>
          <a:p>
            <a:endParaRPr lang="en-US" sz="1500" dirty="0"/>
          </a:p>
          <a:p>
            <a:endParaRPr lang="en-US" sz="1500" dirty="0"/>
          </a:p>
          <a:p>
            <a:endParaRPr lang="en-US" sz="1500" dirty="0"/>
          </a:p>
          <a:p>
            <a:endParaRPr lang="en-CA" sz="1500" dirty="0"/>
          </a:p>
        </p:txBody>
      </p:sp>
      <p:pic>
        <p:nvPicPr>
          <p:cNvPr id="11" name="Picture 10">
            <a:extLst>
              <a:ext uri="{FF2B5EF4-FFF2-40B4-BE49-F238E27FC236}">
                <a16:creationId xmlns:a16="http://schemas.microsoft.com/office/drawing/2014/main" id="{E04D5DD6-51BF-4F17-B453-C42578737053}"/>
              </a:ext>
            </a:extLst>
          </p:cNvPr>
          <p:cNvPicPr>
            <a:picLocks noChangeAspect="1"/>
          </p:cNvPicPr>
          <p:nvPr/>
        </p:nvPicPr>
        <p:blipFill>
          <a:blip r:embed="rId2"/>
          <a:stretch>
            <a:fillRect/>
          </a:stretch>
        </p:blipFill>
        <p:spPr>
          <a:xfrm>
            <a:off x="5611805" y="2386535"/>
            <a:ext cx="5591580" cy="1920513"/>
          </a:xfrm>
          <a:prstGeom prst="rect">
            <a:avLst/>
          </a:prstGeom>
        </p:spPr>
      </p:pic>
      <p:pic>
        <p:nvPicPr>
          <p:cNvPr id="12" name="Picture 11">
            <a:extLst>
              <a:ext uri="{FF2B5EF4-FFF2-40B4-BE49-F238E27FC236}">
                <a16:creationId xmlns:a16="http://schemas.microsoft.com/office/drawing/2014/main" id="{B64EE20D-79A4-4926-BA27-470DA7A0D1CA}"/>
              </a:ext>
            </a:extLst>
          </p:cNvPr>
          <p:cNvPicPr>
            <a:picLocks noChangeAspect="1"/>
          </p:cNvPicPr>
          <p:nvPr/>
        </p:nvPicPr>
        <p:blipFill>
          <a:blip r:embed="rId3"/>
          <a:stretch>
            <a:fillRect/>
          </a:stretch>
        </p:blipFill>
        <p:spPr>
          <a:xfrm>
            <a:off x="590983" y="4548417"/>
            <a:ext cx="5316522" cy="2052741"/>
          </a:xfrm>
          <a:prstGeom prst="rect">
            <a:avLst/>
          </a:prstGeom>
        </p:spPr>
      </p:pic>
    </p:spTree>
    <p:extLst>
      <p:ext uri="{BB962C8B-B14F-4D97-AF65-F5344CB8AC3E}">
        <p14:creationId xmlns:p14="http://schemas.microsoft.com/office/powerpoint/2010/main" val="3152835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803776" y="825339"/>
            <a:ext cx="6190412" cy="730746"/>
          </a:xfrm>
        </p:spPr>
        <p:txBody>
          <a:bodyPr anchor="b">
            <a:normAutofit/>
          </a:bodyPr>
          <a:lstStyle/>
          <a:p>
            <a:r>
              <a:rPr lang="en-CA" sz="4000" dirty="0"/>
              <a:t>Data Pre-processing</a:t>
            </a:r>
          </a:p>
        </p:txBody>
      </p:sp>
      <p:sp>
        <p:nvSpPr>
          <p:cNvPr id="3" name="Content Placeholder 2">
            <a:extLst>
              <a:ext uri="{FF2B5EF4-FFF2-40B4-BE49-F238E27FC236}">
                <a16:creationId xmlns:a16="http://schemas.microsoft.com/office/drawing/2014/main" id="{93F76F10-8A46-46DA-94C8-27AD11E1E7EC}"/>
              </a:ext>
            </a:extLst>
          </p:cNvPr>
          <p:cNvSpPr>
            <a:spLocks noGrp="1"/>
          </p:cNvSpPr>
          <p:nvPr>
            <p:ph idx="1"/>
          </p:nvPr>
        </p:nvSpPr>
        <p:spPr>
          <a:xfrm>
            <a:off x="2578980" y="1852868"/>
            <a:ext cx="5486560" cy="4320922"/>
          </a:xfrm>
        </p:spPr>
        <p:txBody>
          <a:bodyPr anchor="t">
            <a:normAutofit/>
          </a:bodyPr>
          <a:lstStyle/>
          <a:p>
            <a:pPr>
              <a:buFont typeface="Wingdings" panose="05000000000000000000" pitchFamily="2" charset="2"/>
              <a:buChar char="v"/>
            </a:pPr>
            <a:r>
              <a:rPr lang="en-US" sz="1500" dirty="0"/>
              <a:t>Data standardization</a:t>
            </a:r>
          </a:p>
          <a:p>
            <a:pPr lvl="1"/>
            <a:r>
              <a:rPr lang="en-US" sz="1500" dirty="0"/>
              <a:t>encode labels to numeric values</a:t>
            </a:r>
          </a:p>
          <a:p>
            <a:pPr lvl="1"/>
            <a:r>
              <a:rPr lang="en-US" sz="1500" dirty="0"/>
              <a:t>data shape is (129880 , 23) with all numeric values and no missing data that is ready for applying ML algorithms</a:t>
            </a:r>
          </a:p>
          <a:p>
            <a:pPr>
              <a:buFont typeface="Wingdings" panose="05000000000000000000" pitchFamily="2" charset="2"/>
              <a:buChar char="v"/>
            </a:pPr>
            <a:r>
              <a:rPr lang="en-US" sz="1500" dirty="0"/>
              <a:t>Data splitting</a:t>
            </a:r>
          </a:p>
          <a:p>
            <a:pPr lvl="1"/>
            <a:r>
              <a:rPr lang="en-US" sz="1500" dirty="0"/>
              <a:t>Train set: 75% ( 97,410 rows)</a:t>
            </a:r>
          </a:p>
          <a:p>
            <a:pPr lvl="1"/>
            <a:r>
              <a:rPr lang="en-US" sz="1500" dirty="0"/>
              <a:t>Test set: 25% (32,470 rows)</a:t>
            </a:r>
          </a:p>
          <a:p>
            <a:pPr>
              <a:buFont typeface="Wingdings" panose="05000000000000000000" pitchFamily="2" charset="2"/>
              <a:buChar char="v"/>
            </a:pPr>
            <a:r>
              <a:rPr lang="en-US" sz="1500" dirty="0"/>
              <a:t>Input and target variables:</a:t>
            </a:r>
          </a:p>
          <a:p>
            <a:pPr lvl="1"/>
            <a:r>
              <a:rPr lang="en-US" sz="1500" dirty="0"/>
              <a:t>Input: 22 category columns except column “satisfaction”</a:t>
            </a:r>
          </a:p>
          <a:p>
            <a:pPr lvl="1"/>
            <a:r>
              <a:rPr lang="en-US" sz="1500" dirty="0"/>
              <a:t>Target: binary column “satisfaction”</a:t>
            </a:r>
          </a:p>
          <a:p>
            <a:pPr>
              <a:buFont typeface="Wingdings" panose="05000000000000000000" pitchFamily="2" charset="2"/>
              <a:buChar char="v"/>
            </a:pPr>
            <a:r>
              <a:rPr lang="en-US" sz="1500" dirty="0"/>
              <a:t>Data scaling</a:t>
            </a:r>
          </a:p>
          <a:p>
            <a:pPr lvl="1"/>
            <a:r>
              <a:rPr lang="en-US" sz="1500" dirty="0"/>
              <a:t>Input variables are scaled in the range of [0,1]</a:t>
            </a:r>
          </a:p>
          <a:p>
            <a:pPr>
              <a:buFont typeface="Wingdings" panose="05000000000000000000" pitchFamily="2" charset="2"/>
              <a:buChar char="v"/>
            </a:pPr>
            <a:endParaRPr lang="en-US" sz="1500" dirty="0"/>
          </a:p>
          <a:p>
            <a:endParaRPr lang="en-US" sz="1500" dirty="0"/>
          </a:p>
          <a:p>
            <a:endParaRPr lang="en-US" sz="1500" dirty="0"/>
          </a:p>
          <a:p>
            <a:endParaRPr lang="en-CA" sz="1500" dirty="0"/>
          </a:p>
        </p:txBody>
      </p:sp>
      <p:pic>
        <p:nvPicPr>
          <p:cNvPr id="15" name="Picture 14" descr="A picture containing text, clipart&#10;&#10;Description automatically generated">
            <a:extLst>
              <a:ext uri="{FF2B5EF4-FFF2-40B4-BE49-F238E27FC236}">
                <a16:creationId xmlns:a16="http://schemas.microsoft.com/office/drawing/2014/main" id="{5597B341-0C38-4175-8D4E-C7F7C7E4B1C9}"/>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32738" r="16512"/>
          <a:stretch/>
        </p:blipFill>
        <p:spPr>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12" name="Content Placeholder 2">
            <a:extLst>
              <a:ext uri="{FF2B5EF4-FFF2-40B4-BE49-F238E27FC236}">
                <a16:creationId xmlns:a16="http://schemas.microsoft.com/office/drawing/2014/main" id="{5894A2B6-C9EF-4502-A75E-1E75D5A90157}"/>
              </a:ext>
            </a:extLst>
          </p:cNvPr>
          <p:cNvSpPr txBox="1">
            <a:spLocks/>
          </p:cNvSpPr>
          <p:nvPr/>
        </p:nvSpPr>
        <p:spPr>
          <a:xfrm>
            <a:off x="531189" y="1852868"/>
            <a:ext cx="1882865" cy="3793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bg1">
                    <a:lumMod val="75000"/>
                  </a:schemeClr>
                </a:solidFill>
              </a:rPr>
              <a:t>Introduction</a:t>
            </a:r>
          </a:p>
          <a:p>
            <a:r>
              <a:rPr lang="en-US" sz="1200" dirty="0">
                <a:solidFill>
                  <a:schemeClr val="bg1">
                    <a:lumMod val="75000"/>
                  </a:schemeClr>
                </a:solidFill>
              </a:rPr>
              <a:t>Dataset </a:t>
            </a:r>
          </a:p>
          <a:p>
            <a:r>
              <a:rPr lang="en-US" sz="1200" dirty="0">
                <a:solidFill>
                  <a:schemeClr val="bg1">
                    <a:lumMod val="75000"/>
                  </a:schemeClr>
                </a:solidFill>
              </a:rPr>
              <a:t>Data Understanding</a:t>
            </a:r>
          </a:p>
          <a:p>
            <a:r>
              <a:rPr lang="en-US" sz="1200" dirty="0">
                <a:solidFill>
                  <a:schemeClr val="bg1">
                    <a:lumMod val="75000"/>
                  </a:schemeClr>
                </a:solidFill>
              </a:rPr>
              <a:t>Data Cleaning</a:t>
            </a:r>
          </a:p>
          <a:p>
            <a:r>
              <a:rPr lang="en-US" sz="1200" dirty="0">
                <a:solidFill>
                  <a:schemeClr val="bg1">
                    <a:lumMod val="75000"/>
                  </a:schemeClr>
                </a:solidFill>
              </a:rPr>
              <a:t>Data Analysis</a:t>
            </a:r>
          </a:p>
          <a:p>
            <a:r>
              <a:rPr lang="en-US" sz="1200" dirty="0"/>
              <a:t>Data Pre-processing</a:t>
            </a:r>
          </a:p>
          <a:p>
            <a:r>
              <a:rPr lang="en-US" sz="1200" dirty="0">
                <a:solidFill>
                  <a:schemeClr val="bg1">
                    <a:lumMod val="75000"/>
                  </a:schemeClr>
                </a:solidFill>
              </a:rPr>
              <a:t>ML Algorithms</a:t>
            </a:r>
          </a:p>
          <a:p>
            <a:r>
              <a:rPr lang="en-US" sz="1200" dirty="0">
                <a:solidFill>
                  <a:schemeClr val="bg1">
                    <a:lumMod val="75000"/>
                  </a:schemeClr>
                </a:solidFill>
              </a:rPr>
              <a:t>Models Comparison</a:t>
            </a:r>
          </a:p>
          <a:p>
            <a:r>
              <a:rPr lang="en-US" sz="1200" dirty="0">
                <a:solidFill>
                  <a:schemeClr val="bg1">
                    <a:lumMod val="75000"/>
                  </a:schemeClr>
                </a:solidFill>
              </a:rPr>
              <a:t>Conclusion</a:t>
            </a:r>
          </a:p>
          <a:p>
            <a:r>
              <a:rPr lang="en-US" sz="1200" dirty="0">
                <a:solidFill>
                  <a:schemeClr val="bg1">
                    <a:lumMod val="75000"/>
                  </a:schemeClr>
                </a:solidFill>
              </a:rPr>
              <a:t>References</a:t>
            </a:r>
          </a:p>
          <a:p>
            <a:r>
              <a:rPr lang="en-US" sz="1200" dirty="0">
                <a:solidFill>
                  <a:schemeClr val="bg1">
                    <a:lumMod val="75000"/>
                  </a:schemeClr>
                </a:solidFill>
              </a:rPr>
              <a:t>Q&amp;A</a:t>
            </a:r>
          </a:p>
          <a:p>
            <a:endParaRPr lang="en-CA" sz="1200" dirty="0"/>
          </a:p>
        </p:txBody>
      </p:sp>
      <p:pic>
        <p:nvPicPr>
          <p:cNvPr id="7" name="Picture 6" descr="A picture containing text, clipart&#10;&#10;Description automatically generated">
            <a:extLst>
              <a:ext uri="{FF2B5EF4-FFF2-40B4-BE49-F238E27FC236}">
                <a16:creationId xmlns:a16="http://schemas.microsoft.com/office/drawing/2014/main" id="{B913A5CF-082E-42A8-B8AD-56C31F1BAA25}"/>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27136" r="27866" b="4"/>
          <a:stretch/>
        </p:blipFill>
        <p:spPr>
          <a:xfrm>
            <a:off x="7935997" y="4264501"/>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p:spPr>
      </p:pic>
    </p:spTree>
    <p:extLst>
      <p:ext uri="{BB962C8B-B14F-4D97-AF65-F5344CB8AC3E}">
        <p14:creationId xmlns:p14="http://schemas.microsoft.com/office/powerpoint/2010/main" val="443591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803776" y="825339"/>
            <a:ext cx="6190412" cy="730746"/>
          </a:xfrm>
        </p:spPr>
        <p:txBody>
          <a:bodyPr anchor="b">
            <a:normAutofit/>
          </a:bodyPr>
          <a:lstStyle/>
          <a:p>
            <a:r>
              <a:rPr lang="en-CA" sz="4000" dirty="0"/>
              <a:t>Machine Learning Algorithms</a:t>
            </a:r>
          </a:p>
        </p:txBody>
      </p:sp>
      <p:graphicFrame>
        <p:nvGraphicFramePr>
          <p:cNvPr id="17" name="Content Placeholder 2">
            <a:extLst>
              <a:ext uri="{FF2B5EF4-FFF2-40B4-BE49-F238E27FC236}">
                <a16:creationId xmlns:a16="http://schemas.microsoft.com/office/drawing/2014/main" id="{57BD436D-5595-44F3-8FB8-CDCC17BB0384}"/>
              </a:ext>
            </a:extLst>
          </p:cNvPr>
          <p:cNvGraphicFramePr>
            <a:graphicFrameLocks noGrp="1"/>
          </p:cNvGraphicFramePr>
          <p:nvPr>
            <p:ph idx="1"/>
            <p:extLst>
              <p:ext uri="{D42A27DB-BD31-4B8C-83A1-F6EECF244321}">
                <p14:modId xmlns:p14="http://schemas.microsoft.com/office/powerpoint/2010/main" val="2293922640"/>
              </p:ext>
            </p:extLst>
          </p:nvPr>
        </p:nvGraphicFramePr>
        <p:xfrm>
          <a:off x="2578979" y="1852868"/>
          <a:ext cx="5850645" cy="4320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descr="A picture containing text, clipart&#10;&#10;Description automatically generated">
            <a:extLst>
              <a:ext uri="{FF2B5EF4-FFF2-40B4-BE49-F238E27FC236}">
                <a16:creationId xmlns:a16="http://schemas.microsoft.com/office/drawing/2014/main" id="{5597B341-0C38-4175-8D4E-C7F7C7E4B1C9}"/>
              </a:ext>
            </a:extLst>
          </p:cNvPr>
          <p:cNvPicPr>
            <a:picLocks noChangeAspect="1"/>
          </p:cNvPicPr>
          <p:nvPr/>
        </p:nvPicPr>
        <p:blipFill rotWithShape="1">
          <a:blip r:embed="rId7">
            <a:alphaModFix amt="50000"/>
            <a:extLst>
              <a:ext uri="{28A0092B-C50C-407E-A947-70E740481C1C}">
                <a14:useLocalDpi xmlns:a14="http://schemas.microsoft.com/office/drawing/2010/main" val="0"/>
              </a:ext>
            </a:extLst>
          </a:blip>
          <a:srcRect l="32738" r="16512"/>
          <a:stretch/>
        </p:blipFill>
        <p:spPr>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12" name="Content Placeholder 2">
            <a:extLst>
              <a:ext uri="{FF2B5EF4-FFF2-40B4-BE49-F238E27FC236}">
                <a16:creationId xmlns:a16="http://schemas.microsoft.com/office/drawing/2014/main" id="{5894A2B6-C9EF-4502-A75E-1E75D5A90157}"/>
              </a:ext>
            </a:extLst>
          </p:cNvPr>
          <p:cNvSpPr txBox="1">
            <a:spLocks/>
          </p:cNvSpPr>
          <p:nvPr/>
        </p:nvSpPr>
        <p:spPr>
          <a:xfrm>
            <a:off x="531189" y="1852868"/>
            <a:ext cx="1882865" cy="3793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bg1">
                    <a:lumMod val="75000"/>
                  </a:schemeClr>
                </a:solidFill>
              </a:rPr>
              <a:t>Introduction</a:t>
            </a:r>
          </a:p>
          <a:p>
            <a:r>
              <a:rPr lang="en-US" sz="1200" dirty="0">
                <a:solidFill>
                  <a:schemeClr val="bg1">
                    <a:lumMod val="75000"/>
                  </a:schemeClr>
                </a:solidFill>
              </a:rPr>
              <a:t>Dataset </a:t>
            </a:r>
          </a:p>
          <a:p>
            <a:r>
              <a:rPr lang="en-US" sz="1200" dirty="0">
                <a:solidFill>
                  <a:schemeClr val="bg1">
                    <a:lumMod val="75000"/>
                  </a:schemeClr>
                </a:solidFill>
              </a:rPr>
              <a:t>Data Understanding</a:t>
            </a:r>
          </a:p>
          <a:p>
            <a:r>
              <a:rPr lang="en-US" sz="1200" dirty="0">
                <a:solidFill>
                  <a:schemeClr val="bg1">
                    <a:lumMod val="75000"/>
                  </a:schemeClr>
                </a:solidFill>
              </a:rPr>
              <a:t>Data Cleaning</a:t>
            </a:r>
          </a:p>
          <a:p>
            <a:r>
              <a:rPr lang="en-US" sz="1200" dirty="0">
                <a:solidFill>
                  <a:schemeClr val="bg1">
                    <a:lumMod val="75000"/>
                  </a:schemeClr>
                </a:solidFill>
              </a:rPr>
              <a:t>Data Analysis</a:t>
            </a:r>
          </a:p>
          <a:p>
            <a:r>
              <a:rPr lang="en-US" sz="1200" dirty="0">
                <a:solidFill>
                  <a:schemeClr val="bg1">
                    <a:lumMod val="75000"/>
                  </a:schemeClr>
                </a:solidFill>
              </a:rPr>
              <a:t>Data Pre-processing</a:t>
            </a:r>
          </a:p>
          <a:p>
            <a:r>
              <a:rPr lang="en-US" sz="1200" dirty="0"/>
              <a:t>ML Algorithms</a:t>
            </a:r>
          </a:p>
          <a:p>
            <a:r>
              <a:rPr lang="en-US" sz="1200" dirty="0">
                <a:solidFill>
                  <a:schemeClr val="bg1">
                    <a:lumMod val="75000"/>
                  </a:schemeClr>
                </a:solidFill>
              </a:rPr>
              <a:t>Models Comparison</a:t>
            </a:r>
          </a:p>
          <a:p>
            <a:r>
              <a:rPr lang="en-US" sz="1200" dirty="0">
                <a:solidFill>
                  <a:schemeClr val="bg1">
                    <a:lumMod val="75000"/>
                  </a:schemeClr>
                </a:solidFill>
              </a:rPr>
              <a:t>Conclusion</a:t>
            </a:r>
          </a:p>
          <a:p>
            <a:r>
              <a:rPr lang="en-US" sz="1200" dirty="0">
                <a:solidFill>
                  <a:schemeClr val="bg1">
                    <a:lumMod val="75000"/>
                  </a:schemeClr>
                </a:solidFill>
              </a:rPr>
              <a:t>References</a:t>
            </a:r>
          </a:p>
          <a:p>
            <a:r>
              <a:rPr lang="en-US" sz="1200" dirty="0">
                <a:solidFill>
                  <a:schemeClr val="bg1">
                    <a:lumMod val="75000"/>
                  </a:schemeClr>
                </a:solidFill>
              </a:rPr>
              <a:t>Q&amp;A</a:t>
            </a:r>
          </a:p>
          <a:p>
            <a:endParaRPr lang="en-CA" sz="1200" dirty="0"/>
          </a:p>
        </p:txBody>
      </p:sp>
      <p:pic>
        <p:nvPicPr>
          <p:cNvPr id="7" name="Picture 6" descr="A picture containing text, clipart&#10;&#10;Description automatically generated">
            <a:extLst>
              <a:ext uri="{FF2B5EF4-FFF2-40B4-BE49-F238E27FC236}">
                <a16:creationId xmlns:a16="http://schemas.microsoft.com/office/drawing/2014/main" id="{F6B9C914-4175-42ED-9FB1-8EB84C5BED20}"/>
              </a:ext>
            </a:extLst>
          </p:cNvPr>
          <p:cNvPicPr>
            <a:picLocks noChangeAspect="1"/>
          </p:cNvPicPr>
          <p:nvPr/>
        </p:nvPicPr>
        <p:blipFill rotWithShape="1">
          <a:blip r:embed="rId8">
            <a:alphaModFix amt="50000"/>
            <a:extLst>
              <a:ext uri="{28A0092B-C50C-407E-A947-70E740481C1C}">
                <a14:useLocalDpi xmlns:a14="http://schemas.microsoft.com/office/drawing/2010/main" val="0"/>
              </a:ext>
            </a:extLst>
          </a:blip>
          <a:srcRect l="27136" r="27866" b="4"/>
          <a:stretch/>
        </p:blipFill>
        <p:spPr>
          <a:xfrm>
            <a:off x="7935997" y="4264501"/>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p:spPr>
      </p:pic>
    </p:spTree>
    <p:extLst>
      <p:ext uri="{BB962C8B-B14F-4D97-AF65-F5344CB8AC3E}">
        <p14:creationId xmlns:p14="http://schemas.microsoft.com/office/powerpoint/2010/main" val="129031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798257" y="637523"/>
            <a:ext cx="3608896" cy="1260103"/>
          </a:xfrm>
        </p:spPr>
        <p:txBody>
          <a:bodyPr anchor="b">
            <a:normAutofit/>
          </a:bodyPr>
          <a:lstStyle/>
          <a:p>
            <a:r>
              <a:rPr lang="en-CA" sz="3400" dirty="0">
                <a:solidFill>
                  <a:srgbClr val="FFFFFF"/>
                </a:solidFill>
              </a:rPr>
              <a:t>Models Comparison</a:t>
            </a:r>
          </a:p>
        </p:txBody>
      </p:sp>
      <p:pic>
        <p:nvPicPr>
          <p:cNvPr id="10" name="Picture 9">
            <a:extLst>
              <a:ext uri="{FF2B5EF4-FFF2-40B4-BE49-F238E27FC236}">
                <a16:creationId xmlns:a16="http://schemas.microsoft.com/office/drawing/2014/main" id="{3F41CD03-0BF9-478E-B166-379015D012E7}"/>
              </a:ext>
            </a:extLst>
          </p:cNvPr>
          <p:cNvPicPr>
            <a:picLocks noChangeAspect="1"/>
          </p:cNvPicPr>
          <p:nvPr/>
        </p:nvPicPr>
        <p:blipFill>
          <a:blip r:embed="rId2"/>
          <a:stretch>
            <a:fillRect/>
          </a:stretch>
        </p:blipFill>
        <p:spPr>
          <a:xfrm>
            <a:off x="5300857" y="325905"/>
            <a:ext cx="2919484" cy="1853873"/>
          </a:xfrm>
          <a:prstGeom prst="rect">
            <a:avLst/>
          </a:prstGeom>
        </p:spPr>
      </p:pic>
      <p:pic>
        <p:nvPicPr>
          <p:cNvPr id="5" name="Picture 4">
            <a:extLst>
              <a:ext uri="{FF2B5EF4-FFF2-40B4-BE49-F238E27FC236}">
                <a16:creationId xmlns:a16="http://schemas.microsoft.com/office/drawing/2014/main" id="{D04549BA-8B6D-4D58-B089-491AD496664E}"/>
              </a:ext>
            </a:extLst>
          </p:cNvPr>
          <p:cNvPicPr>
            <a:picLocks noChangeAspect="1"/>
          </p:cNvPicPr>
          <p:nvPr/>
        </p:nvPicPr>
        <p:blipFill>
          <a:blip r:embed="rId3"/>
          <a:stretch>
            <a:fillRect/>
          </a:stretch>
        </p:blipFill>
        <p:spPr>
          <a:xfrm>
            <a:off x="8514735" y="2458965"/>
            <a:ext cx="2746934" cy="1943456"/>
          </a:xfrm>
          <a:prstGeom prst="rect">
            <a:avLst/>
          </a:prstGeom>
        </p:spPr>
      </p:pic>
      <p:sp>
        <p:nvSpPr>
          <p:cNvPr id="9" name="Content Placeholder 8">
            <a:extLst>
              <a:ext uri="{FF2B5EF4-FFF2-40B4-BE49-F238E27FC236}">
                <a16:creationId xmlns:a16="http://schemas.microsoft.com/office/drawing/2014/main" id="{9D469AFD-D8C2-40FC-B5BC-F3355FEDC839}"/>
              </a:ext>
            </a:extLst>
          </p:cNvPr>
          <p:cNvSpPr>
            <a:spLocks noGrp="1"/>
          </p:cNvSpPr>
          <p:nvPr>
            <p:ph idx="1"/>
          </p:nvPr>
        </p:nvSpPr>
        <p:spPr>
          <a:xfrm>
            <a:off x="798256" y="2045110"/>
            <a:ext cx="3607930" cy="4106308"/>
          </a:xfrm>
        </p:spPr>
        <p:txBody>
          <a:bodyPr anchor="t">
            <a:normAutofit/>
          </a:bodyPr>
          <a:lstStyle/>
          <a:p>
            <a:pPr>
              <a:buFont typeface="Wingdings" panose="05000000000000000000" pitchFamily="2" charset="2"/>
              <a:buChar char="v"/>
            </a:pPr>
            <a:r>
              <a:rPr lang="en-CA" sz="1500" dirty="0">
                <a:solidFill>
                  <a:srgbClr val="FFFFFF"/>
                </a:solidFill>
              </a:rPr>
              <a:t> It is easy to realize that Random Forest Classifier model gave the highest scores</a:t>
            </a:r>
          </a:p>
          <a:p>
            <a:pPr lvl="1">
              <a:buFont typeface="Wingdings" panose="05000000000000000000" pitchFamily="2" charset="2"/>
              <a:buChar char="§"/>
            </a:pPr>
            <a:r>
              <a:rPr lang="en-CA" sz="1500" dirty="0">
                <a:solidFill>
                  <a:srgbClr val="FFFFFF"/>
                </a:solidFill>
              </a:rPr>
              <a:t>Accuracy: 0.95</a:t>
            </a:r>
          </a:p>
          <a:p>
            <a:pPr lvl="1">
              <a:buFont typeface="Wingdings" panose="05000000000000000000" pitchFamily="2" charset="2"/>
              <a:buChar char="§"/>
            </a:pPr>
            <a:r>
              <a:rPr lang="en-CA" sz="1500" dirty="0">
                <a:solidFill>
                  <a:srgbClr val="FFFFFF"/>
                </a:solidFill>
              </a:rPr>
              <a:t>F1-score – class 1: 0.96</a:t>
            </a:r>
          </a:p>
          <a:p>
            <a:pPr lvl="1">
              <a:buFont typeface="Wingdings" panose="05000000000000000000" pitchFamily="2" charset="2"/>
              <a:buChar char="§"/>
            </a:pPr>
            <a:r>
              <a:rPr lang="en-CA" sz="1500" dirty="0">
                <a:solidFill>
                  <a:srgbClr val="FFFFFF"/>
                </a:solidFill>
              </a:rPr>
              <a:t>F1-score – class 0: 0.95</a:t>
            </a:r>
          </a:p>
          <a:p>
            <a:pPr>
              <a:buFont typeface="Wingdings" panose="05000000000000000000" pitchFamily="2" charset="2"/>
              <a:buChar char="v"/>
            </a:pPr>
            <a:r>
              <a:rPr lang="en-CA" sz="1500" dirty="0">
                <a:solidFill>
                  <a:srgbClr val="FFFFFF"/>
                </a:solidFill>
              </a:rPr>
              <a:t>Decision Tree model is the second best one</a:t>
            </a:r>
          </a:p>
          <a:p>
            <a:pPr lvl="1">
              <a:buFont typeface="Wingdings" panose="05000000000000000000" pitchFamily="2" charset="2"/>
              <a:buChar char="v"/>
            </a:pPr>
            <a:r>
              <a:rPr lang="en-CA" sz="1500" dirty="0">
                <a:solidFill>
                  <a:srgbClr val="FFFFFF"/>
                </a:solidFill>
              </a:rPr>
              <a:t>Accuracy: 0.93</a:t>
            </a:r>
          </a:p>
          <a:p>
            <a:pPr lvl="1">
              <a:buFont typeface="Wingdings" panose="05000000000000000000" pitchFamily="2" charset="2"/>
              <a:buChar char="v"/>
            </a:pPr>
            <a:r>
              <a:rPr lang="en-CA" sz="1500" dirty="0">
                <a:solidFill>
                  <a:srgbClr val="FFFFFF"/>
                </a:solidFill>
              </a:rPr>
              <a:t>F1-score – class 1: 0.94</a:t>
            </a:r>
          </a:p>
          <a:p>
            <a:pPr lvl="1">
              <a:buFont typeface="Wingdings" panose="05000000000000000000" pitchFamily="2" charset="2"/>
              <a:buChar char="v"/>
            </a:pPr>
            <a:r>
              <a:rPr lang="en-CA" sz="1500" dirty="0">
                <a:solidFill>
                  <a:srgbClr val="FFFFFF"/>
                </a:solidFill>
              </a:rPr>
              <a:t>F1-score – class 0: 0.93</a:t>
            </a:r>
          </a:p>
          <a:p>
            <a:pPr>
              <a:buFont typeface="Wingdings" panose="05000000000000000000" pitchFamily="2" charset="2"/>
              <a:buChar char="v"/>
            </a:pPr>
            <a:r>
              <a:rPr lang="en-CA" sz="1500" dirty="0">
                <a:solidFill>
                  <a:srgbClr val="FFFFFF"/>
                </a:solidFill>
              </a:rPr>
              <a:t>Logistics Regression scores are too much lower than two other models.</a:t>
            </a:r>
          </a:p>
          <a:p>
            <a:pPr>
              <a:buFont typeface="Wingdings" panose="05000000000000000000" pitchFamily="2" charset="2"/>
              <a:buChar char="v"/>
            </a:pPr>
            <a:endParaRPr lang="en-CA" sz="1500" dirty="0">
              <a:solidFill>
                <a:srgbClr val="FFFFFF"/>
              </a:solidFill>
            </a:endParaRPr>
          </a:p>
        </p:txBody>
      </p:sp>
      <p:pic>
        <p:nvPicPr>
          <p:cNvPr id="11" name="Picture 10">
            <a:extLst>
              <a:ext uri="{FF2B5EF4-FFF2-40B4-BE49-F238E27FC236}">
                <a16:creationId xmlns:a16="http://schemas.microsoft.com/office/drawing/2014/main" id="{00D207D8-CEA7-4421-94F1-13C2A02F3462}"/>
              </a:ext>
            </a:extLst>
          </p:cNvPr>
          <p:cNvPicPr>
            <a:picLocks noChangeAspect="1"/>
          </p:cNvPicPr>
          <p:nvPr/>
        </p:nvPicPr>
        <p:blipFill>
          <a:blip r:embed="rId4"/>
          <a:stretch>
            <a:fillRect/>
          </a:stretch>
        </p:blipFill>
        <p:spPr>
          <a:xfrm>
            <a:off x="5296738" y="2503952"/>
            <a:ext cx="2936662" cy="1850097"/>
          </a:xfrm>
          <a:prstGeom prst="rect">
            <a:avLst/>
          </a:prstGeom>
        </p:spPr>
      </p:pic>
      <p:pic>
        <p:nvPicPr>
          <p:cNvPr id="6" name="Picture 5">
            <a:extLst>
              <a:ext uri="{FF2B5EF4-FFF2-40B4-BE49-F238E27FC236}">
                <a16:creationId xmlns:a16="http://schemas.microsoft.com/office/drawing/2014/main" id="{59EA97A3-6BF2-4DCC-BD16-9974173C14B0}"/>
              </a:ext>
            </a:extLst>
          </p:cNvPr>
          <p:cNvPicPr>
            <a:picLocks noChangeAspect="1"/>
          </p:cNvPicPr>
          <p:nvPr/>
        </p:nvPicPr>
        <p:blipFill>
          <a:blip r:embed="rId5"/>
          <a:stretch>
            <a:fillRect/>
          </a:stretch>
        </p:blipFill>
        <p:spPr>
          <a:xfrm>
            <a:off x="8600353" y="4571559"/>
            <a:ext cx="2670501" cy="1896056"/>
          </a:xfrm>
          <a:prstGeom prst="rect">
            <a:avLst/>
          </a:prstGeom>
        </p:spPr>
      </p:pic>
      <p:pic>
        <p:nvPicPr>
          <p:cNvPr id="14" name="Picture 13">
            <a:extLst>
              <a:ext uri="{FF2B5EF4-FFF2-40B4-BE49-F238E27FC236}">
                <a16:creationId xmlns:a16="http://schemas.microsoft.com/office/drawing/2014/main" id="{A10E688D-A7F8-4D29-A3A6-5C9F7079B932}"/>
              </a:ext>
            </a:extLst>
          </p:cNvPr>
          <p:cNvPicPr>
            <a:picLocks noChangeAspect="1"/>
          </p:cNvPicPr>
          <p:nvPr/>
        </p:nvPicPr>
        <p:blipFill>
          <a:blip r:embed="rId6"/>
          <a:stretch>
            <a:fillRect/>
          </a:stretch>
        </p:blipFill>
        <p:spPr>
          <a:xfrm>
            <a:off x="5434021" y="4644984"/>
            <a:ext cx="2670501" cy="1869351"/>
          </a:xfrm>
          <a:prstGeom prst="rect">
            <a:avLst/>
          </a:prstGeom>
        </p:spPr>
      </p:pic>
      <p:pic>
        <p:nvPicPr>
          <p:cNvPr id="4" name="Picture 3">
            <a:extLst>
              <a:ext uri="{FF2B5EF4-FFF2-40B4-BE49-F238E27FC236}">
                <a16:creationId xmlns:a16="http://schemas.microsoft.com/office/drawing/2014/main" id="{4A9E6126-BC6A-433D-8BEC-5A5C99CD6C59}"/>
              </a:ext>
            </a:extLst>
          </p:cNvPr>
          <p:cNvPicPr>
            <a:picLocks noChangeAspect="1"/>
          </p:cNvPicPr>
          <p:nvPr/>
        </p:nvPicPr>
        <p:blipFill>
          <a:blip r:embed="rId7"/>
          <a:stretch>
            <a:fillRect/>
          </a:stretch>
        </p:blipFill>
        <p:spPr>
          <a:xfrm>
            <a:off x="8621143" y="321732"/>
            <a:ext cx="2620315" cy="1886627"/>
          </a:xfrm>
          <a:prstGeom prst="rect">
            <a:avLst/>
          </a:prstGeom>
        </p:spPr>
      </p:pic>
    </p:spTree>
    <p:extLst>
      <p:ext uri="{BB962C8B-B14F-4D97-AF65-F5344CB8AC3E}">
        <p14:creationId xmlns:p14="http://schemas.microsoft.com/office/powerpoint/2010/main" val="293253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950976" y="700186"/>
            <a:ext cx="3580919" cy="1188720"/>
          </a:xfrm>
        </p:spPr>
        <p:txBody>
          <a:bodyPr anchor="ctr">
            <a:normAutofit/>
          </a:bodyPr>
          <a:lstStyle/>
          <a:p>
            <a:r>
              <a:rPr lang="en-CA" sz="3400" dirty="0">
                <a:solidFill>
                  <a:schemeClr val="bg1"/>
                </a:solidFill>
              </a:rPr>
              <a:t>Models Comparison (cont.)</a:t>
            </a:r>
          </a:p>
        </p:txBody>
      </p:sp>
      <p:sp>
        <p:nvSpPr>
          <p:cNvPr id="9" name="Content Placeholder 8">
            <a:extLst>
              <a:ext uri="{FF2B5EF4-FFF2-40B4-BE49-F238E27FC236}">
                <a16:creationId xmlns:a16="http://schemas.microsoft.com/office/drawing/2014/main" id="{9D469AFD-D8C2-40FC-B5BC-F3355FEDC839}"/>
              </a:ext>
            </a:extLst>
          </p:cNvPr>
          <p:cNvSpPr>
            <a:spLocks noGrp="1"/>
          </p:cNvSpPr>
          <p:nvPr>
            <p:ph idx="1"/>
          </p:nvPr>
        </p:nvSpPr>
        <p:spPr>
          <a:xfrm>
            <a:off x="950976" y="2066544"/>
            <a:ext cx="5374494" cy="3788346"/>
          </a:xfrm>
        </p:spPr>
        <p:txBody>
          <a:bodyPr>
            <a:noAutofit/>
          </a:bodyPr>
          <a:lstStyle/>
          <a:p>
            <a:pPr>
              <a:buFont typeface="Wingdings" panose="05000000000000000000" pitchFamily="2" charset="2"/>
              <a:buChar char="v"/>
            </a:pPr>
            <a:r>
              <a:rPr lang="en-CA" sz="1400" dirty="0">
                <a:solidFill>
                  <a:schemeClr val="bg1"/>
                </a:solidFill>
              </a:rPr>
              <a:t> Looking into training duration regarding to the same train set</a:t>
            </a:r>
          </a:p>
          <a:p>
            <a:pPr lvl="1">
              <a:buFont typeface="Wingdings" panose="05000000000000000000" pitchFamily="2" charset="2"/>
              <a:buChar char="§"/>
            </a:pPr>
            <a:r>
              <a:rPr lang="en-CA" sz="1400" dirty="0">
                <a:solidFill>
                  <a:schemeClr val="bg1"/>
                </a:solidFill>
              </a:rPr>
              <a:t>Logistics Regression took more than 120 seconds for training phases. Regarding to performance score and training duration, we can conclude that Logistics Regression Classifier model is not good for this dataset.</a:t>
            </a:r>
          </a:p>
          <a:p>
            <a:pPr lvl="1">
              <a:buFont typeface="Wingdings" panose="05000000000000000000" pitchFamily="2" charset="2"/>
              <a:buChar char="§"/>
            </a:pPr>
            <a:r>
              <a:rPr lang="en-CA" sz="1400" dirty="0">
                <a:solidFill>
                  <a:schemeClr val="bg1"/>
                </a:solidFill>
              </a:rPr>
              <a:t>Random Forest Classifier took more than 60 seconds while Decision Tree took 6 seconds only. Training for Random Forest model took 10 times more than Decision Tree with the same train set while its accuracy is higher than 3% only.</a:t>
            </a:r>
          </a:p>
          <a:p>
            <a:pPr lvl="1">
              <a:buFont typeface="Wingdings" panose="05000000000000000000" pitchFamily="2" charset="2"/>
              <a:buChar char="§"/>
            </a:pPr>
            <a:r>
              <a:rPr lang="en-CA" sz="1400" dirty="0">
                <a:solidFill>
                  <a:schemeClr val="bg1"/>
                </a:solidFill>
              </a:rPr>
              <a:t>Regarding to performance scores and training time, we conclude that Decision Tree is the best model between three of them for US Airline’s customers satisfaction dataset.</a:t>
            </a:r>
          </a:p>
          <a:p>
            <a:pPr>
              <a:buFont typeface="Wingdings" panose="05000000000000000000" pitchFamily="2" charset="2"/>
              <a:buChar char="v"/>
            </a:pPr>
            <a:r>
              <a:rPr lang="en-CA" sz="1400" dirty="0">
                <a:solidFill>
                  <a:schemeClr val="bg1"/>
                </a:solidFill>
              </a:rPr>
              <a:t>CONCLUSION:</a:t>
            </a:r>
          </a:p>
          <a:p>
            <a:pPr marL="0" indent="0">
              <a:buNone/>
            </a:pPr>
            <a:r>
              <a:rPr lang="en-CA" sz="1400" dirty="0">
                <a:solidFill>
                  <a:schemeClr val="bg1"/>
                </a:solidFill>
              </a:rPr>
              <a:t>With Decision Tree Model, performance scores in training phase are a bit higher than test phases. It is more confident to confirm that this is the good model because it’s a good fit model.</a:t>
            </a:r>
          </a:p>
        </p:txBody>
      </p:sp>
      <p:pic>
        <p:nvPicPr>
          <p:cNvPr id="7" name="Picture 6">
            <a:extLst>
              <a:ext uri="{FF2B5EF4-FFF2-40B4-BE49-F238E27FC236}">
                <a16:creationId xmlns:a16="http://schemas.microsoft.com/office/drawing/2014/main" id="{73B19A7C-8BC3-4F01-9C3D-B8AF6EE15A0B}"/>
              </a:ext>
            </a:extLst>
          </p:cNvPr>
          <p:cNvPicPr>
            <a:picLocks noChangeAspect="1"/>
          </p:cNvPicPr>
          <p:nvPr/>
        </p:nvPicPr>
        <p:blipFill>
          <a:blip r:embed="rId2"/>
          <a:stretch>
            <a:fillRect/>
          </a:stretch>
        </p:blipFill>
        <p:spPr>
          <a:xfrm>
            <a:off x="6823867" y="364885"/>
            <a:ext cx="3195204" cy="2867695"/>
          </a:xfrm>
          <a:prstGeom prst="rect">
            <a:avLst/>
          </a:prstGeom>
        </p:spPr>
      </p:pic>
      <p:pic>
        <p:nvPicPr>
          <p:cNvPr id="3" name="Picture 2">
            <a:extLst>
              <a:ext uri="{FF2B5EF4-FFF2-40B4-BE49-F238E27FC236}">
                <a16:creationId xmlns:a16="http://schemas.microsoft.com/office/drawing/2014/main" id="{37F5665C-8AC2-4213-B6F7-EE59CC912874}"/>
              </a:ext>
            </a:extLst>
          </p:cNvPr>
          <p:cNvPicPr>
            <a:picLocks noChangeAspect="1"/>
          </p:cNvPicPr>
          <p:nvPr/>
        </p:nvPicPr>
        <p:blipFill>
          <a:blip r:embed="rId3"/>
          <a:stretch>
            <a:fillRect/>
          </a:stretch>
        </p:blipFill>
        <p:spPr>
          <a:xfrm>
            <a:off x="8377084" y="3183357"/>
            <a:ext cx="3332725" cy="2974458"/>
          </a:xfrm>
          <a:prstGeom prst="rect">
            <a:avLst/>
          </a:prstGeom>
        </p:spPr>
      </p:pic>
    </p:spTree>
    <p:extLst>
      <p:ext uri="{BB962C8B-B14F-4D97-AF65-F5344CB8AC3E}">
        <p14:creationId xmlns:p14="http://schemas.microsoft.com/office/powerpoint/2010/main" val="246494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803776" y="825339"/>
            <a:ext cx="6190412" cy="730746"/>
          </a:xfrm>
        </p:spPr>
        <p:txBody>
          <a:bodyPr anchor="b">
            <a:normAutofit/>
          </a:bodyPr>
          <a:lstStyle/>
          <a:p>
            <a:r>
              <a:rPr lang="en-CA" sz="4000"/>
              <a:t>References</a:t>
            </a:r>
            <a:endParaRPr lang="en-CA" sz="4000" dirty="0"/>
          </a:p>
        </p:txBody>
      </p:sp>
      <p:sp>
        <p:nvSpPr>
          <p:cNvPr id="3" name="Content Placeholder 2">
            <a:extLst>
              <a:ext uri="{FF2B5EF4-FFF2-40B4-BE49-F238E27FC236}">
                <a16:creationId xmlns:a16="http://schemas.microsoft.com/office/drawing/2014/main" id="{93F76F10-8A46-46DA-94C8-27AD11E1E7EC}"/>
              </a:ext>
            </a:extLst>
          </p:cNvPr>
          <p:cNvSpPr>
            <a:spLocks noGrp="1"/>
          </p:cNvSpPr>
          <p:nvPr>
            <p:ph idx="1"/>
          </p:nvPr>
        </p:nvSpPr>
        <p:spPr>
          <a:xfrm>
            <a:off x="803776" y="1852868"/>
            <a:ext cx="7261764" cy="4320922"/>
          </a:xfrm>
        </p:spPr>
        <p:txBody>
          <a:bodyPr anchor="t">
            <a:normAutofit/>
          </a:bodyPr>
          <a:lstStyle/>
          <a:p>
            <a:r>
              <a:rPr lang="en-US" sz="1500" dirty="0">
                <a:hlinkClick r:id="rId2"/>
              </a:rPr>
              <a:t>https://www.mygreatlearning.com/blog/gridsearchcv/</a:t>
            </a:r>
            <a:endParaRPr lang="en-US" sz="1500" dirty="0"/>
          </a:p>
          <a:p>
            <a:r>
              <a:rPr lang="en-US" sz="1500" dirty="0">
                <a:hlinkClick r:id="rId3"/>
              </a:rPr>
              <a:t>https://scikit-learn.org/stable/modules/generated/sklearn.model_selection.GridSearchCV.html</a:t>
            </a:r>
            <a:endParaRPr lang="en-US" sz="1500" dirty="0"/>
          </a:p>
          <a:p>
            <a:r>
              <a:rPr lang="en-US" sz="1500" dirty="0"/>
              <a:t>5 projects worked in lab in the courses</a:t>
            </a:r>
          </a:p>
          <a:p>
            <a:endParaRPr lang="en-US" sz="1500" dirty="0"/>
          </a:p>
          <a:p>
            <a:endParaRPr lang="en-US" sz="1500" dirty="0"/>
          </a:p>
          <a:p>
            <a:endParaRPr lang="en-US" sz="2000" dirty="0"/>
          </a:p>
          <a:p>
            <a:endParaRPr lang="en-CA" sz="2000" dirty="0"/>
          </a:p>
        </p:txBody>
      </p:sp>
      <p:pic>
        <p:nvPicPr>
          <p:cNvPr id="7" name="Picture 6" descr="A picture containing text, clipart&#10;&#10;Description automatically generated">
            <a:extLst>
              <a:ext uri="{FF2B5EF4-FFF2-40B4-BE49-F238E27FC236}">
                <a16:creationId xmlns:a16="http://schemas.microsoft.com/office/drawing/2014/main" id="{FBE73544-66DF-4877-8F2E-C8EAE863677A}"/>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27136" r="27866" b="4"/>
          <a:stretch/>
        </p:blipFill>
        <p:spPr>
          <a:xfrm>
            <a:off x="7935997" y="4264501"/>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p:spPr>
      </p:pic>
      <p:pic>
        <p:nvPicPr>
          <p:cNvPr id="14" name="Picture 13" descr="A picture containing text, clipart&#10;&#10;Description automatically generated">
            <a:extLst>
              <a:ext uri="{FF2B5EF4-FFF2-40B4-BE49-F238E27FC236}">
                <a16:creationId xmlns:a16="http://schemas.microsoft.com/office/drawing/2014/main" id="{B5E01FFF-18CD-4BA6-964D-DFCD4BEC832F}"/>
              </a:ext>
            </a:extLst>
          </p:cNvPr>
          <p:cNvPicPr>
            <a:picLocks noChangeAspect="1"/>
          </p:cNvPicPr>
          <p:nvPr/>
        </p:nvPicPr>
        <p:blipFill rotWithShape="1">
          <a:blip r:embed="rId5">
            <a:alphaModFix amt="50000"/>
            <a:extLst>
              <a:ext uri="{28A0092B-C50C-407E-A947-70E740481C1C}">
                <a14:useLocalDpi xmlns:a14="http://schemas.microsoft.com/office/drawing/2010/main" val="0"/>
              </a:ext>
            </a:extLst>
          </a:blip>
          <a:srcRect l="32738" r="16512"/>
          <a:stretch/>
        </p:blipFill>
        <p:spPr>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Tree>
    <p:extLst>
      <p:ext uri="{BB962C8B-B14F-4D97-AF65-F5344CB8AC3E}">
        <p14:creationId xmlns:p14="http://schemas.microsoft.com/office/powerpoint/2010/main" val="3051221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EAB879-0AF8-4514-9C0F-A19016846462}"/>
              </a:ext>
            </a:extLst>
          </p:cNvPr>
          <p:cNvSpPr>
            <a:spLocks noGrp="1"/>
          </p:cNvSpPr>
          <p:nvPr>
            <p:ph type="title"/>
          </p:nvPr>
        </p:nvSpPr>
        <p:spPr>
          <a:xfrm>
            <a:off x="704209" y="635069"/>
            <a:ext cx="4509236" cy="1139139"/>
          </a:xfrm>
        </p:spPr>
        <p:txBody>
          <a:bodyPr>
            <a:normAutofit/>
          </a:bodyPr>
          <a:lstStyle/>
          <a:p>
            <a:r>
              <a:rPr lang="en-CA" sz="3600" dirty="0"/>
              <a:t>  </a:t>
            </a:r>
            <a:br>
              <a:rPr lang="en-CA" sz="3600" dirty="0"/>
            </a:br>
            <a:endParaRPr lang="en-CA" sz="3600" dirty="0"/>
          </a:p>
        </p:txBody>
      </p:sp>
      <p:sp>
        <p:nvSpPr>
          <p:cNvPr id="3" name="Content Placeholder 2">
            <a:extLst>
              <a:ext uri="{FF2B5EF4-FFF2-40B4-BE49-F238E27FC236}">
                <a16:creationId xmlns:a16="http://schemas.microsoft.com/office/drawing/2014/main" id="{93F76F10-8A46-46DA-94C8-27AD11E1E7EC}"/>
              </a:ext>
            </a:extLst>
          </p:cNvPr>
          <p:cNvSpPr>
            <a:spLocks noGrp="1"/>
          </p:cNvSpPr>
          <p:nvPr>
            <p:ph idx="1"/>
          </p:nvPr>
        </p:nvSpPr>
        <p:spPr>
          <a:xfrm>
            <a:off x="649651" y="551935"/>
            <a:ext cx="4481149" cy="3308866"/>
          </a:xfrm>
        </p:spPr>
        <p:txBody>
          <a:bodyPr anchor="t">
            <a:normAutofit/>
          </a:bodyPr>
          <a:lstStyle/>
          <a:p>
            <a:pPr marL="0" indent="0">
              <a:buNone/>
            </a:pPr>
            <a:r>
              <a:rPr lang="en-US" sz="14000" dirty="0"/>
              <a:t>Q</a:t>
            </a:r>
            <a:r>
              <a:rPr lang="en-US" sz="8000" dirty="0"/>
              <a:t>&amp;</a:t>
            </a:r>
            <a:r>
              <a:rPr lang="en-US" sz="14000" dirty="0"/>
              <a:t>A</a:t>
            </a:r>
            <a:endParaRPr lang="en-CA" sz="14000" dirty="0"/>
          </a:p>
        </p:txBody>
      </p:sp>
      <p:sp>
        <p:nvSpPr>
          <p:cNvPr id="21" name="Oval 20">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picture containing text, clipart&#10;&#10;Description automatically generated">
            <a:extLst>
              <a:ext uri="{FF2B5EF4-FFF2-40B4-BE49-F238E27FC236}">
                <a16:creationId xmlns:a16="http://schemas.microsoft.com/office/drawing/2014/main" id="{117E41DC-4B90-4972-9FB7-60E4E3633832}"/>
              </a:ext>
            </a:extLst>
          </p:cNvPr>
          <p:cNvPicPr>
            <a:picLocks noChangeAspect="1"/>
          </p:cNvPicPr>
          <p:nvPr/>
        </p:nvPicPr>
        <p:blipFill rotWithShape="1">
          <a:blip r:embed="rId2">
            <a:alphaModFix amt="48000"/>
            <a:extLst>
              <a:ext uri="{28A0092B-C50C-407E-A947-70E740481C1C}">
                <a14:useLocalDpi xmlns:a14="http://schemas.microsoft.com/office/drawing/2010/main" val="0"/>
              </a:ext>
            </a:extLst>
          </a:blip>
          <a:srcRect l="27137" r="27863"/>
          <a:stretch/>
        </p:blipFill>
        <p:spPr>
          <a:xfrm>
            <a:off x="5714207"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23" name="Freeform: Shape 22">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picture containing text, clipart&#10;&#10;Description automatically generated">
            <a:extLst>
              <a:ext uri="{FF2B5EF4-FFF2-40B4-BE49-F238E27FC236}">
                <a16:creationId xmlns:a16="http://schemas.microsoft.com/office/drawing/2014/main" id="{A5F34606-7F33-4A22-A00A-06FDDDF09E33}"/>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27137" r="27863"/>
          <a:stretch/>
        </p:blipFill>
        <p:spPr>
          <a:xfrm>
            <a:off x="5886020" y="2715337"/>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15" name="Picture 14" descr="A picture containing text, clipart&#10;&#10;Description automatically generated">
            <a:extLst>
              <a:ext uri="{FF2B5EF4-FFF2-40B4-BE49-F238E27FC236}">
                <a16:creationId xmlns:a16="http://schemas.microsoft.com/office/drawing/2014/main" id="{5597B341-0C38-4175-8D4E-C7F7C7E4B1C9}"/>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27853" r="11625" b="-2"/>
          <a:stretch/>
        </p:blipFill>
        <p:spPr>
          <a:xfrm>
            <a:off x="8197577" y="1"/>
            <a:ext cx="3994423" cy="3349531"/>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27" name="Freeform: Shape 26">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picture containing text, clipart&#10;&#10;Description automatically generated">
            <a:extLst>
              <a:ext uri="{FF2B5EF4-FFF2-40B4-BE49-F238E27FC236}">
                <a16:creationId xmlns:a16="http://schemas.microsoft.com/office/drawing/2014/main" id="{E71C9C95-7C8F-4EC8-A87A-87621A93C8AB}"/>
              </a:ext>
            </a:extLst>
          </p:cNvPr>
          <p:cNvPicPr>
            <a:picLocks noChangeAspect="1"/>
          </p:cNvPicPr>
          <p:nvPr/>
        </p:nvPicPr>
        <p:blipFill rotWithShape="1">
          <a:blip r:embed="rId3">
            <a:alphaModFix amt="51000"/>
            <a:extLst>
              <a:ext uri="{28A0092B-C50C-407E-A947-70E740481C1C}">
                <a14:useLocalDpi xmlns:a14="http://schemas.microsoft.com/office/drawing/2010/main" val="0"/>
              </a:ext>
            </a:extLst>
          </a:blip>
          <a:srcRect l="4009"/>
          <a:stretch/>
        </p:blipFill>
        <p:spPr>
          <a:xfrm>
            <a:off x="1818614" y="4769536"/>
            <a:ext cx="3950208" cy="2088462"/>
          </a:xfrm>
          <a:custGeom>
            <a:avLst/>
            <a:gdLst/>
            <a:ahLst/>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p:spPr>
      </p:pic>
      <p:sp>
        <p:nvSpPr>
          <p:cNvPr id="29" name="Freeform: Shape 28">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B976F30D-C363-452C-BD4B-4E57C1C97259}"/>
              </a:ext>
            </a:extLst>
          </p:cNvPr>
          <p:cNvPicPr>
            <a:picLocks noChangeAspect="1"/>
          </p:cNvPicPr>
          <p:nvPr/>
        </p:nvPicPr>
        <p:blipFill rotWithShape="1">
          <a:blip r:embed="rId4">
            <a:alphaModFix amt="47000"/>
            <a:extLst>
              <a:ext uri="{28A0092B-C50C-407E-A947-70E740481C1C}">
                <a14:useLocalDpi xmlns:a14="http://schemas.microsoft.com/office/drawing/2010/main" val="0"/>
              </a:ext>
            </a:extLst>
          </a:blip>
          <a:srcRect l="11986" r="16015" b="-2"/>
          <a:stretch/>
        </p:blipFill>
        <p:spPr>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Tree>
    <p:extLst>
      <p:ext uri="{BB962C8B-B14F-4D97-AF65-F5344CB8AC3E}">
        <p14:creationId xmlns:p14="http://schemas.microsoft.com/office/powerpoint/2010/main" val="29224874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951750" y="774161"/>
            <a:ext cx="3620250" cy="1377758"/>
          </a:xfrm>
        </p:spPr>
        <p:txBody>
          <a:bodyPr anchor="b">
            <a:normAutofit/>
          </a:bodyPr>
          <a:lstStyle/>
          <a:p>
            <a:r>
              <a:rPr lang="en-CA" sz="5400" dirty="0"/>
              <a:t>Agenda</a:t>
            </a:r>
          </a:p>
        </p:txBody>
      </p:sp>
      <p:sp>
        <p:nvSpPr>
          <p:cNvPr id="1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F76F10-8A46-46DA-94C8-27AD11E1E7EC}"/>
              </a:ext>
            </a:extLst>
          </p:cNvPr>
          <p:cNvSpPr>
            <a:spLocks noGrp="1"/>
          </p:cNvSpPr>
          <p:nvPr>
            <p:ph idx="1"/>
          </p:nvPr>
        </p:nvSpPr>
        <p:spPr>
          <a:xfrm>
            <a:off x="951750" y="2816352"/>
            <a:ext cx="4780456" cy="3710572"/>
          </a:xfrm>
        </p:spPr>
        <p:txBody>
          <a:bodyPr>
            <a:normAutofit fontScale="25000" lnSpcReduction="20000"/>
          </a:bodyPr>
          <a:lstStyle/>
          <a:p>
            <a:r>
              <a:rPr lang="en-US" sz="8000" dirty="0"/>
              <a:t>Introduction</a:t>
            </a:r>
          </a:p>
          <a:p>
            <a:r>
              <a:rPr lang="en-US" sz="8000" dirty="0"/>
              <a:t>Dataset </a:t>
            </a:r>
          </a:p>
          <a:p>
            <a:r>
              <a:rPr lang="en-US" sz="8000" dirty="0"/>
              <a:t>Data Understanding</a:t>
            </a:r>
          </a:p>
          <a:p>
            <a:r>
              <a:rPr lang="en-US" sz="8000" dirty="0"/>
              <a:t>Data Cleaning</a:t>
            </a:r>
          </a:p>
          <a:p>
            <a:r>
              <a:rPr lang="en-US" sz="8000" dirty="0"/>
              <a:t>Data Analysis (Descriptive Analytics)</a:t>
            </a:r>
          </a:p>
          <a:p>
            <a:r>
              <a:rPr lang="en-US" sz="8000" dirty="0"/>
              <a:t>Data Pre-processing for Model Building</a:t>
            </a:r>
          </a:p>
          <a:p>
            <a:r>
              <a:rPr lang="en-US" sz="8000" dirty="0"/>
              <a:t>ML Algorithms</a:t>
            </a:r>
          </a:p>
          <a:p>
            <a:r>
              <a:rPr lang="en-US" sz="8000" dirty="0"/>
              <a:t>Comparison Models </a:t>
            </a:r>
            <a:r>
              <a:rPr lang="en-US" sz="8000"/>
              <a:t>&amp; Conclusion</a:t>
            </a:r>
            <a:endParaRPr lang="en-US" sz="8000" dirty="0"/>
          </a:p>
          <a:p>
            <a:r>
              <a:rPr lang="en-US" sz="8000" dirty="0"/>
              <a:t>References</a:t>
            </a:r>
          </a:p>
          <a:p>
            <a:r>
              <a:rPr lang="en-US" sz="8000" dirty="0"/>
              <a:t>Q&amp;A</a:t>
            </a:r>
          </a:p>
          <a:p>
            <a:endParaRPr lang="en-CA" sz="1200" dirty="0"/>
          </a:p>
        </p:txBody>
      </p:sp>
      <p:pic>
        <p:nvPicPr>
          <p:cNvPr id="28" name="Picture 27" descr="A picture containing text, clipart&#10;&#10;Description automatically generated">
            <a:extLst>
              <a:ext uri="{FF2B5EF4-FFF2-40B4-BE49-F238E27FC236}">
                <a16:creationId xmlns:a16="http://schemas.microsoft.com/office/drawing/2014/main" id="{0F4556D7-33F8-4FD1-A4ED-98575257602C}"/>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27069" r="2779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0349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Rectangle 17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803776" y="825339"/>
            <a:ext cx="6190412" cy="730746"/>
          </a:xfrm>
        </p:spPr>
        <p:txBody>
          <a:bodyPr anchor="b">
            <a:normAutofit/>
          </a:bodyPr>
          <a:lstStyle/>
          <a:p>
            <a:r>
              <a:rPr lang="en-CA" sz="4000" dirty="0"/>
              <a:t>Introduction</a:t>
            </a:r>
          </a:p>
        </p:txBody>
      </p:sp>
      <p:cxnSp>
        <p:nvCxnSpPr>
          <p:cNvPr id="190" name="Straight Connector 18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F76F10-8A46-46DA-94C8-27AD11E1E7EC}"/>
              </a:ext>
            </a:extLst>
          </p:cNvPr>
          <p:cNvSpPr>
            <a:spLocks noGrp="1"/>
          </p:cNvSpPr>
          <p:nvPr>
            <p:ph idx="1"/>
          </p:nvPr>
        </p:nvSpPr>
        <p:spPr>
          <a:xfrm>
            <a:off x="803776" y="1909012"/>
            <a:ext cx="6190412" cy="4264778"/>
          </a:xfrm>
        </p:spPr>
        <p:txBody>
          <a:bodyPr anchor="t">
            <a:normAutofit/>
          </a:bodyPr>
          <a:lstStyle/>
          <a:p>
            <a:pPr>
              <a:buFont typeface="Wingdings" panose="05000000000000000000" pitchFamily="2" charset="2"/>
              <a:buChar char="v"/>
            </a:pPr>
            <a:r>
              <a:rPr lang="en-US" sz="1500" dirty="0"/>
              <a:t>Customer satisfaction is always the top of mind in all businesses, especially in airline industry</a:t>
            </a:r>
          </a:p>
          <a:p>
            <a:pPr>
              <a:buFont typeface="Wingdings" panose="05000000000000000000" pitchFamily="2" charset="2"/>
              <a:buChar char="v"/>
            </a:pPr>
            <a:endParaRPr lang="en-US" sz="1500" dirty="0"/>
          </a:p>
          <a:p>
            <a:pPr>
              <a:buFont typeface="Wingdings" panose="05000000000000000000" pitchFamily="2" charset="2"/>
              <a:buChar char="v"/>
            </a:pPr>
            <a:r>
              <a:rPr lang="en-US" sz="1500" dirty="0"/>
              <a:t>The more satisfied the customers are, the more loyal they will be. The high-grade customer satisfaction is a key to run the business.</a:t>
            </a:r>
          </a:p>
          <a:p>
            <a:pPr>
              <a:buFont typeface="Wingdings" panose="05000000000000000000" pitchFamily="2" charset="2"/>
              <a:buChar char="v"/>
            </a:pPr>
            <a:endParaRPr lang="en-US" sz="1500" dirty="0"/>
          </a:p>
          <a:p>
            <a:pPr>
              <a:buFont typeface="Wingdings" panose="05000000000000000000" pitchFamily="2" charset="2"/>
              <a:buChar char="v"/>
            </a:pPr>
            <a:r>
              <a:rPr lang="en-US" sz="1500" dirty="0"/>
              <a:t>Therefore, the companies always attempt to understand the customer’s needs and feeling so that they can improve their products or service better.</a:t>
            </a:r>
          </a:p>
          <a:p>
            <a:pPr>
              <a:buFont typeface="Wingdings" panose="05000000000000000000" pitchFamily="2" charset="2"/>
              <a:buChar char="v"/>
            </a:pPr>
            <a:endParaRPr lang="en-US" sz="1500" dirty="0"/>
          </a:p>
          <a:p>
            <a:pPr>
              <a:buFont typeface="Wingdings" panose="05000000000000000000" pitchFamily="2" charset="2"/>
              <a:buChar char="v"/>
            </a:pPr>
            <a:r>
              <a:rPr lang="en-US" sz="1500" dirty="0"/>
              <a:t>For US Airline, they analyze the survey data to identify the customers’ satisfaction level based on their rating about experience of the flights.</a:t>
            </a:r>
          </a:p>
          <a:p>
            <a:endParaRPr lang="en-US" sz="1500" dirty="0"/>
          </a:p>
          <a:p>
            <a:endParaRPr lang="en-US" sz="2000" dirty="0"/>
          </a:p>
          <a:p>
            <a:endParaRPr lang="en-CA" sz="2000" dirty="0"/>
          </a:p>
        </p:txBody>
      </p:sp>
      <p:grpSp>
        <p:nvGrpSpPr>
          <p:cNvPr id="191" name="Group 182">
            <a:extLst>
              <a:ext uri="{FF2B5EF4-FFF2-40B4-BE49-F238E27FC236}">
                <a16:creationId xmlns:a16="http://schemas.microsoft.com/office/drawing/2014/main" id="{4A52B06C-3838-48F3-8CF4-F4054598D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401" y="3608452"/>
            <a:ext cx="427516" cy="353137"/>
            <a:chOff x="7974401" y="3608452"/>
            <a:chExt cx="427516" cy="353137"/>
          </a:xfrm>
        </p:grpSpPr>
        <p:sp>
          <p:nvSpPr>
            <p:cNvPr id="18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2878" y="360845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9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4401" y="387045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pic>
        <p:nvPicPr>
          <p:cNvPr id="15" name="Picture 14" descr="A picture containing text, clipart&#10;&#10;Description automatically generated">
            <a:extLst>
              <a:ext uri="{FF2B5EF4-FFF2-40B4-BE49-F238E27FC236}">
                <a16:creationId xmlns:a16="http://schemas.microsoft.com/office/drawing/2014/main" id="{5597B341-0C38-4175-8D4E-C7F7C7E4B1C9}"/>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32738" r="16512"/>
          <a:stretch/>
        </p:blipFill>
        <p:spPr>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pic>
        <p:nvPicPr>
          <p:cNvPr id="11" name="Picture 10" descr="A picture containing text, clipart&#10;&#10;Description automatically generated">
            <a:extLst>
              <a:ext uri="{FF2B5EF4-FFF2-40B4-BE49-F238E27FC236}">
                <a16:creationId xmlns:a16="http://schemas.microsoft.com/office/drawing/2014/main" id="{42C096DD-2D8C-4825-9FA6-D71E81553B48}"/>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27136" r="27866" b="4"/>
          <a:stretch/>
        </p:blipFill>
        <p:spPr>
          <a:xfrm>
            <a:off x="7935997" y="4264501"/>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p:spPr>
      </p:pic>
    </p:spTree>
    <p:extLst>
      <p:ext uri="{BB962C8B-B14F-4D97-AF65-F5344CB8AC3E}">
        <p14:creationId xmlns:p14="http://schemas.microsoft.com/office/powerpoint/2010/main" val="92911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Rectangle 17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803776" y="825339"/>
            <a:ext cx="6190412" cy="730746"/>
          </a:xfrm>
        </p:spPr>
        <p:txBody>
          <a:bodyPr anchor="b">
            <a:normAutofit/>
          </a:bodyPr>
          <a:lstStyle/>
          <a:p>
            <a:r>
              <a:rPr lang="en-CA" sz="4000" dirty="0"/>
              <a:t>Dataset</a:t>
            </a:r>
          </a:p>
        </p:txBody>
      </p:sp>
      <p:cxnSp>
        <p:nvCxnSpPr>
          <p:cNvPr id="190" name="Straight Connector 18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F76F10-8A46-46DA-94C8-27AD11E1E7EC}"/>
              </a:ext>
            </a:extLst>
          </p:cNvPr>
          <p:cNvSpPr>
            <a:spLocks noGrp="1"/>
          </p:cNvSpPr>
          <p:nvPr>
            <p:ph idx="1"/>
          </p:nvPr>
        </p:nvSpPr>
        <p:spPr>
          <a:xfrm>
            <a:off x="2578980" y="1852868"/>
            <a:ext cx="5486560" cy="4320922"/>
          </a:xfrm>
        </p:spPr>
        <p:txBody>
          <a:bodyPr anchor="t">
            <a:normAutofit/>
          </a:bodyPr>
          <a:lstStyle/>
          <a:p>
            <a:pPr>
              <a:buFont typeface="Wingdings" panose="05000000000000000000" pitchFamily="2" charset="2"/>
              <a:buChar char="v"/>
            </a:pPr>
            <a:r>
              <a:rPr lang="en-CA" sz="1500" dirty="0"/>
              <a:t>The dataset and its detail description can be found under the following URL:  </a:t>
            </a:r>
            <a:r>
              <a:rPr lang="en-US" sz="1500" dirty="0">
                <a:hlinkClick r:id="rId2"/>
              </a:rPr>
              <a:t>https://www.kaggle.com/johndddddd/customer-satisfaction?select=satisfaction.xlsx</a:t>
            </a:r>
            <a:endParaRPr lang="en-US" sz="1500" dirty="0"/>
          </a:p>
          <a:p>
            <a:endParaRPr lang="en-CA" sz="1500" dirty="0"/>
          </a:p>
          <a:p>
            <a:pPr>
              <a:buFont typeface="Wingdings" panose="05000000000000000000" pitchFamily="2" charset="2"/>
              <a:buChar char="v"/>
            </a:pPr>
            <a:r>
              <a:rPr lang="en-CA" sz="1500" dirty="0"/>
              <a:t>The raw dataset contains 129,880 rows and 24 attributes</a:t>
            </a:r>
            <a:endParaRPr lang="en-US" sz="1500" dirty="0"/>
          </a:p>
          <a:p>
            <a:endParaRPr lang="en-US" sz="1500" dirty="0"/>
          </a:p>
          <a:p>
            <a:endParaRPr lang="en-US" sz="2000" dirty="0"/>
          </a:p>
          <a:p>
            <a:endParaRPr lang="en-CA" sz="2000" dirty="0"/>
          </a:p>
        </p:txBody>
      </p:sp>
      <p:grpSp>
        <p:nvGrpSpPr>
          <p:cNvPr id="191" name="Group 182">
            <a:extLst>
              <a:ext uri="{FF2B5EF4-FFF2-40B4-BE49-F238E27FC236}">
                <a16:creationId xmlns:a16="http://schemas.microsoft.com/office/drawing/2014/main" id="{4A52B06C-3838-48F3-8CF4-F4054598D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401" y="3608452"/>
            <a:ext cx="427516" cy="353137"/>
            <a:chOff x="7974401" y="3608452"/>
            <a:chExt cx="427516" cy="353137"/>
          </a:xfrm>
        </p:grpSpPr>
        <p:sp>
          <p:nvSpPr>
            <p:cNvPr id="18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2878" y="360845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9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4401" y="387045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pic>
        <p:nvPicPr>
          <p:cNvPr id="15" name="Picture 14" descr="A picture containing text, clipart&#10;&#10;Description automatically generated">
            <a:extLst>
              <a:ext uri="{FF2B5EF4-FFF2-40B4-BE49-F238E27FC236}">
                <a16:creationId xmlns:a16="http://schemas.microsoft.com/office/drawing/2014/main" id="{5597B341-0C38-4175-8D4E-C7F7C7E4B1C9}"/>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32738" r="16512"/>
          <a:stretch/>
        </p:blipFill>
        <p:spPr>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12" name="Content Placeholder 2">
            <a:extLst>
              <a:ext uri="{FF2B5EF4-FFF2-40B4-BE49-F238E27FC236}">
                <a16:creationId xmlns:a16="http://schemas.microsoft.com/office/drawing/2014/main" id="{5894A2B6-C9EF-4502-A75E-1E75D5A90157}"/>
              </a:ext>
            </a:extLst>
          </p:cNvPr>
          <p:cNvSpPr txBox="1">
            <a:spLocks/>
          </p:cNvSpPr>
          <p:nvPr/>
        </p:nvSpPr>
        <p:spPr>
          <a:xfrm>
            <a:off x="531189" y="1852868"/>
            <a:ext cx="1882865" cy="3793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bg1">
                    <a:lumMod val="75000"/>
                  </a:schemeClr>
                </a:solidFill>
              </a:rPr>
              <a:t>Introduction</a:t>
            </a:r>
          </a:p>
          <a:p>
            <a:r>
              <a:rPr lang="en-US" sz="1200" dirty="0"/>
              <a:t>Dataset </a:t>
            </a:r>
          </a:p>
          <a:p>
            <a:r>
              <a:rPr lang="en-US" sz="1200" dirty="0">
                <a:solidFill>
                  <a:schemeClr val="bg1">
                    <a:lumMod val="75000"/>
                  </a:schemeClr>
                </a:solidFill>
              </a:rPr>
              <a:t>Data Understanding</a:t>
            </a:r>
          </a:p>
          <a:p>
            <a:r>
              <a:rPr lang="en-US" sz="1200" dirty="0">
                <a:solidFill>
                  <a:schemeClr val="bg1">
                    <a:lumMod val="75000"/>
                  </a:schemeClr>
                </a:solidFill>
              </a:rPr>
              <a:t>Data Cleaning</a:t>
            </a:r>
          </a:p>
          <a:p>
            <a:r>
              <a:rPr lang="en-US" sz="1200" dirty="0">
                <a:solidFill>
                  <a:schemeClr val="bg1">
                    <a:lumMod val="75000"/>
                  </a:schemeClr>
                </a:solidFill>
              </a:rPr>
              <a:t>Data Analysis</a:t>
            </a:r>
          </a:p>
          <a:p>
            <a:r>
              <a:rPr lang="en-US" sz="1200" dirty="0">
                <a:solidFill>
                  <a:schemeClr val="bg1">
                    <a:lumMod val="75000"/>
                  </a:schemeClr>
                </a:solidFill>
              </a:rPr>
              <a:t>Data Pre-processing</a:t>
            </a:r>
          </a:p>
          <a:p>
            <a:r>
              <a:rPr lang="en-US" sz="1200" dirty="0">
                <a:solidFill>
                  <a:schemeClr val="bg1">
                    <a:lumMod val="75000"/>
                  </a:schemeClr>
                </a:solidFill>
              </a:rPr>
              <a:t>ML Algorithms</a:t>
            </a:r>
          </a:p>
          <a:p>
            <a:r>
              <a:rPr lang="en-US" sz="1200" dirty="0">
                <a:solidFill>
                  <a:schemeClr val="bg1">
                    <a:lumMod val="75000"/>
                  </a:schemeClr>
                </a:solidFill>
              </a:rPr>
              <a:t>Comparison Models</a:t>
            </a:r>
          </a:p>
          <a:p>
            <a:r>
              <a:rPr lang="en-US" sz="1200" dirty="0">
                <a:solidFill>
                  <a:schemeClr val="bg1">
                    <a:lumMod val="75000"/>
                  </a:schemeClr>
                </a:solidFill>
              </a:rPr>
              <a:t>Conclusion</a:t>
            </a:r>
          </a:p>
          <a:p>
            <a:r>
              <a:rPr lang="en-US" sz="1200" dirty="0">
                <a:solidFill>
                  <a:schemeClr val="bg1">
                    <a:lumMod val="75000"/>
                  </a:schemeClr>
                </a:solidFill>
              </a:rPr>
              <a:t>References</a:t>
            </a:r>
          </a:p>
          <a:p>
            <a:r>
              <a:rPr lang="en-US" sz="1200" dirty="0">
                <a:solidFill>
                  <a:schemeClr val="bg1">
                    <a:lumMod val="75000"/>
                  </a:schemeClr>
                </a:solidFill>
              </a:rPr>
              <a:t>Q&amp;A</a:t>
            </a:r>
          </a:p>
          <a:p>
            <a:endParaRPr lang="en-CA" sz="1200" dirty="0"/>
          </a:p>
        </p:txBody>
      </p:sp>
      <p:pic>
        <p:nvPicPr>
          <p:cNvPr id="14" name="Picture 13" descr="A picture containing text, clipart&#10;&#10;Description automatically generated">
            <a:extLst>
              <a:ext uri="{FF2B5EF4-FFF2-40B4-BE49-F238E27FC236}">
                <a16:creationId xmlns:a16="http://schemas.microsoft.com/office/drawing/2014/main" id="{7EF444CE-E14D-43B9-9CBC-B1574E469EC4}"/>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27136" r="27866" b="4"/>
          <a:stretch/>
        </p:blipFill>
        <p:spPr>
          <a:xfrm>
            <a:off x="7935997" y="4264501"/>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p:spPr>
      </p:pic>
    </p:spTree>
    <p:extLst>
      <p:ext uri="{BB962C8B-B14F-4D97-AF65-F5344CB8AC3E}">
        <p14:creationId xmlns:p14="http://schemas.microsoft.com/office/powerpoint/2010/main" val="253800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803776" y="825339"/>
            <a:ext cx="6190412" cy="730746"/>
          </a:xfrm>
        </p:spPr>
        <p:txBody>
          <a:bodyPr anchor="b">
            <a:normAutofit/>
          </a:bodyPr>
          <a:lstStyle/>
          <a:p>
            <a:r>
              <a:rPr lang="en-CA" sz="4000" dirty="0"/>
              <a:t>Data Understanding</a:t>
            </a:r>
          </a:p>
        </p:txBody>
      </p:sp>
      <p:sp>
        <p:nvSpPr>
          <p:cNvPr id="3" name="Content Placeholder 2">
            <a:extLst>
              <a:ext uri="{FF2B5EF4-FFF2-40B4-BE49-F238E27FC236}">
                <a16:creationId xmlns:a16="http://schemas.microsoft.com/office/drawing/2014/main" id="{93F76F10-8A46-46DA-94C8-27AD11E1E7EC}"/>
              </a:ext>
            </a:extLst>
          </p:cNvPr>
          <p:cNvSpPr>
            <a:spLocks noGrp="1"/>
          </p:cNvSpPr>
          <p:nvPr>
            <p:ph idx="1"/>
          </p:nvPr>
        </p:nvSpPr>
        <p:spPr>
          <a:xfrm>
            <a:off x="2414055" y="1852868"/>
            <a:ext cx="6196540" cy="4320922"/>
          </a:xfrm>
        </p:spPr>
        <p:txBody>
          <a:bodyPr anchor="t">
            <a:normAutofit/>
          </a:bodyPr>
          <a:lstStyle/>
          <a:p>
            <a:pPr>
              <a:buFont typeface="Wingdings" panose="05000000000000000000" pitchFamily="2" charset="2"/>
              <a:buChar char="v"/>
            </a:pPr>
            <a:r>
              <a:rPr lang="en-US" sz="1300" dirty="0"/>
              <a:t>Data is collected from US Airline passenger satisfaction survey</a:t>
            </a:r>
          </a:p>
          <a:p>
            <a:pPr>
              <a:buFont typeface="Wingdings" panose="05000000000000000000" pitchFamily="2" charset="2"/>
              <a:buChar char="v"/>
            </a:pPr>
            <a:r>
              <a:rPr lang="en-US" sz="1300" dirty="0"/>
              <a:t>Data content include</a:t>
            </a:r>
          </a:p>
          <a:p>
            <a:pPr lvl="1">
              <a:buFont typeface="Wingdings" panose="05000000000000000000" pitchFamily="2" charset="2"/>
              <a:buChar char="§"/>
            </a:pPr>
            <a:r>
              <a:rPr lang="en-US" sz="1300" dirty="0"/>
              <a:t>Customer categories information</a:t>
            </a:r>
          </a:p>
          <a:p>
            <a:pPr lvl="2" fontAlgn="base">
              <a:buFont typeface="Courier New" panose="02070309020205020404" pitchFamily="49" charset="0"/>
              <a:buChar char="o"/>
            </a:pPr>
            <a:r>
              <a:rPr lang="en-CA" sz="1300" dirty="0"/>
              <a:t>Age: The actual age of the passengers</a:t>
            </a:r>
          </a:p>
          <a:p>
            <a:pPr lvl="2" fontAlgn="base">
              <a:buFont typeface="Courier New" panose="02070309020205020404" pitchFamily="49" charset="0"/>
              <a:buChar char="o"/>
            </a:pPr>
            <a:r>
              <a:rPr lang="en-CA" sz="1300" dirty="0"/>
              <a:t>Gender: Gender of the passengers (Female, Male)</a:t>
            </a:r>
          </a:p>
          <a:p>
            <a:pPr lvl="2" fontAlgn="base">
              <a:buFont typeface="Courier New" panose="02070309020205020404" pitchFamily="49" charset="0"/>
              <a:buChar char="o"/>
            </a:pPr>
            <a:r>
              <a:rPr lang="en-CA" sz="1300" dirty="0"/>
              <a:t>Type of Travel: Purpose of the flight of the passengers (Personal Travel, Business Travel)</a:t>
            </a:r>
          </a:p>
          <a:p>
            <a:pPr lvl="2" fontAlgn="base">
              <a:buFont typeface="Courier New" panose="02070309020205020404" pitchFamily="49" charset="0"/>
              <a:buChar char="o"/>
            </a:pPr>
            <a:r>
              <a:rPr lang="en-CA" sz="1300" dirty="0"/>
              <a:t>Class: Travel class in the plane of the passengers (Business, Eco, Eco Plus)</a:t>
            </a:r>
          </a:p>
          <a:p>
            <a:pPr lvl="2" fontAlgn="base">
              <a:buFont typeface="Courier New" panose="02070309020205020404" pitchFamily="49" charset="0"/>
              <a:buChar char="o"/>
            </a:pPr>
            <a:r>
              <a:rPr lang="en-CA" sz="1300" dirty="0"/>
              <a:t>Customer Type: The customer type (Loyal customer, disloyal customer)</a:t>
            </a:r>
          </a:p>
          <a:p>
            <a:pPr lvl="2" fontAlgn="base">
              <a:buFont typeface="Courier New" panose="02070309020205020404" pitchFamily="49" charset="0"/>
              <a:buChar char="o"/>
            </a:pPr>
            <a:r>
              <a:rPr lang="en-CA" sz="1300" dirty="0"/>
              <a:t>Flight distance: The flight distance of this journey</a:t>
            </a:r>
            <a:endParaRPr lang="en-US" sz="1300" dirty="0"/>
          </a:p>
          <a:p>
            <a:pPr lvl="1">
              <a:buFont typeface="Wingdings" panose="05000000000000000000" pitchFamily="2" charset="2"/>
              <a:buChar char="§"/>
            </a:pPr>
            <a:r>
              <a:rPr lang="en-US" sz="1300" dirty="0"/>
              <a:t>Service satisfaction level rated from passenger about their flights. The level is rated from 1 to 5 corresponding to the level of dissatisfaction to extreme satisfaction. Services include Seat comfort, Departure/Arrival time convenient, Food and drink, Gate location, Inflight wi-fi service, Inflight entertainment, Online support, Ease of Online booking, On-board service, Leg room service, Baggage handling, Check-in service, Cleanliness, Online boarding </a:t>
            </a:r>
          </a:p>
          <a:p>
            <a:pPr lvl="1">
              <a:buFont typeface="Wingdings" panose="05000000000000000000" pitchFamily="2" charset="2"/>
              <a:buChar char="§"/>
            </a:pPr>
            <a:r>
              <a:rPr lang="en-US" sz="1300" dirty="0"/>
              <a:t>Column “satisfaction” include two values “satisfied or “neutral or dissatisfied” that is the final evaluation about their experience of the flight.</a:t>
            </a:r>
          </a:p>
          <a:p>
            <a:endParaRPr lang="en-US" sz="1300" dirty="0"/>
          </a:p>
          <a:p>
            <a:pPr marL="0" indent="0">
              <a:buNone/>
            </a:pPr>
            <a:endParaRPr lang="en-US" sz="1300" dirty="0"/>
          </a:p>
          <a:p>
            <a:endParaRPr lang="en-US" sz="1300" dirty="0"/>
          </a:p>
          <a:p>
            <a:endParaRPr lang="en-US" sz="1300" dirty="0"/>
          </a:p>
          <a:p>
            <a:endParaRPr lang="en-US" sz="1300" dirty="0"/>
          </a:p>
          <a:p>
            <a:endParaRPr lang="en-CA" sz="1300" dirty="0"/>
          </a:p>
        </p:txBody>
      </p:sp>
      <p:pic>
        <p:nvPicPr>
          <p:cNvPr id="15" name="Picture 14" descr="A picture containing text, clipart&#10;&#10;Description automatically generated">
            <a:extLst>
              <a:ext uri="{FF2B5EF4-FFF2-40B4-BE49-F238E27FC236}">
                <a16:creationId xmlns:a16="http://schemas.microsoft.com/office/drawing/2014/main" id="{5597B341-0C38-4175-8D4E-C7F7C7E4B1C9}"/>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32738" r="16512"/>
          <a:stretch/>
        </p:blipFill>
        <p:spPr>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pic>
        <p:nvPicPr>
          <p:cNvPr id="13" name="Picture 12" descr="A picture containing text, clipart&#10;&#10;Description automatically generated">
            <a:extLst>
              <a:ext uri="{FF2B5EF4-FFF2-40B4-BE49-F238E27FC236}">
                <a16:creationId xmlns:a16="http://schemas.microsoft.com/office/drawing/2014/main" id="{117E41DC-4B90-4972-9FB7-60E4E3633832}"/>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27136" r="27866" b="4"/>
          <a:stretch/>
        </p:blipFill>
        <p:spPr>
          <a:xfrm>
            <a:off x="7935997" y="4264501"/>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p:spPr>
      </p:pic>
      <p:sp>
        <p:nvSpPr>
          <p:cNvPr id="12" name="Content Placeholder 2">
            <a:extLst>
              <a:ext uri="{FF2B5EF4-FFF2-40B4-BE49-F238E27FC236}">
                <a16:creationId xmlns:a16="http://schemas.microsoft.com/office/drawing/2014/main" id="{5894A2B6-C9EF-4502-A75E-1E75D5A90157}"/>
              </a:ext>
            </a:extLst>
          </p:cNvPr>
          <p:cNvSpPr txBox="1">
            <a:spLocks/>
          </p:cNvSpPr>
          <p:nvPr/>
        </p:nvSpPr>
        <p:spPr>
          <a:xfrm>
            <a:off x="531189" y="1852868"/>
            <a:ext cx="1882865" cy="3793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bg1">
                    <a:lumMod val="75000"/>
                  </a:schemeClr>
                </a:solidFill>
              </a:rPr>
              <a:t>Introduction</a:t>
            </a:r>
          </a:p>
          <a:p>
            <a:r>
              <a:rPr lang="en-US" sz="1200" dirty="0">
                <a:solidFill>
                  <a:schemeClr val="bg1">
                    <a:lumMod val="75000"/>
                  </a:schemeClr>
                </a:solidFill>
              </a:rPr>
              <a:t>Dataset </a:t>
            </a:r>
          </a:p>
          <a:p>
            <a:r>
              <a:rPr lang="en-US" sz="1200" dirty="0"/>
              <a:t>Data Understanding</a:t>
            </a:r>
          </a:p>
          <a:p>
            <a:r>
              <a:rPr lang="en-US" sz="1200" dirty="0">
                <a:solidFill>
                  <a:schemeClr val="bg1">
                    <a:lumMod val="75000"/>
                  </a:schemeClr>
                </a:solidFill>
              </a:rPr>
              <a:t>Data Cleaning</a:t>
            </a:r>
          </a:p>
          <a:p>
            <a:r>
              <a:rPr lang="en-US" sz="1200" dirty="0">
                <a:solidFill>
                  <a:schemeClr val="bg1">
                    <a:lumMod val="75000"/>
                  </a:schemeClr>
                </a:solidFill>
              </a:rPr>
              <a:t>Data Analysis</a:t>
            </a:r>
          </a:p>
          <a:p>
            <a:r>
              <a:rPr lang="en-US" sz="1200" dirty="0">
                <a:solidFill>
                  <a:schemeClr val="bg1">
                    <a:lumMod val="75000"/>
                  </a:schemeClr>
                </a:solidFill>
              </a:rPr>
              <a:t>Data Pre-processing</a:t>
            </a:r>
          </a:p>
          <a:p>
            <a:r>
              <a:rPr lang="en-US" sz="1200" dirty="0">
                <a:solidFill>
                  <a:schemeClr val="bg1">
                    <a:lumMod val="75000"/>
                  </a:schemeClr>
                </a:solidFill>
              </a:rPr>
              <a:t>ML Algorithms</a:t>
            </a:r>
          </a:p>
          <a:p>
            <a:r>
              <a:rPr lang="en-US" sz="1200" dirty="0">
                <a:solidFill>
                  <a:schemeClr val="bg1">
                    <a:lumMod val="75000"/>
                  </a:schemeClr>
                </a:solidFill>
              </a:rPr>
              <a:t>Comparison Models</a:t>
            </a:r>
          </a:p>
          <a:p>
            <a:r>
              <a:rPr lang="en-US" sz="1200" dirty="0">
                <a:solidFill>
                  <a:schemeClr val="bg1">
                    <a:lumMod val="75000"/>
                  </a:schemeClr>
                </a:solidFill>
              </a:rPr>
              <a:t>Conclusion</a:t>
            </a:r>
          </a:p>
          <a:p>
            <a:r>
              <a:rPr lang="en-US" sz="1200" dirty="0">
                <a:solidFill>
                  <a:schemeClr val="bg1">
                    <a:lumMod val="75000"/>
                  </a:schemeClr>
                </a:solidFill>
              </a:rPr>
              <a:t>References</a:t>
            </a:r>
          </a:p>
          <a:p>
            <a:r>
              <a:rPr lang="en-US" sz="1200" dirty="0">
                <a:solidFill>
                  <a:schemeClr val="bg1">
                    <a:lumMod val="75000"/>
                  </a:schemeClr>
                </a:solidFill>
              </a:rPr>
              <a:t>Q&amp;A</a:t>
            </a:r>
          </a:p>
          <a:p>
            <a:endParaRPr lang="en-CA" sz="1200" dirty="0"/>
          </a:p>
        </p:txBody>
      </p:sp>
    </p:spTree>
    <p:extLst>
      <p:ext uri="{BB962C8B-B14F-4D97-AF65-F5344CB8AC3E}">
        <p14:creationId xmlns:p14="http://schemas.microsoft.com/office/powerpoint/2010/main" val="20215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803776" y="825339"/>
            <a:ext cx="6190412" cy="730746"/>
          </a:xfrm>
        </p:spPr>
        <p:txBody>
          <a:bodyPr anchor="b">
            <a:normAutofit/>
          </a:bodyPr>
          <a:lstStyle/>
          <a:p>
            <a:r>
              <a:rPr lang="en-CA" sz="4000" dirty="0"/>
              <a:t>Data Cleaning</a:t>
            </a:r>
          </a:p>
        </p:txBody>
      </p:sp>
      <p:sp>
        <p:nvSpPr>
          <p:cNvPr id="3" name="Content Placeholder 2">
            <a:extLst>
              <a:ext uri="{FF2B5EF4-FFF2-40B4-BE49-F238E27FC236}">
                <a16:creationId xmlns:a16="http://schemas.microsoft.com/office/drawing/2014/main" id="{93F76F10-8A46-46DA-94C8-27AD11E1E7EC}"/>
              </a:ext>
            </a:extLst>
          </p:cNvPr>
          <p:cNvSpPr>
            <a:spLocks noGrp="1"/>
          </p:cNvSpPr>
          <p:nvPr>
            <p:ph idx="1"/>
          </p:nvPr>
        </p:nvSpPr>
        <p:spPr>
          <a:xfrm>
            <a:off x="2578980" y="1852868"/>
            <a:ext cx="5486560" cy="4320922"/>
          </a:xfrm>
        </p:spPr>
        <p:txBody>
          <a:bodyPr anchor="t">
            <a:normAutofit/>
          </a:bodyPr>
          <a:lstStyle/>
          <a:p>
            <a:pPr marL="342900" indent="-342900">
              <a:buFont typeface="+mj-lt"/>
              <a:buAutoNum type="arabicPeriod"/>
            </a:pPr>
            <a:r>
              <a:rPr lang="en-US" sz="1500" dirty="0"/>
              <a:t>For string and object datatype: convert to lower cases, and convert non-meaningful data (weird letter) to NULL value</a:t>
            </a:r>
          </a:p>
          <a:p>
            <a:pPr marL="342900" indent="-342900">
              <a:buFont typeface="+mj-lt"/>
              <a:buAutoNum type="arabicPeriod"/>
            </a:pPr>
            <a:r>
              <a:rPr lang="en-US" sz="1500" dirty="0"/>
              <a:t>Drop rows contain all NULL value</a:t>
            </a:r>
          </a:p>
          <a:p>
            <a:pPr marL="342900" indent="-342900">
              <a:buFont typeface="+mj-lt"/>
              <a:buAutoNum type="arabicPeriod"/>
            </a:pPr>
            <a:r>
              <a:rPr lang="en-US" sz="1500" dirty="0"/>
              <a:t>Drop columns contain more than 50% NULL value</a:t>
            </a:r>
          </a:p>
          <a:p>
            <a:pPr marL="342900" indent="-342900">
              <a:buFont typeface="+mj-lt"/>
              <a:buAutoNum type="arabicPeriod"/>
            </a:pPr>
            <a:r>
              <a:rPr lang="en-US" sz="1500" dirty="0"/>
              <a:t>Drop duplicated data rows</a:t>
            </a:r>
          </a:p>
          <a:p>
            <a:pPr marL="342900" indent="-342900">
              <a:buFont typeface="+mj-lt"/>
              <a:buAutoNum type="arabicPeriod"/>
            </a:pPr>
            <a:r>
              <a:rPr lang="en-US" sz="1500" dirty="0"/>
              <a:t>Drop unique columns</a:t>
            </a:r>
          </a:p>
          <a:p>
            <a:pPr marL="342900" indent="-342900">
              <a:buFont typeface="+mj-lt"/>
              <a:buAutoNum type="arabicPeriod"/>
            </a:pPr>
            <a:r>
              <a:rPr lang="en-US" sz="1500" dirty="0"/>
              <a:t>Handle for missing numeric data</a:t>
            </a:r>
          </a:p>
          <a:p>
            <a:pPr marL="342900" indent="-342900">
              <a:buFont typeface="+mj-lt"/>
              <a:buAutoNum type="arabicPeriod"/>
            </a:pPr>
            <a:r>
              <a:rPr lang="en-US" sz="1500" dirty="0"/>
              <a:t>Handle for missing category data</a:t>
            </a:r>
          </a:p>
          <a:p>
            <a:endParaRPr lang="en-US" sz="1500" dirty="0"/>
          </a:p>
          <a:p>
            <a:endParaRPr lang="en-US" sz="2000" dirty="0"/>
          </a:p>
          <a:p>
            <a:endParaRPr lang="en-CA" sz="2000" dirty="0"/>
          </a:p>
        </p:txBody>
      </p:sp>
      <p:pic>
        <p:nvPicPr>
          <p:cNvPr id="15" name="Picture 14" descr="A picture containing text, clipart&#10;&#10;Description automatically generated">
            <a:extLst>
              <a:ext uri="{FF2B5EF4-FFF2-40B4-BE49-F238E27FC236}">
                <a16:creationId xmlns:a16="http://schemas.microsoft.com/office/drawing/2014/main" id="{5597B341-0C38-4175-8D4E-C7F7C7E4B1C9}"/>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32738" r="16512"/>
          <a:stretch/>
        </p:blipFill>
        <p:spPr>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12" name="Content Placeholder 2">
            <a:extLst>
              <a:ext uri="{FF2B5EF4-FFF2-40B4-BE49-F238E27FC236}">
                <a16:creationId xmlns:a16="http://schemas.microsoft.com/office/drawing/2014/main" id="{5894A2B6-C9EF-4502-A75E-1E75D5A90157}"/>
              </a:ext>
            </a:extLst>
          </p:cNvPr>
          <p:cNvSpPr txBox="1">
            <a:spLocks/>
          </p:cNvSpPr>
          <p:nvPr/>
        </p:nvSpPr>
        <p:spPr>
          <a:xfrm>
            <a:off x="531189" y="1852868"/>
            <a:ext cx="1882865" cy="3793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bg1">
                    <a:lumMod val="75000"/>
                  </a:schemeClr>
                </a:solidFill>
              </a:rPr>
              <a:t>Introduction</a:t>
            </a:r>
          </a:p>
          <a:p>
            <a:r>
              <a:rPr lang="en-US" sz="1200" dirty="0">
                <a:solidFill>
                  <a:schemeClr val="bg1">
                    <a:lumMod val="75000"/>
                  </a:schemeClr>
                </a:solidFill>
              </a:rPr>
              <a:t>Dataset </a:t>
            </a:r>
          </a:p>
          <a:p>
            <a:r>
              <a:rPr lang="en-US" sz="1200" dirty="0">
                <a:solidFill>
                  <a:schemeClr val="bg1">
                    <a:lumMod val="75000"/>
                  </a:schemeClr>
                </a:solidFill>
              </a:rPr>
              <a:t>Data Understanding</a:t>
            </a:r>
          </a:p>
          <a:p>
            <a:r>
              <a:rPr lang="en-US" sz="1200" dirty="0"/>
              <a:t>Data Cleaning</a:t>
            </a:r>
          </a:p>
          <a:p>
            <a:r>
              <a:rPr lang="en-US" sz="1200" dirty="0">
                <a:solidFill>
                  <a:schemeClr val="bg1">
                    <a:lumMod val="75000"/>
                  </a:schemeClr>
                </a:solidFill>
              </a:rPr>
              <a:t>Data Analysis</a:t>
            </a:r>
          </a:p>
          <a:p>
            <a:r>
              <a:rPr lang="en-US" sz="1200" dirty="0">
                <a:solidFill>
                  <a:schemeClr val="bg1">
                    <a:lumMod val="75000"/>
                  </a:schemeClr>
                </a:solidFill>
              </a:rPr>
              <a:t>Data Pre-processing</a:t>
            </a:r>
          </a:p>
          <a:p>
            <a:r>
              <a:rPr lang="en-US" sz="1200" dirty="0">
                <a:solidFill>
                  <a:schemeClr val="bg1">
                    <a:lumMod val="75000"/>
                  </a:schemeClr>
                </a:solidFill>
              </a:rPr>
              <a:t>ML Algorithms</a:t>
            </a:r>
          </a:p>
          <a:p>
            <a:r>
              <a:rPr lang="en-US" sz="1200" dirty="0">
                <a:solidFill>
                  <a:schemeClr val="bg1">
                    <a:lumMod val="75000"/>
                  </a:schemeClr>
                </a:solidFill>
              </a:rPr>
              <a:t>Comparison Models</a:t>
            </a:r>
          </a:p>
          <a:p>
            <a:r>
              <a:rPr lang="en-US" sz="1200" dirty="0">
                <a:solidFill>
                  <a:schemeClr val="bg1">
                    <a:lumMod val="75000"/>
                  </a:schemeClr>
                </a:solidFill>
              </a:rPr>
              <a:t>Conclusion</a:t>
            </a:r>
          </a:p>
          <a:p>
            <a:r>
              <a:rPr lang="en-US" sz="1200" dirty="0">
                <a:solidFill>
                  <a:schemeClr val="bg1">
                    <a:lumMod val="75000"/>
                  </a:schemeClr>
                </a:solidFill>
              </a:rPr>
              <a:t>References</a:t>
            </a:r>
          </a:p>
          <a:p>
            <a:r>
              <a:rPr lang="en-US" sz="1200" dirty="0">
                <a:solidFill>
                  <a:schemeClr val="bg1">
                    <a:lumMod val="75000"/>
                  </a:schemeClr>
                </a:solidFill>
              </a:rPr>
              <a:t>Q&amp;A</a:t>
            </a:r>
          </a:p>
          <a:p>
            <a:endParaRPr lang="en-CA" sz="1200" dirty="0"/>
          </a:p>
        </p:txBody>
      </p:sp>
      <p:pic>
        <p:nvPicPr>
          <p:cNvPr id="7" name="Picture 6" descr="A picture containing text, clipart&#10;&#10;Description automatically generated">
            <a:extLst>
              <a:ext uri="{FF2B5EF4-FFF2-40B4-BE49-F238E27FC236}">
                <a16:creationId xmlns:a16="http://schemas.microsoft.com/office/drawing/2014/main" id="{106FF648-5D57-4A4C-8016-7113EB2180BB}"/>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27136" r="27866" b="4"/>
          <a:stretch/>
        </p:blipFill>
        <p:spPr>
          <a:xfrm>
            <a:off x="7935997" y="4264501"/>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p:spPr>
      </p:pic>
    </p:spTree>
    <p:extLst>
      <p:ext uri="{BB962C8B-B14F-4D97-AF65-F5344CB8AC3E}">
        <p14:creationId xmlns:p14="http://schemas.microsoft.com/office/powerpoint/2010/main" val="373049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803776" y="825339"/>
            <a:ext cx="6190412" cy="730746"/>
          </a:xfrm>
        </p:spPr>
        <p:txBody>
          <a:bodyPr anchor="b">
            <a:normAutofit/>
          </a:bodyPr>
          <a:lstStyle/>
          <a:p>
            <a:r>
              <a:rPr lang="en-CA" sz="4000" dirty="0"/>
              <a:t>Data analysis</a:t>
            </a:r>
          </a:p>
        </p:txBody>
      </p:sp>
      <p:sp>
        <p:nvSpPr>
          <p:cNvPr id="3" name="Content Placeholder 2">
            <a:extLst>
              <a:ext uri="{FF2B5EF4-FFF2-40B4-BE49-F238E27FC236}">
                <a16:creationId xmlns:a16="http://schemas.microsoft.com/office/drawing/2014/main" id="{93F76F10-8A46-46DA-94C8-27AD11E1E7EC}"/>
              </a:ext>
            </a:extLst>
          </p:cNvPr>
          <p:cNvSpPr>
            <a:spLocks noGrp="1"/>
          </p:cNvSpPr>
          <p:nvPr>
            <p:ph idx="1"/>
          </p:nvPr>
        </p:nvSpPr>
        <p:spPr>
          <a:xfrm>
            <a:off x="2578980" y="1852868"/>
            <a:ext cx="4896641" cy="4320922"/>
          </a:xfrm>
        </p:spPr>
        <p:txBody>
          <a:bodyPr anchor="t">
            <a:normAutofit/>
          </a:bodyPr>
          <a:lstStyle/>
          <a:p>
            <a:pPr>
              <a:buFont typeface="Wingdings" panose="05000000000000000000" pitchFamily="2" charset="2"/>
              <a:buChar char="v"/>
            </a:pPr>
            <a:r>
              <a:rPr lang="en-US" sz="1500" dirty="0"/>
              <a:t>Create group for category columns such as </a:t>
            </a:r>
          </a:p>
          <a:p>
            <a:pPr lvl="1"/>
            <a:r>
              <a:rPr lang="en-US" sz="1500" dirty="0"/>
              <a:t>“Age”: [0-10], [11-20], [21-30]…. </a:t>
            </a:r>
          </a:p>
          <a:p>
            <a:pPr lvl="1"/>
            <a:r>
              <a:rPr lang="en-US" sz="1500" dirty="0"/>
              <a:t>“Flight Distance”: [0-1000], [1001-2000] ….</a:t>
            </a:r>
          </a:p>
          <a:p>
            <a:pPr lvl="1"/>
            <a:r>
              <a:rPr lang="en-US" sz="1500" dirty="0"/>
              <a:t>“Departure Delay in Minutes”: [0-120], [121-240]…</a:t>
            </a:r>
          </a:p>
          <a:p>
            <a:pPr lvl="1"/>
            <a:r>
              <a:rPr lang="en-US" sz="1500" dirty="0"/>
              <a:t>“Arrival Delay in Minutes”: [0-120], [121-240],…</a:t>
            </a:r>
          </a:p>
          <a:p>
            <a:pPr lvl="1"/>
            <a:endParaRPr lang="en-US" sz="1500" dirty="0"/>
          </a:p>
          <a:p>
            <a:pPr marL="0" indent="0" algn="just">
              <a:buNone/>
            </a:pPr>
            <a:r>
              <a:rPr lang="en-US" sz="1500" dirty="0"/>
              <a:t>1. At the first glance, regards to “Customers Satisfaction Distribution” pie chart, Satisfied customers account 54.8% out of total customers that is a bit higher than dissatisfied customers which is 45.2%</a:t>
            </a:r>
          </a:p>
          <a:p>
            <a:pPr marL="0" indent="0">
              <a:buNone/>
            </a:pPr>
            <a:endParaRPr lang="en-US" sz="1500" dirty="0"/>
          </a:p>
          <a:p>
            <a:endParaRPr lang="en-US" sz="1500" dirty="0"/>
          </a:p>
          <a:p>
            <a:endParaRPr lang="en-CA" sz="1500" dirty="0"/>
          </a:p>
        </p:txBody>
      </p:sp>
      <p:sp>
        <p:nvSpPr>
          <p:cNvPr id="12" name="Content Placeholder 2">
            <a:extLst>
              <a:ext uri="{FF2B5EF4-FFF2-40B4-BE49-F238E27FC236}">
                <a16:creationId xmlns:a16="http://schemas.microsoft.com/office/drawing/2014/main" id="{5894A2B6-C9EF-4502-A75E-1E75D5A90157}"/>
              </a:ext>
            </a:extLst>
          </p:cNvPr>
          <p:cNvSpPr txBox="1">
            <a:spLocks/>
          </p:cNvSpPr>
          <p:nvPr/>
        </p:nvSpPr>
        <p:spPr>
          <a:xfrm>
            <a:off x="531189" y="1852868"/>
            <a:ext cx="1882865" cy="3793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bg1">
                    <a:lumMod val="75000"/>
                  </a:schemeClr>
                </a:solidFill>
              </a:rPr>
              <a:t>Introduction</a:t>
            </a:r>
          </a:p>
          <a:p>
            <a:r>
              <a:rPr lang="en-US" sz="1200" dirty="0">
                <a:solidFill>
                  <a:schemeClr val="bg1">
                    <a:lumMod val="75000"/>
                  </a:schemeClr>
                </a:solidFill>
              </a:rPr>
              <a:t>Dataset </a:t>
            </a:r>
          </a:p>
          <a:p>
            <a:r>
              <a:rPr lang="en-US" sz="1200" dirty="0">
                <a:solidFill>
                  <a:schemeClr val="bg1">
                    <a:lumMod val="75000"/>
                  </a:schemeClr>
                </a:solidFill>
              </a:rPr>
              <a:t>Data Understanding</a:t>
            </a:r>
          </a:p>
          <a:p>
            <a:r>
              <a:rPr lang="en-US" sz="1200" dirty="0">
                <a:solidFill>
                  <a:schemeClr val="bg1">
                    <a:lumMod val="75000"/>
                  </a:schemeClr>
                </a:solidFill>
              </a:rPr>
              <a:t>Data Cleaning</a:t>
            </a:r>
          </a:p>
          <a:p>
            <a:r>
              <a:rPr lang="en-US" sz="1200" dirty="0"/>
              <a:t>Data Analysis</a:t>
            </a:r>
          </a:p>
          <a:p>
            <a:r>
              <a:rPr lang="en-US" sz="1200" dirty="0">
                <a:solidFill>
                  <a:schemeClr val="bg1">
                    <a:lumMod val="75000"/>
                  </a:schemeClr>
                </a:solidFill>
              </a:rPr>
              <a:t>Data Pre-processing</a:t>
            </a:r>
          </a:p>
          <a:p>
            <a:r>
              <a:rPr lang="en-US" sz="1200" dirty="0">
                <a:solidFill>
                  <a:schemeClr val="bg1">
                    <a:lumMod val="75000"/>
                  </a:schemeClr>
                </a:solidFill>
              </a:rPr>
              <a:t>ML Algorithms</a:t>
            </a:r>
          </a:p>
          <a:p>
            <a:r>
              <a:rPr lang="en-US" sz="1200" dirty="0">
                <a:solidFill>
                  <a:schemeClr val="bg1">
                    <a:lumMod val="75000"/>
                  </a:schemeClr>
                </a:solidFill>
              </a:rPr>
              <a:t>Comparison Models</a:t>
            </a:r>
          </a:p>
          <a:p>
            <a:r>
              <a:rPr lang="en-US" sz="1200" dirty="0">
                <a:solidFill>
                  <a:schemeClr val="bg1">
                    <a:lumMod val="75000"/>
                  </a:schemeClr>
                </a:solidFill>
              </a:rPr>
              <a:t>Conclusion</a:t>
            </a:r>
          </a:p>
          <a:p>
            <a:r>
              <a:rPr lang="en-US" sz="1200" dirty="0">
                <a:solidFill>
                  <a:schemeClr val="bg1">
                    <a:lumMod val="75000"/>
                  </a:schemeClr>
                </a:solidFill>
              </a:rPr>
              <a:t>References</a:t>
            </a:r>
          </a:p>
          <a:p>
            <a:r>
              <a:rPr lang="en-US" sz="1200" dirty="0">
                <a:solidFill>
                  <a:schemeClr val="bg1">
                    <a:lumMod val="75000"/>
                  </a:schemeClr>
                </a:solidFill>
              </a:rPr>
              <a:t>Q&amp;A</a:t>
            </a:r>
          </a:p>
          <a:p>
            <a:endParaRPr lang="en-CA" sz="1200" dirty="0"/>
          </a:p>
        </p:txBody>
      </p:sp>
      <p:pic>
        <p:nvPicPr>
          <p:cNvPr id="8" name="Picture 7">
            <a:extLst>
              <a:ext uri="{FF2B5EF4-FFF2-40B4-BE49-F238E27FC236}">
                <a16:creationId xmlns:a16="http://schemas.microsoft.com/office/drawing/2014/main" id="{96A77723-AD27-40E7-99D1-A468B0FD188B}"/>
              </a:ext>
            </a:extLst>
          </p:cNvPr>
          <p:cNvPicPr>
            <a:picLocks noChangeAspect="1"/>
          </p:cNvPicPr>
          <p:nvPr/>
        </p:nvPicPr>
        <p:blipFill>
          <a:blip r:embed="rId2"/>
          <a:stretch>
            <a:fillRect/>
          </a:stretch>
        </p:blipFill>
        <p:spPr>
          <a:xfrm>
            <a:off x="7696467" y="2959768"/>
            <a:ext cx="3833106" cy="2823410"/>
          </a:xfrm>
          <a:prstGeom prst="rect">
            <a:avLst/>
          </a:prstGeom>
        </p:spPr>
      </p:pic>
    </p:spTree>
    <p:extLst>
      <p:ext uri="{BB962C8B-B14F-4D97-AF65-F5344CB8AC3E}">
        <p14:creationId xmlns:p14="http://schemas.microsoft.com/office/powerpoint/2010/main" val="104179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411480" y="987552"/>
            <a:ext cx="4485861" cy="1088136"/>
          </a:xfrm>
        </p:spPr>
        <p:txBody>
          <a:bodyPr anchor="b">
            <a:normAutofit/>
          </a:bodyPr>
          <a:lstStyle/>
          <a:p>
            <a:r>
              <a:rPr lang="en-CA" sz="3400" dirty="0"/>
              <a:t>Data analysis (cont.)</a:t>
            </a:r>
          </a:p>
        </p:txBody>
      </p:sp>
      <p:sp>
        <p:nvSpPr>
          <p:cNvPr id="13" name="Rectangle 12">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3F76F10-8A46-46DA-94C8-27AD11E1E7EC}"/>
              </a:ext>
            </a:extLst>
          </p:cNvPr>
          <p:cNvSpPr>
            <a:spLocks noGrp="1"/>
          </p:cNvSpPr>
          <p:nvPr>
            <p:ph idx="1"/>
          </p:nvPr>
        </p:nvSpPr>
        <p:spPr>
          <a:xfrm>
            <a:off x="411479" y="2688336"/>
            <a:ext cx="4498848" cy="3584448"/>
          </a:xfrm>
        </p:spPr>
        <p:txBody>
          <a:bodyPr anchor="t">
            <a:noAutofit/>
          </a:bodyPr>
          <a:lstStyle/>
          <a:p>
            <a:pPr marL="342900" indent="-342900">
              <a:buFont typeface="+mj-lt"/>
              <a:buAutoNum type="arabicPeriod" startAt="2"/>
            </a:pPr>
            <a:r>
              <a:rPr lang="en-US" sz="1500" dirty="0"/>
              <a:t>For customers who are satisfied:</a:t>
            </a:r>
          </a:p>
          <a:p>
            <a:pPr lvl="1"/>
            <a:r>
              <a:rPr lang="en-US" sz="1500" dirty="0"/>
              <a:t>In overall, 2/3 of them travel for business and 1/3 are personal travel. </a:t>
            </a:r>
          </a:p>
          <a:p>
            <a:pPr lvl="1"/>
            <a:r>
              <a:rPr lang="en-US" sz="1500" dirty="0"/>
              <a:t>For business travel customer, most of them go with business class. And almost of them are determined as loyal customer</a:t>
            </a:r>
          </a:p>
          <a:p>
            <a:pPr lvl="1"/>
            <a:r>
              <a:rPr lang="en-US" sz="1500" dirty="0"/>
              <a:t>For personal travel, they usually fly with eco class, a few of them experience eco plus and business class</a:t>
            </a:r>
          </a:p>
          <a:p>
            <a:pPr lvl="1"/>
            <a:r>
              <a:rPr lang="en-US" sz="1500" dirty="0"/>
              <a:t>Almost customers who is satisfied their flight are absolutely loyal customers.</a:t>
            </a:r>
          </a:p>
          <a:p>
            <a:pPr marL="0" indent="0">
              <a:buNone/>
            </a:pPr>
            <a:r>
              <a:rPr lang="en-US" sz="1500" dirty="0"/>
              <a:t>Therefore, there is no big risk on satisfied customers. There are just a few of them that are disloyal.</a:t>
            </a:r>
          </a:p>
          <a:p>
            <a:pPr marL="0" indent="0">
              <a:buNone/>
            </a:pPr>
            <a:r>
              <a:rPr lang="en-US" sz="1500" dirty="0"/>
              <a:t>We will investigate to see what these customers are satisfied.</a:t>
            </a:r>
          </a:p>
          <a:p>
            <a:pPr lvl="1"/>
            <a:endParaRPr lang="en-US" sz="1500" dirty="0"/>
          </a:p>
          <a:p>
            <a:endParaRPr lang="en-US" sz="1500" dirty="0"/>
          </a:p>
          <a:p>
            <a:endParaRPr lang="en-US" sz="1500" dirty="0"/>
          </a:p>
          <a:p>
            <a:endParaRPr lang="en-US" sz="1500" dirty="0"/>
          </a:p>
          <a:p>
            <a:endParaRPr lang="en-CA" sz="1500" dirty="0"/>
          </a:p>
        </p:txBody>
      </p:sp>
      <p:pic>
        <p:nvPicPr>
          <p:cNvPr id="6" name="Picture 5" descr="Chart, sunburst chart&#10;&#10;Description automatically generated">
            <a:extLst>
              <a:ext uri="{FF2B5EF4-FFF2-40B4-BE49-F238E27FC236}">
                <a16:creationId xmlns:a16="http://schemas.microsoft.com/office/drawing/2014/main" id="{7FF50AF8-2A39-476F-9E60-D40BCD0A26A5}"/>
              </a:ext>
            </a:extLst>
          </p:cNvPr>
          <p:cNvPicPr>
            <a:picLocks noChangeAspect="1"/>
          </p:cNvPicPr>
          <p:nvPr/>
        </p:nvPicPr>
        <p:blipFill rotWithShape="1">
          <a:blip r:embed="rId2"/>
          <a:srcRect l="4241" r="4668" b="2"/>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73928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68E51-7283-4923-B933-FC898B9D2F77}"/>
              </a:ext>
            </a:extLst>
          </p:cNvPr>
          <p:cNvSpPr>
            <a:spLocks noGrp="1"/>
          </p:cNvSpPr>
          <p:nvPr>
            <p:ph type="title"/>
          </p:nvPr>
        </p:nvSpPr>
        <p:spPr>
          <a:xfrm>
            <a:off x="411480" y="987552"/>
            <a:ext cx="4485861" cy="1088136"/>
          </a:xfrm>
        </p:spPr>
        <p:txBody>
          <a:bodyPr anchor="b">
            <a:normAutofit/>
          </a:bodyPr>
          <a:lstStyle/>
          <a:p>
            <a:r>
              <a:rPr lang="en-CA" sz="3400"/>
              <a:t>Data analysis (cont.)</a:t>
            </a:r>
          </a:p>
        </p:txBody>
      </p:sp>
      <p:sp>
        <p:nvSpPr>
          <p:cNvPr id="45" name="Rectangle 3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3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3F76F10-8A46-46DA-94C8-27AD11E1E7EC}"/>
              </a:ext>
            </a:extLst>
          </p:cNvPr>
          <p:cNvSpPr>
            <a:spLocks noGrp="1"/>
          </p:cNvSpPr>
          <p:nvPr>
            <p:ph idx="1"/>
          </p:nvPr>
        </p:nvSpPr>
        <p:spPr>
          <a:xfrm>
            <a:off x="411479" y="2688336"/>
            <a:ext cx="4498848" cy="3584448"/>
          </a:xfrm>
        </p:spPr>
        <p:txBody>
          <a:bodyPr anchor="t">
            <a:normAutofit/>
          </a:bodyPr>
          <a:lstStyle/>
          <a:p>
            <a:pPr marL="342900" indent="-342900">
              <a:buFont typeface="+mj-lt"/>
              <a:buAutoNum type="arabicPeriod" startAt="3"/>
            </a:pPr>
            <a:r>
              <a:rPr lang="en-US" sz="1500" dirty="0"/>
              <a:t>For customers who are dis-satisfied:</a:t>
            </a:r>
          </a:p>
          <a:p>
            <a:pPr lvl="1"/>
            <a:r>
              <a:rPr lang="en-US" sz="1500" dirty="0"/>
              <a:t>In overall, the number of business travel is higher than personal travel. </a:t>
            </a:r>
          </a:p>
          <a:p>
            <a:pPr lvl="1"/>
            <a:r>
              <a:rPr lang="en-US" sz="1500" dirty="0"/>
              <a:t>For business travel customer, the customers are separated nearly equal for business and eco class. Around ½ customers of both two these class are disloyal.</a:t>
            </a:r>
          </a:p>
          <a:p>
            <a:pPr lvl="1"/>
            <a:r>
              <a:rPr lang="en-US" sz="1500" dirty="0"/>
              <a:t>For personal travel type, they usually fly with eco class, a few of them experience eco plus and business class. Almost customers travel with personal purpose are loyal customer. This mean that they are still loyal customer even they are dis-satisfied with their flight</a:t>
            </a:r>
          </a:p>
          <a:p>
            <a:pPr marL="0" indent="0">
              <a:buNone/>
            </a:pPr>
            <a:r>
              <a:rPr lang="en-US" sz="1500" dirty="0"/>
              <a:t>We will drill through data in next analysis to see who are dis-satisfied customers.</a:t>
            </a:r>
          </a:p>
          <a:p>
            <a:pPr lvl="1"/>
            <a:endParaRPr lang="en-US" sz="1500" dirty="0"/>
          </a:p>
          <a:p>
            <a:endParaRPr lang="en-US" sz="1500" dirty="0"/>
          </a:p>
          <a:p>
            <a:endParaRPr lang="en-US" sz="1500" dirty="0"/>
          </a:p>
          <a:p>
            <a:endParaRPr lang="en-US" sz="1500" dirty="0"/>
          </a:p>
          <a:p>
            <a:endParaRPr lang="en-CA" sz="1500" dirty="0"/>
          </a:p>
        </p:txBody>
      </p:sp>
      <p:pic>
        <p:nvPicPr>
          <p:cNvPr id="5" name="Picture 4">
            <a:extLst>
              <a:ext uri="{FF2B5EF4-FFF2-40B4-BE49-F238E27FC236}">
                <a16:creationId xmlns:a16="http://schemas.microsoft.com/office/drawing/2014/main" id="{D4BBCA65-7AC6-4AF6-A9E7-6C37CC7575B5}"/>
              </a:ext>
            </a:extLst>
          </p:cNvPr>
          <p:cNvPicPr>
            <a:picLocks noChangeAspect="1"/>
          </p:cNvPicPr>
          <p:nvPr/>
        </p:nvPicPr>
        <p:blipFill rotWithShape="1">
          <a:blip r:embed="rId2"/>
          <a:srcRect l="2633" r="2060"/>
          <a:stretch/>
        </p:blipFill>
        <p:spPr>
          <a:xfrm>
            <a:off x="5590817" y="395277"/>
            <a:ext cx="6204420" cy="6181024"/>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452219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1499</Words>
  <Application>Microsoft Office PowerPoint</Application>
  <PresentationFormat>Widescreen</PresentationFormat>
  <Paragraphs>214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Wingdings</vt:lpstr>
      <vt:lpstr>Office Theme</vt:lpstr>
      <vt:lpstr>  DAB303 – Marketing Analytics  Final Project  Customer Satisfaction  in US Airline </vt:lpstr>
      <vt:lpstr>Agenda</vt:lpstr>
      <vt:lpstr>Introduction</vt:lpstr>
      <vt:lpstr>Dataset</vt:lpstr>
      <vt:lpstr>Data Understanding</vt:lpstr>
      <vt:lpstr>Data Cleaning</vt:lpstr>
      <vt:lpstr>Data analysis</vt:lpstr>
      <vt:lpstr>Data analysis (cont.)</vt:lpstr>
      <vt:lpstr>Data analysis (cont.)</vt:lpstr>
      <vt:lpstr>Data analysis (cont.)</vt:lpstr>
      <vt:lpstr>Data Pre-processing</vt:lpstr>
      <vt:lpstr>Machine Learning Algorithms</vt:lpstr>
      <vt:lpstr>Models Comparison</vt:lpstr>
      <vt:lpstr>Models Comparison (cont.)</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DAB303 – Marketing Analytics  Final Project  Customer Satisfaction  in US Airline </dc:title>
  <dc:creator>Trang Bui</dc:creator>
  <cp:lastModifiedBy>Trang Bui</cp:lastModifiedBy>
  <cp:revision>14</cp:revision>
  <dcterms:created xsi:type="dcterms:W3CDTF">2020-12-16T02:24:03Z</dcterms:created>
  <dcterms:modified xsi:type="dcterms:W3CDTF">2020-12-16T20:30:57Z</dcterms:modified>
</cp:coreProperties>
</file>