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9"/>
  </p:notesMasterIdLst>
  <p:handoutMasterIdLst>
    <p:handoutMasterId r:id="rId20"/>
  </p:handoutMasterIdLst>
  <p:sldIdLst>
    <p:sldId id="269" r:id="rId2"/>
    <p:sldId id="291" r:id="rId3"/>
    <p:sldId id="270" r:id="rId4"/>
    <p:sldId id="271" r:id="rId5"/>
    <p:sldId id="272" r:id="rId6"/>
    <p:sldId id="289" r:id="rId7"/>
    <p:sldId id="290" r:id="rId8"/>
    <p:sldId id="273" r:id="rId9"/>
    <p:sldId id="284" r:id="rId10"/>
    <p:sldId id="287" r:id="rId11"/>
    <p:sldId id="292" r:id="rId12"/>
    <p:sldId id="288" r:id="rId13"/>
    <p:sldId id="282" r:id="rId14"/>
    <p:sldId id="283" r:id="rId15"/>
    <p:sldId id="274" r:id="rId16"/>
    <p:sldId id="285" r:id="rId17"/>
    <p:sldId id="286" r:id="rId18"/>
  </p:sldIdLst>
  <p:sldSz cx="9144000" cy="6858000" type="screen4x3"/>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7776"/>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5516" autoAdjust="0"/>
  </p:normalViewPr>
  <p:slideViewPr>
    <p:cSldViewPr>
      <p:cViewPr varScale="1">
        <p:scale>
          <a:sx n="91" d="100"/>
          <a:sy n="91" d="100"/>
        </p:scale>
        <p:origin x="1027" y="62"/>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2D89B2-08F2-4CC4-AF65-A49DE460E7A0}" type="doc">
      <dgm:prSet loTypeId="urn:microsoft.com/office/officeart/2005/8/layout/hList1" loCatId="list" qsTypeId="urn:microsoft.com/office/officeart/2005/8/quickstyle/simple2" qsCatId="simple" csTypeId="urn:microsoft.com/office/officeart/2005/8/colors/accent1_2" csCatId="accent1" phldr="1"/>
      <dgm:spPr/>
      <dgm:t>
        <a:bodyPr/>
        <a:lstStyle/>
        <a:p>
          <a:endParaRPr lang="en-US"/>
        </a:p>
      </dgm:t>
    </dgm:pt>
    <dgm:pt modelId="{0267D592-1C68-423F-B0BA-37EFAE7106FD}">
      <dgm:prSet/>
      <dgm:spPr/>
      <dgm:t>
        <a:bodyPr/>
        <a:lstStyle/>
        <a:p>
          <a:r>
            <a:rPr lang="en-US" dirty="0"/>
            <a:t>What?</a:t>
          </a:r>
        </a:p>
      </dgm:t>
    </dgm:pt>
    <dgm:pt modelId="{FAD8CA87-EC0E-45B6-95F1-8D0D6FC887C3}" type="parTrans" cxnId="{E586FEC8-43C2-483C-BCB6-BF4F67CDAE98}">
      <dgm:prSet/>
      <dgm:spPr/>
      <dgm:t>
        <a:bodyPr/>
        <a:lstStyle/>
        <a:p>
          <a:endParaRPr lang="en-US"/>
        </a:p>
      </dgm:t>
    </dgm:pt>
    <dgm:pt modelId="{92044960-2820-4E34-B0F0-B04B7087535B}" type="sibTrans" cxnId="{E586FEC8-43C2-483C-BCB6-BF4F67CDAE98}">
      <dgm:prSet/>
      <dgm:spPr/>
      <dgm:t>
        <a:bodyPr/>
        <a:lstStyle/>
        <a:p>
          <a:endParaRPr lang="en-US"/>
        </a:p>
      </dgm:t>
    </dgm:pt>
    <dgm:pt modelId="{AFF84745-23C4-47B1-A36E-21EF17C8F33D}">
      <dgm:prSet/>
      <dgm:spPr/>
      <dgm:t>
        <a:bodyPr/>
        <a:lstStyle/>
        <a:p>
          <a:r>
            <a:rPr lang="en-US" dirty="0"/>
            <a:t>Why?</a:t>
          </a:r>
        </a:p>
      </dgm:t>
    </dgm:pt>
    <dgm:pt modelId="{1D5325AE-B53C-40E7-ABB9-D9CBB20109E7}" type="parTrans" cxnId="{16DFFB3F-212F-44FD-BBB3-6BEEC4D4E717}">
      <dgm:prSet/>
      <dgm:spPr/>
      <dgm:t>
        <a:bodyPr/>
        <a:lstStyle/>
        <a:p>
          <a:endParaRPr lang="en-US"/>
        </a:p>
      </dgm:t>
    </dgm:pt>
    <dgm:pt modelId="{D0E474E2-0539-4B26-90C0-20AF12839416}" type="sibTrans" cxnId="{16DFFB3F-212F-44FD-BBB3-6BEEC4D4E717}">
      <dgm:prSet/>
      <dgm:spPr/>
      <dgm:t>
        <a:bodyPr/>
        <a:lstStyle/>
        <a:p>
          <a:endParaRPr lang="en-US"/>
        </a:p>
      </dgm:t>
    </dgm:pt>
    <dgm:pt modelId="{8FF2C7CB-ADED-47F6-82A6-3DA5BE04F39F}">
      <dgm:prSet/>
      <dgm:spPr/>
      <dgm:t>
        <a:bodyPr/>
        <a:lstStyle/>
        <a:p>
          <a:r>
            <a:rPr lang="en-US" dirty="0"/>
            <a:t>Determine production volumes in terms of the availability of establishments such as: equipment, capital, manpower, storage, etc.</a:t>
          </a:r>
        </a:p>
      </dgm:t>
    </dgm:pt>
    <dgm:pt modelId="{2CFA2C0C-F5B4-4A75-BAC9-120D6C69C667}" type="parTrans" cxnId="{66BCBF4C-D0F6-43AD-ACD7-E8A3CFCE1D9F}">
      <dgm:prSet/>
      <dgm:spPr/>
      <dgm:t>
        <a:bodyPr/>
        <a:lstStyle/>
        <a:p>
          <a:endParaRPr lang="en-US"/>
        </a:p>
      </dgm:t>
    </dgm:pt>
    <dgm:pt modelId="{A9AC0D76-21FA-4979-909B-4831BF98928C}" type="sibTrans" cxnId="{66BCBF4C-D0F6-43AD-ACD7-E8A3CFCE1D9F}">
      <dgm:prSet/>
      <dgm:spPr/>
      <dgm:t>
        <a:bodyPr/>
        <a:lstStyle/>
        <a:p>
          <a:endParaRPr lang="en-US"/>
        </a:p>
      </dgm:t>
    </dgm:pt>
    <dgm:pt modelId="{F7ACB7D5-0649-4471-B431-CCE76E9E1DEA}">
      <dgm:prSet/>
      <dgm:spPr/>
      <dgm:t>
        <a:bodyPr/>
        <a:lstStyle/>
        <a:p>
          <a:r>
            <a:rPr lang="en-US"/>
            <a:t>It helps business in production planning and sales control. For example: plan for sale expansion, plan for transition to the new products, etc.)</a:t>
          </a:r>
        </a:p>
      </dgm:t>
    </dgm:pt>
    <dgm:pt modelId="{0B15A8E1-EE09-4F3C-95EE-3FD887A85A37}" type="parTrans" cxnId="{331658CC-E1B1-4816-B665-24ECD78A35E6}">
      <dgm:prSet/>
      <dgm:spPr/>
      <dgm:t>
        <a:bodyPr/>
        <a:lstStyle/>
        <a:p>
          <a:endParaRPr lang="en-US"/>
        </a:p>
      </dgm:t>
    </dgm:pt>
    <dgm:pt modelId="{2219CCC7-5DC5-41CF-A8FC-CF15CB48BEF6}" type="sibTrans" cxnId="{331658CC-E1B1-4816-B665-24ECD78A35E6}">
      <dgm:prSet/>
      <dgm:spPr/>
      <dgm:t>
        <a:bodyPr/>
        <a:lstStyle/>
        <a:p>
          <a:endParaRPr lang="en-US"/>
        </a:p>
      </dgm:t>
    </dgm:pt>
    <dgm:pt modelId="{F7D71F84-AA44-44BB-B334-2D11DFE7A2C6}">
      <dgm:prSet/>
      <dgm:spPr/>
      <dgm:t>
        <a:bodyPr/>
        <a:lstStyle/>
        <a:p>
          <a:r>
            <a:rPr lang="en-US" dirty="0"/>
            <a:t>Getting the opinion of the executive board</a:t>
          </a:r>
        </a:p>
      </dgm:t>
    </dgm:pt>
    <dgm:pt modelId="{8A8D1E30-77A1-4C62-AA1F-B15DEB4842FD}" type="parTrans" cxnId="{6F8CF2B0-80E0-4339-B2F5-20EA79049AD3}">
      <dgm:prSet/>
      <dgm:spPr/>
      <dgm:t>
        <a:bodyPr/>
        <a:lstStyle/>
        <a:p>
          <a:endParaRPr lang="en-US"/>
        </a:p>
      </dgm:t>
    </dgm:pt>
    <dgm:pt modelId="{58559A68-57EB-4177-885A-23551261BD33}" type="sibTrans" cxnId="{6F8CF2B0-80E0-4339-B2F5-20EA79049AD3}">
      <dgm:prSet/>
      <dgm:spPr/>
      <dgm:t>
        <a:bodyPr/>
        <a:lstStyle/>
        <a:p>
          <a:endParaRPr lang="en-US"/>
        </a:p>
      </dgm:t>
    </dgm:pt>
    <dgm:pt modelId="{153B9EEA-4AA4-4188-9030-959839B2D5E9}">
      <dgm:prSet/>
      <dgm:spPr/>
      <dgm:t>
        <a:bodyPr/>
        <a:lstStyle/>
        <a:p>
          <a:r>
            <a:rPr lang="en-US"/>
            <a:t>Synthesized method from selling forces</a:t>
          </a:r>
        </a:p>
      </dgm:t>
    </dgm:pt>
    <dgm:pt modelId="{0BE2977E-7E64-4058-9EA7-65131B051049}" type="parTrans" cxnId="{747F6E51-E183-4C66-8F85-874D2D1D93EC}">
      <dgm:prSet/>
      <dgm:spPr/>
      <dgm:t>
        <a:bodyPr/>
        <a:lstStyle/>
        <a:p>
          <a:endParaRPr lang="en-US"/>
        </a:p>
      </dgm:t>
    </dgm:pt>
    <dgm:pt modelId="{0F94D4C4-694C-41F7-81F2-18B6B61F9D0F}" type="sibTrans" cxnId="{747F6E51-E183-4C66-8F85-874D2D1D93EC}">
      <dgm:prSet/>
      <dgm:spPr/>
      <dgm:t>
        <a:bodyPr/>
        <a:lstStyle/>
        <a:p>
          <a:endParaRPr lang="en-US"/>
        </a:p>
      </dgm:t>
    </dgm:pt>
    <dgm:pt modelId="{AF965673-69C9-42D0-AE70-9644231BF0A0}">
      <dgm:prSet/>
      <dgm:spPr/>
      <dgm:t>
        <a:bodyPr/>
        <a:lstStyle/>
        <a:p>
          <a:r>
            <a:rPr lang="en-US"/>
            <a:t>Based on customer expectations / demands</a:t>
          </a:r>
        </a:p>
      </dgm:t>
    </dgm:pt>
    <dgm:pt modelId="{E433753B-38E6-4580-BE88-0751BE3B3FCD}" type="parTrans" cxnId="{A0D5D240-1A61-4BDE-BE54-CEACD4BBE521}">
      <dgm:prSet/>
      <dgm:spPr/>
      <dgm:t>
        <a:bodyPr/>
        <a:lstStyle/>
        <a:p>
          <a:endParaRPr lang="en-US"/>
        </a:p>
      </dgm:t>
    </dgm:pt>
    <dgm:pt modelId="{8E696098-8D3A-473A-A67E-CF4E5F5C5B3E}" type="sibTrans" cxnId="{A0D5D240-1A61-4BDE-BE54-CEACD4BBE521}">
      <dgm:prSet/>
      <dgm:spPr/>
      <dgm:t>
        <a:bodyPr/>
        <a:lstStyle/>
        <a:p>
          <a:endParaRPr lang="en-US"/>
        </a:p>
      </dgm:t>
    </dgm:pt>
    <dgm:pt modelId="{38E607A8-CDAE-49BC-B749-F38F6082D1E6}">
      <dgm:prSet/>
      <dgm:spPr/>
      <dgm:t>
        <a:bodyPr/>
        <a:lstStyle/>
        <a:p>
          <a:r>
            <a:rPr lang="en-US" b="1" dirty="0">
              <a:solidFill>
                <a:schemeClr val="accent1">
                  <a:lumMod val="75000"/>
                </a:schemeClr>
              </a:solidFill>
            </a:rPr>
            <a:t>Time-series analysis</a:t>
          </a:r>
        </a:p>
      </dgm:t>
    </dgm:pt>
    <dgm:pt modelId="{CDF9DBB5-937C-4448-B6AE-1A97D2BE474D}" type="parTrans" cxnId="{66F2CA04-876F-4A1B-9130-7A304174A0B3}">
      <dgm:prSet/>
      <dgm:spPr/>
      <dgm:t>
        <a:bodyPr/>
        <a:lstStyle/>
        <a:p>
          <a:endParaRPr lang="en-US"/>
        </a:p>
      </dgm:t>
    </dgm:pt>
    <dgm:pt modelId="{4DC87321-2442-4286-88A3-9EE75EC60B28}" type="sibTrans" cxnId="{66F2CA04-876F-4A1B-9130-7A304174A0B3}">
      <dgm:prSet/>
      <dgm:spPr/>
      <dgm:t>
        <a:bodyPr/>
        <a:lstStyle/>
        <a:p>
          <a:endParaRPr lang="en-US"/>
        </a:p>
      </dgm:t>
    </dgm:pt>
    <dgm:pt modelId="{733BF77D-DD07-489D-AA1A-1CFC8D4C149D}">
      <dgm:prSet/>
      <dgm:spPr/>
      <dgm:t>
        <a:bodyPr/>
        <a:lstStyle/>
        <a:p>
          <a:r>
            <a:rPr lang="en-CA" dirty="0"/>
            <a:t>Other statistics approaches</a:t>
          </a:r>
          <a:endParaRPr lang="en-US" dirty="0"/>
        </a:p>
      </dgm:t>
    </dgm:pt>
    <dgm:pt modelId="{50EF49AD-28FC-4F91-979C-C0F798627BB6}" type="parTrans" cxnId="{158E577B-FE4C-42B0-9BF0-7786DECA7DE1}">
      <dgm:prSet/>
      <dgm:spPr/>
      <dgm:t>
        <a:bodyPr/>
        <a:lstStyle/>
        <a:p>
          <a:endParaRPr lang="en-US"/>
        </a:p>
      </dgm:t>
    </dgm:pt>
    <dgm:pt modelId="{BD0BFB14-FE81-4DAC-B90C-9285DEF8B7CC}" type="sibTrans" cxnId="{158E577B-FE4C-42B0-9BF0-7786DECA7DE1}">
      <dgm:prSet/>
      <dgm:spPr/>
      <dgm:t>
        <a:bodyPr/>
        <a:lstStyle/>
        <a:p>
          <a:endParaRPr lang="en-US"/>
        </a:p>
      </dgm:t>
    </dgm:pt>
    <dgm:pt modelId="{AF5364CD-DF7A-4DFF-A689-3322BAFF47C7}">
      <dgm:prSet/>
      <dgm:spPr/>
      <dgm:t>
        <a:bodyPr/>
        <a:lstStyle/>
        <a:p>
          <a:r>
            <a:rPr lang="en-US" dirty="0"/>
            <a:t>The estimation is based on the actual sale data of the past few quarters/years</a:t>
          </a:r>
        </a:p>
      </dgm:t>
    </dgm:pt>
    <dgm:pt modelId="{CBA547FB-64A6-4832-8AF2-AA4BC8F47340}" type="parTrans" cxnId="{E17FC6F2-7169-4B62-9ED5-BF99F722B799}">
      <dgm:prSet/>
      <dgm:spPr/>
      <dgm:t>
        <a:bodyPr/>
        <a:lstStyle/>
        <a:p>
          <a:endParaRPr lang="en-CA"/>
        </a:p>
      </dgm:t>
    </dgm:pt>
    <dgm:pt modelId="{2C488920-0B6F-4CC9-AE98-D7B2FA5FC9FA}" type="sibTrans" cxnId="{E17FC6F2-7169-4B62-9ED5-BF99F722B799}">
      <dgm:prSet/>
      <dgm:spPr/>
      <dgm:t>
        <a:bodyPr/>
        <a:lstStyle/>
        <a:p>
          <a:endParaRPr lang="en-CA"/>
        </a:p>
      </dgm:t>
    </dgm:pt>
    <dgm:pt modelId="{B217ECC2-EBA4-4C64-9158-9B4DD86D8955}">
      <dgm:prSet/>
      <dgm:spPr/>
      <dgm:t>
        <a:bodyPr/>
        <a:lstStyle/>
        <a:p>
          <a:r>
            <a:rPr lang="en-US" dirty="0"/>
            <a:t>Sales forecast is estimation of how much a business can sale (in money or products) over a certain period of time.</a:t>
          </a:r>
        </a:p>
      </dgm:t>
    </dgm:pt>
    <dgm:pt modelId="{88B97A5E-1FE9-4F9F-9020-E56BB246B91F}" type="parTrans" cxnId="{A1021345-7E59-4259-8AC6-CC3BD88CC478}">
      <dgm:prSet/>
      <dgm:spPr/>
      <dgm:t>
        <a:bodyPr/>
        <a:lstStyle/>
        <a:p>
          <a:endParaRPr lang="en-CA"/>
        </a:p>
      </dgm:t>
    </dgm:pt>
    <dgm:pt modelId="{ADDDF284-1B97-4213-B0E4-F7DD7D1C7DD7}" type="sibTrans" cxnId="{A1021345-7E59-4259-8AC6-CC3BD88CC478}">
      <dgm:prSet/>
      <dgm:spPr/>
      <dgm:t>
        <a:bodyPr/>
        <a:lstStyle/>
        <a:p>
          <a:endParaRPr lang="en-CA"/>
        </a:p>
      </dgm:t>
    </dgm:pt>
    <dgm:pt modelId="{5D754734-0316-4E8C-8715-59F1A107FC9B}">
      <dgm:prSet/>
      <dgm:spPr/>
      <dgm:t>
        <a:bodyPr/>
        <a:lstStyle/>
        <a:p>
          <a:endParaRPr lang="en-US" dirty="0"/>
        </a:p>
      </dgm:t>
    </dgm:pt>
    <dgm:pt modelId="{EDC84E12-60B2-476B-A79E-3519CD32E424}" type="parTrans" cxnId="{87037230-5541-4ABA-B5BD-98AC90F3CB5A}">
      <dgm:prSet/>
      <dgm:spPr/>
      <dgm:t>
        <a:bodyPr/>
        <a:lstStyle/>
        <a:p>
          <a:endParaRPr lang="en-CA"/>
        </a:p>
      </dgm:t>
    </dgm:pt>
    <dgm:pt modelId="{AFE447DB-809E-4D57-AF97-B42906581876}" type="sibTrans" cxnId="{87037230-5541-4ABA-B5BD-98AC90F3CB5A}">
      <dgm:prSet/>
      <dgm:spPr/>
      <dgm:t>
        <a:bodyPr/>
        <a:lstStyle/>
        <a:p>
          <a:endParaRPr lang="en-CA"/>
        </a:p>
      </dgm:t>
    </dgm:pt>
    <dgm:pt modelId="{2CB3E5ED-AD05-42A7-94E7-6C828DC3D8AB}">
      <dgm:prSet/>
      <dgm:spPr/>
      <dgm:t>
        <a:bodyPr/>
        <a:lstStyle/>
        <a:p>
          <a:pPr>
            <a:buFontTx/>
            <a:buNone/>
          </a:pPr>
          <a:r>
            <a:rPr lang="en-US" dirty="0"/>
            <a:t>Sales forecast can help business in the marketing decision support system:</a:t>
          </a:r>
        </a:p>
      </dgm:t>
    </dgm:pt>
    <dgm:pt modelId="{34E49F6B-6D49-4419-B8B9-AF42D86AEDFF}" type="parTrans" cxnId="{C3E2473B-6603-40C6-A0F6-C2A0834DCB24}">
      <dgm:prSet/>
      <dgm:spPr/>
      <dgm:t>
        <a:bodyPr/>
        <a:lstStyle/>
        <a:p>
          <a:endParaRPr lang="en-CA"/>
        </a:p>
      </dgm:t>
    </dgm:pt>
    <dgm:pt modelId="{97A1C708-8FE6-43AD-81A7-DEC649885E57}" type="sibTrans" cxnId="{C3E2473B-6603-40C6-A0F6-C2A0834DCB24}">
      <dgm:prSet/>
      <dgm:spPr/>
      <dgm:t>
        <a:bodyPr/>
        <a:lstStyle/>
        <a:p>
          <a:endParaRPr lang="en-CA"/>
        </a:p>
      </dgm:t>
    </dgm:pt>
    <dgm:pt modelId="{FCDE25D3-D876-4FE0-ADAC-5F1BCBABDEF3}">
      <dgm:prSet/>
      <dgm:spPr/>
      <dgm:t>
        <a:bodyPr/>
        <a:lstStyle/>
        <a:p>
          <a:r>
            <a:rPr lang="en-US" dirty="0"/>
            <a:t>How?</a:t>
          </a:r>
        </a:p>
      </dgm:t>
    </dgm:pt>
    <dgm:pt modelId="{C7FFB5C1-DE92-4C39-9F3B-7675E6848C8E}" type="parTrans" cxnId="{0D15F7F6-CCCF-4968-AFCC-E382C2360895}">
      <dgm:prSet/>
      <dgm:spPr/>
      <dgm:t>
        <a:bodyPr/>
        <a:lstStyle/>
        <a:p>
          <a:endParaRPr lang="en-CA"/>
        </a:p>
      </dgm:t>
    </dgm:pt>
    <dgm:pt modelId="{B59C21E0-B44B-47E2-95EC-76BDA1510459}" type="sibTrans" cxnId="{0D15F7F6-CCCF-4968-AFCC-E382C2360895}">
      <dgm:prSet/>
      <dgm:spPr/>
      <dgm:t>
        <a:bodyPr/>
        <a:lstStyle/>
        <a:p>
          <a:endParaRPr lang="en-CA"/>
        </a:p>
      </dgm:t>
    </dgm:pt>
    <dgm:pt modelId="{8B575EF9-DDDE-46C1-B4F4-D224AFBCDC08}">
      <dgm:prSet/>
      <dgm:spPr/>
      <dgm:t>
        <a:bodyPr/>
        <a:lstStyle/>
        <a:p>
          <a:pPr>
            <a:buFontTx/>
            <a:buNone/>
          </a:pPr>
          <a:r>
            <a:rPr lang="en-US" dirty="0"/>
            <a:t>Some sales forecast methods:</a:t>
          </a:r>
        </a:p>
      </dgm:t>
    </dgm:pt>
    <dgm:pt modelId="{F81FCB98-A56E-4EA1-8E1B-09A6427F25C2}" type="parTrans" cxnId="{AB91CF49-D74C-49F4-A289-F2A111F725D6}">
      <dgm:prSet/>
      <dgm:spPr/>
      <dgm:t>
        <a:bodyPr/>
        <a:lstStyle/>
        <a:p>
          <a:endParaRPr lang="en-CA"/>
        </a:p>
      </dgm:t>
    </dgm:pt>
    <dgm:pt modelId="{8E3951CA-A3D6-4924-B881-A4E4D2878814}" type="sibTrans" cxnId="{AB91CF49-D74C-49F4-A289-F2A111F725D6}">
      <dgm:prSet/>
      <dgm:spPr/>
      <dgm:t>
        <a:bodyPr/>
        <a:lstStyle/>
        <a:p>
          <a:endParaRPr lang="en-CA"/>
        </a:p>
      </dgm:t>
    </dgm:pt>
    <dgm:pt modelId="{6939EB34-CADD-435E-A78C-C2D7ABBABFA6}">
      <dgm:prSet/>
      <dgm:spPr/>
      <dgm:t>
        <a:bodyPr/>
        <a:lstStyle/>
        <a:p>
          <a:pPr>
            <a:buFontTx/>
            <a:buNone/>
          </a:pPr>
          <a:endParaRPr lang="en-US" dirty="0"/>
        </a:p>
      </dgm:t>
    </dgm:pt>
    <dgm:pt modelId="{E233452D-2397-480A-A8E1-792422451915}" type="parTrans" cxnId="{FE4B2B09-EA2A-4992-BD8D-D99FC11E3F46}">
      <dgm:prSet/>
      <dgm:spPr/>
      <dgm:t>
        <a:bodyPr/>
        <a:lstStyle/>
        <a:p>
          <a:endParaRPr lang="en-CA"/>
        </a:p>
      </dgm:t>
    </dgm:pt>
    <dgm:pt modelId="{799E9297-0D4B-4E9E-BF62-2A6BF67FFABB}" type="sibTrans" cxnId="{FE4B2B09-EA2A-4992-BD8D-D99FC11E3F46}">
      <dgm:prSet/>
      <dgm:spPr/>
      <dgm:t>
        <a:bodyPr/>
        <a:lstStyle/>
        <a:p>
          <a:endParaRPr lang="en-CA"/>
        </a:p>
      </dgm:t>
    </dgm:pt>
    <dgm:pt modelId="{CCBD2975-096E-46CD-A97E-EA5FFDBA98C0}">
      <dgm:prSet/>
      <dgm:spPr/>
      <dgm:t>
        <a:bodyPr/>
        <a:lstStyle/>
        <a:p>
          <a:pPr>
            <a:buFontTx/>
            <a:buNone/>
          </a:pPr>
          <a:endParaRPr lang="en-US" dirty="0"/>
        </a:p>
      </dgm:t>
    </dgm:pt>
    <dgm:pt modelId="{E71C3E46-D33E-4C6B-9497-97FA99BA5834}" type="parTrans" cxnId="{39445860-A7B3-4CCA-B03F-5E35AE18699B}">
      <dgm:prSet/>
      <dgm:spPr/>
      <dgm:t>
        <a:bodyPr/>
        <a:lstStyle/>
        <a:p>
          <a:endParaRPr lang="en-CA"/>
        </a:p>
      </dgm:t>
    </dgm:pt>
    <dgm:pt modelId="{A324563C-D2B7-4FD0-8164-7FC9BF492C4C}" type="sibTrans" cxnId="{39445860-A7B3-4CCA-B03F-5E35AE18699B}">
      <dgm:prSet/>
      <dgm:spPr/>
      <dgm:t>
        <a:bodyPr/>
        <a:lstStyle/>
        <a:p>
          <a:endParaRPr lang="en-CA"/>
        </a:p>
      </dgm:t>
    </dgm:pt>
    <dgm:pt modelId="{0F220C38-2954-49B7-AEAD-FD200DBB9608}" type="pres">
      <dgm:prSet presAssocID="{972D89B2-08F2-4CC4-AF65-A49DE460E7A0}" presName="Name0" presStyleCnt="0">
        <dgm:presLayoutVars>
          <dgm:dir/>
          <dgm:animLvl val="lvl"/>
          <dgm:resizeHandles val="exact"/>
        </dgm:presLayoutVars>
      </dgm:prSet>
      <dgm:spPr/>
    </dgm:pt>
    <dgm:pt modelId="{1AF21880-C29B-4DB3-A679-BDD0D82BD7AC}" type="pres">
      <dgm:prSet presAssocID="{0267D592-1C68-423F-B0BA-37EFAE7106FD}" presName="composite" presStyleCnt="0"/>
      <dgm:spPr/>
    </dgm:pt>
    <dgm:pt modelId="{83F8AB34-D8A9-452D-ACCF-EFEA76660DBA}" type="pres">
      <dgm:prSet presAssocID="{0267D592-1C68-423F-B0BA-37EFAE7106FD}" presName="parTx" presStyleLbl="alignNode1" presStyleIdx="0" presStyleCnt="3">
        <dgm:presLayoutVars>
          <dgm:chMax val="0"/>
          <dgm:chPref val="0"/>
          <dgm:bulletEnabled val="1"/>
        </dgm:presLayoutVars>
      </dgm:prSet>
      <dgm:spPr/>
    </dgm:pt>
    <dgm:pt modelId="{FC564352-4F20-4858-8278-C356081FEDA3}" type="pres">
      <dgm:prSet presAssocID="{0267D592-1C68-423F-B0BA-37EFAE7106FD}" presName="desTx" presStyleLbl="alignAccFollowNode1" presStyleIdx="0" presStyleCnt="3">
        <dgm:presLayoutVars>
          <dgm:bulletEnabled val="1"/>
        </dgm:presLayoutVars>
      </dgm:prSet>
      <dgm:spPr/>
    </dgm:pt>
    <dgm:pt modelId="{BD699A39-CF08-4737-A644-79CA1FEDDEEB}" type="pres">
      <dgm:prSet presAssocID="{92044960-2820-4E34-B0F0-B04B7087535B}" presName="space" presStyleCnt="0"/>
      <dgm:spPr/>
    </dgm:pt>
    <dgm:pt modelId="{AF134709-1405-4B2C-9965-AB5B5F6FF8D6}" type="pres">
      <dgm:prSet presAssocID="{AFF84745-23C4-47B1-A36E-21EF17C8F33D}" presName="composite" presStyleCnt="0"/>
      <dgm:spPr/>
    </dgm:pt>
    <dgm:pt modelId="{A110AA13-4A39-4476-80E8-049E9563B64A}" type="pres">
      <dgm:prSet presAssocID="{AFF84745-23C4-47B1-A36E-21EF17C8F33D}" presName="parTx" presStyleLbl="alignNode1" presStyleIdx="1" presStyleCnt="3">
        <dgm:presLayoutVars>
          <dgm:chMax val="0"/>
          <dgm:chPref val="0"/>
          <dgm:bulletEnabled val="1"/>
        </dgm:presLayoutVars>
      </dgm:prSet>
      <dgm:spPr/>
    </dgm:pt>
    <dgm:pt modelId="{D5CD3C82-A1F8-4B85-ACF0-D7C2ECCC5B93}" type="pres">
      <dgm:prSet presAssocID="{AFF84745-23C4-47B1-A36E-21EF17C8F33D}" presName="desTx" presStyleLbl="alignAccFollowNode1" presStyleIdx="1" presStyleCnt="3">
        <dgm:presLayoutVars>
          <dgm:bulletEnabled val="1"/>
        </dgm:presLayoutVars>
      </dgm:prSet>
      <dgm:spPr/>
    </dgm:pt>
    <dgm:pt modelId="{820FC1B6-C4A4-4E4B-A1FC-F51F258C682C}" type="pres">
      <dgm:prSet presAssocID="{D0E474E2-0539-4B26-90C0-20AF12839416}" presName="space" presStyleCnt="0"/>
      <dgm:spPr/>
    </dgm:pt>
    <dgm:pt modelId="{78FBD5EB-8D6F-4BFB-A31D-6908F96CF666}" type="pres">
      <dgm:prSet presAssocID="{FCDE25D3-D876-4FE0-ADAC-5F1BCBABDEF3}" presName="composite" presStyleCnt="0"/>
      <dgm:spPr/>
    </dgm:pt>
    <dgm:pt modelId="{BBE13FAF-7E63-467F-9DB7-0F9B6EE92234}" type="pres">
      <dgm:prSet presAssocID="{FCDE25D3-D876-4FE0-ADAC-5F1BCBABDEF3}" presName="parTx" presStyleLbl="alignNode1" presStyleIdx="2" presStyleCnt="3">
        <dgm:presLayoutVars>
          <dgm:chMax val="0"/>
          <dgm:chPref val="0"/>
          <dgm:bulletEnabled val="1"/>
        </dgm:presLayoutVars>
      </dgm:prSet>
      <dgm:spPr/>
    </dgm:pt>
    <dgm:pt modelId="{201B713B-6FB8-40E2-8F7E-94737E9E45F7}" type="pres">
      <dgm:prSet presAssocID="{FCDE25D3-D876-4FE0-ADAC-5F1BCBABDEF3}" presName="desTx" presStyleLbl="alignAccFollowNode1" presStyleIdx="2" presStyleCnt="3">
        <dgm:presLayoutVars>
          <dgm:bulletEnabled val="1"/>
        </dgm:presLayoutVars>
      </dgm:prSet>
      <dgm:spPr/>
    </dgm:pt>
  </dgm:ptLst>
  <dgm:cxnLst>
    <dgm:cxn modelId="{66F2CA04-876F-4A1B-9130-7A304174A0B3}" srcId="{FCDE25D3-D876-4FE0-ADAC-5F1BCBABDEF3}" destId="{38E607A8-CDAE-49BC-B749-F38F6082D1E6}" srcOrd="5" destOrd="0" parTransId="{CDF9DBB5-937C-4448-B6AE-1A97D2BE474D}" sibTransId="{4DC87321-2442-4286-88A3-9EE75EC60B28}"/>
    <dgm:cxn modelId="{A7EA6C07-6F6D-4381-B500-08A61FB04640}" type="presOf" srcId="{972D89B2-08F2-4CC4-AF65-A49DE460E7A0}" destId="{0F220C38-2954-49B7-AEAD-FD200DBB9608}" srcOrd="0" destOrd="0" presId="urn:microsoft.com/office/officeart/2005/8/layout/hList1"/>
    <dgm:cxn modelId="{FE4B2B09-EA2A-4992-BD8D-D99FC11E3F46}" srcId="{FCDE25D3-D876-4FE0-ADAC-5F1BCBABDEF3}" destId="{6939EB34-CADD-435E-A78C-C2D7ABBABFA6}" srcOrd="1" destOrd="0" parTransId="{E233452D-2397-480A-A8E1-792422451915}" sibTransId="{799E9297-0D4B-4E9E-BF62-2A6BF67FFABB}"/>
    <dgm:cxn modelId="{F0C2AE18-98D9-4B1E-8B2B-9B0EBD8A9DEB}" type="presOf" srcId="{2CB3E5ED-AD05-42A7-94E7-6C828DC3D8AB}" destId="{D5CD3C82-A1F8-4B85-ACF0-D7C2ECCC5B93}" srcOrd="0" destOrd="0" presId="urn:microsoft.com/office/officeart/2005/8/layout/hList1"/>
    <dgm:cxn modelId="{2B428120-82AF-4D83-8426-C0C5DC219C83}" type="presOf" srcId="{733BF77D-DD07-489D-AA1A-1CFC8D4C149D}" destId="{201B713B-6FB8-40E2-8F7E-94737E9E45F7}" srcOrd="0" destOrd="6" presId="urn:microsoft.com/office/officeart/2005/8/layout/hList1"/>
    <dgm:cxn modelId="{E79FBD23-1676-48D4-BB78-2EAEAFB04DC5}" type="presOf" srcId="{8B575EF9-DDDE-46C1-B4F4-D224AFBCDC08}" destId="{201B713B-6FB8-40E2-8F7E-94737E9E45F7}" srcOrd="0" destOrd="0" presId="urn:microsoft.com/office/officeart/2005/8/layout/hList1"/>
    <dgm:cxn modelId="{87037230-5541-4ABA-B5BD-98AC90F3CB5A}" srcId="{0267D592-1C68-423F-B0BA-37EFAE7106FD}" destId="{5D754734-0316-4E8C-8715-59F1A107FC9B}" srcOrd="1" destOrd="0" parTransId="{EDC84E12-60B2-476B-A79E-3519CD32E424}" sibTransId="{AFE447DB-809E-4D57-AF97-B42906581876}"/>
    <dgm:cxn modelId="{AD87DF30-7A6E-40D2-A356-5AECDF26D554}" type="presOf" srcId="{F7ACB7D5-0649-4471-B431-CCE76E9E1DEA}" destId="{D5CD3C82-A1F8-4B85-ACF0-D7C2ECCC5B93}" srcOrd="0" destOrd="3" presId="urn:microsoft.com/office/officeart/2005/8/layout/hList1"/>
    <dgm:cxn modelId="{C3E2473B-6603-40C6-A0F6-C2A0834DCB24}" srcId="{AFF84745-23C4-47B1-A36E-21EF17C8F33D}" destId="{2CB3E5ED-AD05-42A7-94E7-6C828DC3D8AB}" srcOrd="0" destOrd="0" parTransId="{34E49F6B-6D49-4419-B8B9-AF42D86AEDFF}" sibTransId="{97A1C708-8FE6-43AD-81A7-DEC649885E57}"/>
    <dgm:cxn modelId="{16DFFB3F-212F-44FD-BBB3-6BEEC4D4E717}" srcId="{972D89B2-08F2-4CC4-AF65-A49DE460E7A0}" destId="{AFF84745-23C4-47B1-A36E-21EF17C8F33D}" srcOrd="1" destOrd="0" parTransId="{1D5325AE-B53C-40E7-ABB9-D9CBB20109E7}" sibTransId="{D0E474E2-0539-4B26-90C0-20AF12839416}"/>
    <dgm:cxn modelId="{A0D5D240-1A61-4BDE-BE54-CEACD4BBE521}" srcId="{FCDE25D3-D876-4FE0-ADAC-5F1BCBABDEF3}" destId="{AF965673-69C9-42D0-AE70-9644231BF0A0}" srcOrd="4" destOrd="0" parTransId="{E433753B-38E6-4580-BE88-0751BE3B3FCD}" sibTransId="{8E696098-8D3A-473A-A67E-CF4E5F5C5B3E}"/>
    <dgm:cxn modelId="{39445860-A7B3-4CCA-B03F-5E35AE18699B}" srcId="{AFF84745-23C4-47B1-A36E-21EF17C8F33D}" destId="{CCBD2975-096E-46CD-A97E-EA5FFDBA98C0}" srcOrd="1" destOrd="0" parTransId="{E71C3E46-D33E-4C6B-9497-97FA99BA5834}" sibTransId="{A324563C-D2B7-4FD0-8164-7FC9BF492C4C}"/>
    <dgm:cxn modelId="{A1021345-7E59-4259-8AC6-CC3BD88CC478}" srcId="{0267D592-1C68-423F-B0BA-37EFAE7106FD}" destId="{B217ECC2-EBA4-4C64-9158-9B4DD86D8955}" srcOrd="0" destOrd="0" parTransId="{88B97A5E-1FE9-4F9F-9020-E56BB246B91F}" sibTransId="{ADDDF284-1B97-4213-B0E4-F7DD7D1C7DD7}"/>
    <dgm:cxn modelId="{3B99F068-C706-49CB-8B30-2CFC5DD54759}" type="presOf" srcId="{38E607A8-CDAE-49BC-B749-F38F6082D1E6}" destId="{201B713B-6FB8-40E2-8F7E-94737E9E45F7}" srcOrd="0" destOrd="5" presId="urn:microsoft.com/office/officeart/2005/8/layout/hList1"/>
    <dgm:cxn modelId="{AB91CF49-D74C-49F4-A289-F2A111F725D6}" srcId="{FCDE25D3-D876-4FE0-ADAC-5F1BCBABDEF3}" destId="{8B575EF9-DDDE-46C1-B4F4-D224AFBCDC08}" srcOrd="0" destOrd="0" parTransId="{F81FCB98-A56E-4EA1-8E1B-09A6427F25C2}" sibTransId="{8E3951CA-A3D6-4924-B881-A4E4D2878814}"/>
    <dgm:cxn modelId="{66BCBF4C-D0F6-43AD-ACD7-E8A3CFCE1D9F}" srcId="{AFF84745-23C4-47B1-A36E-21EF17C8F33D}" destId="{8FF2C7CB-ADED-47F6-82A6-3DA5BE04F39F}" srcOrd="2" destOrd="0" parTransId="{2CFA2C0C-F5B4-4A75-BAC9-120D6C69C667}" sibTransId="{A9AC0D76-21FA-4979-909B-4831BF98928C}"/>
    <dgm:cxn modelId="{EF634250-DA30-4E3D-866B-22F21DFB799C}" type="presOf" srcId="{FCDE25D3-D876-4FE0-ADAC-5F1BCBABDEF3}" destId="{BBE13FAF-7E63-467F-9DB7-0F9B6EE92234}" srcOrd="0" destOrd="0" presId="urn:microsoft.com/office/officeart/2005/8/layout/hList1"/>
    <dgm:cxn modelId="{747F6E51-E183-4C66-8F85-874D2D1D93EC}" srcId="{FCDE25D3-D876-4FE0-ADAC-5F1BCBABDEF3}" destId="{153B9EEA-4AA4-4188-9030-959839B2D5E9}" srcOrd="3" destOrd="0" parTransId="{0BE2977E-7E64-4058-9EA7-65131B051049}" sibTransId="{0F94D4C4-694C-41F7-81F2-18B6B61F9D0F}"/>
    <dgm:cxn modelId="{5748C052-D933-4B21-BC33-41442F3DA98A}" type="presOf" srcId="{0267D592-1C68-423F-B0BA-37EFAE7106FD}" destId="{83F8AB34-D8A9-452D-ACCF-EFEA76660DBA}" srcOrd="0" destOrd="0" presId="urn:microsoft.com/office/officeart/2005/8/layout/hList1"/>
    <dgm:cxn modelId="{04D72D5A-BF04-46BA-80DA-D69832B902FC}" type="presOf" srcId="{F7D71F84-AA44-44BB-B334-2D11DFE7A2C6}" destId="{201B713B-6FB8-40E2-8F7E-94737E9E45F7}" srcOrd="0" destOrd="2" presId="urn:microsoft.com/office/officeart/2005/8/layout/hList1"/>
    <dgm:cxn modelId="{158E577B-FE4C-42B0-9BF0-7786DECA7DE1}" srcId="{FCDE25D3-D876-4FE0-ADAC-5F1BCBABDEF3}" destId="{733BF77D-DD07-489D-AA1A-1CFC8D4C149D}" srcOrd="6" destOrd="0" parTransId="{50EF49AD-28FC-4F91-979C-C0F798627BB6}" sibTransId="{BD0BFB14-FE81-4DAC-B90C-9285DEF8B7CC}"/>
    <dgm:cxn modelId="{0126667F-B4A2-4D8D-87CC-05FA5F4A38D9}" type="presOf" srcId="{AF5364CD-DF7A-4DFF-A689-3322BAFF47C7}" destId="{FC564352-4F20-4858-8278-C356081FEDA3}" srcOrd="0" destOrd="2" presId="urn:microsoft.com/office/officeart/2005/8/layout/hList1"/>
    <dgm:cxn modelId="{51B71C87-B702-4CD3-9C5A-1181D7099B7C}" type="presOf" srcId="{AFF84745-23C4-47B1-A36E-21EF17C8F33D}" destId="{A110AA13-4A39-4476-80E8-049E9563B64A}" srcOrd="0" destOrd="0" presId="urn:microsoft.com/office/officeart/2005/8/layout/hList1"/>
    <dgm:cxn modelId="{17B57487-CBAC-45FC-B452-1FA1A4603C98}" type="presOf" srcId="{8FF2C7CB-ADED-47F6-82A6-3DA5BE04F39F}" destId="{D5CD3C82-A1F8-4B85-ACF0-D7C2ECCC5B93}" srcOrd="0" destOrd="2" presId="urn:microsoft.com/office/officeart/2005/8/layout/hList1"/>
    <dgm:cxn modelId="{E1BACAA0-CDB5-40DF-B847-419177F1C2A3}" type="presOf" srcId="{B217ECC2-EBA4-4C64-9158-9B4DD86D8955}" destId="{FC564352-4F20-4858-8278-C356081FEDA3}" srcOrd="0" destOrd="0" presId="urn:microsoft.com/office/officeart/2005/8/layout/hList1"/>
    <dgm:cxn modelId="{6F8CF2B0-80E0-4339-B2F5-20EA79049AD3}" srcId="{FCDE25D3-D876-4FE0-ADAC-5F1BCBABDEF3}" destId="{F7D71F84-AA44-44BB-B334-2D11DFE7A2C6}" srcOrd="2" destOrd="0" parTransId="{8A8D1E30-77A1-4C62-AA1F-B15DEB4842FD}" sibTransId="{58559A68-57EB-4177-885A-23551261BD33}"/>
    <dgm:cxn modelId="{E586FEC8-43C2-483C-BCB6-BF4F67CDAE98}" srcId="{972D89B2-08F2-4CC4-AF65-A49DE460E7A0}" destId="{0267D592-1C68-423F-B0BA-37EFAE7106FD}" srcOrd="0" destOrd="0" parTransId="{FAD8CA87-EC0E-45B6-95F1-8D0D6FC887C3}" sibTransId="{92044960-2820-4E34-B0F0-B04B7087535B}"/>
    <dgm:cxn modelId="{84D094C9-A586-49F5-979F-2A1E6B6DAF20}" type="presOf" srcId="{153B9EEA-4AA4-4188-9030-959839B2D5E9}" destId="{201B713B-6FB8-40E2-8F7E-94737E9E45F7}" srcOrd="0" destOrd="3" presId="urn:microsoft.com/office/officeart/2005/8/layout/hList1"/>
    <dgm:cxn modelId="{F8F295CB-AF2C-4090-AA5F-93139A4D4CA0}" type="presOf" srcId="{6939EB34-CADD-435E-A78C-C2D7ABBABFA6}" destId="{201B713B-6FB8-40E2-8F7E-94737E9E45F7}" srcOrd="0" destOrd="1" presId="urn:microsoft.com/office/officeart/2005/8/layout/hList1"/>
    <dgm:cxn modelId="{331658CC-E1B1-4816-B665-24ECD78A35E6}" srcId="{AFF84745-23C4-47B1-A36E-21EF17C8F33D}" destId="{F7ACB7D5-0649-4471-B431-CCE76E9E1DEA}" srcOrd="3" destOrd="0" parTransId="{0B15A8E1-EE09-4F3C-95EE-3FD887A85A37}" sibTransId="{2219CCC7-5DC5-41CF-A8FC-CF15CB48BEF6}"/>
    <dgm:cxn modelId="{C54BD8D0-AE0D-4AE1-8477-E1AED154E701}" type="presOf" srcId="{CCBD2975-096E-46CD-A97E-EA5FFDBA98C0}" destId="{D5CD3C82-A1F8-4B85-ACF0-D7C2ECCC5B93}" srcOrd="0" destOrd="1" presId="urn:microsoft.com/office/officeart/2005/8/layout/hList1"/>
    <dgm:cxn modelId="{98F752D7-F7DD-4D95-868C-90F3B7973B6C}" type="presOf" srcId="{5D754734-0316-4E8C-8715-59F1A107FC9B}" destId="{FC564352-4F20-4858-8278-C356081FEDA3}" srcOrd="0" destOrd="1" presId="urn:microsoft.com/office/officeart/2005/8/layout/hList1"/>
    <dgm:cxn modelId="{E17FC6F2-7169-4B62-9ED5-BF99F722B799}" srcId="{0267D592-1C68-423F-B0BA-37EFAE7106FD}" destId="{AF5364CD-DF7A-4DFF-A689-3322BAFF47C7}" srcOrd="2" destOrd="0" parTransId="{CBA547FB-64A6-4832-8AF2-AA4BC8F47340}" sibTransId="{2C488920-0B6F-4CC9-AE98-D7B2FA5FC9FA}"/>
    <dgm:cxn modelId="{0D15F7F6-CCCF-4968-AFCC-E382C2360895}" srcId="{972D89B2-08F2-4CC4-AF65-A49DE460E7A0}" destId="{FCDE25D3-D876-4FE0-ADAC-5F1BCBABDEF3}" srcOrd="2" destOrd="0" parTransId="{C7FFB5C1-DE92-4C39-9F3B-7675E6848C8E}" sibTransId="{B59C21E0-B44B-47E2-95EC-76BDA1510459}"/>
    <dgm:cxn modelId="{A6374FFE-A4AD-4DBC-985F-A7E86AE73A2E}" type="presOf" srcId="{AF965673-69C9-42D0-AE70-9644231BF0A0}" destId="{201B713B-6FB8-40E2-8F7E-94737E9E45F7}" srcOrd="0" destOrd="4" presId="urn:microsoft.com/office/officeart/2005/8/layout/hList1"/>
    <dgm:cxn modelId="{B36F4003-9AA8-488D-9D41-5B7D66E5A0CE}" type="presParOf" srcId="{0F220C38-2954-49B7-AEAD-FD200DBB9608}" destId="{1AF21880-C29B-4DB3-A679-BDD0D82BD7AC}" srcOrd="0" destOrd="0" presId="urn:microsoft.com/office/officeart/2005/8/layout/hList1"/>
    <dgm:cxn modelId="{777FAADC-4F3A-4A14-98C1-35191FF96450}" type="presParOf" srcId="{1AF21880-C29B-4DB3-A679-BDD0D82BD7AC}" destId="{83F8AB34-D8A9-452D-ACCF-EFEA76660DBA}" srcOrd="0" destOrd="0" presId="urn:microsoft.com/office/officeart/2005/8/layout/hList1"/>
    <dgm:cxn modelId="{C55E8535-07B9-448D-BC2C-8244FF850CF7}" type="presParOf" srcId="{1AF21880-C29B-4DB3-A679-BDD0D82BD7AC}" destId="{FC564352-4F20-4858-8278-C356081FEDA3}" srcOrd="1" destOrd="0" presId="urn:microsoft.com/office/officeart/2005/8/layout/hList1"/>
    <dgm:cxn modelId="{4C9B08D8-3094-4BD6-83F2-61D4D938A3BD}" type="presParOf" srcId="{0F220C38-2954-49B7-AEAD-FD200DBB9608}" destId="{BD699A39-CF08-4737-A644-79CA1FEDDEEB}" srcOrd="1" destOrd="0" presId="urn:microsoft.com/office/officeart/2005/8/layout/hList1"/>
    <dgm:cxn modelId="{C78B54F8-F6E9-4BCC-9D20-739C523E1124}" type="presParOf" srcId="{0F220C38-2954-49B7-AEAD-FD200DBB9608}" destId="{AF134709-1405-4B2C-9965-AB5B5F6FF8D6}" srcOrd="2" destOrd="0" presId="urn:microsoft.com/office/officeart/2005/8/layout/hList1"/>
    <dgm:cxn modelId="{68D5EDF9-E4D7-4D7C-A733-EA833833659D}" type="presParOf" srcId="{AF134709-1405-4B2C-9965-AB5B5F6FF8D6}" destId="{A110AA13-4A39-4476-80E8-049E9563B64A}" srcOrd="0" destOrd="0" presId="urn:microsoft.com/office/officeart/2005/8/layout/hList1"/>
    <dgm:cxn modelId="{AB98ADD2-1339-4E61-A8A5-4A64D9ED41D2}" type="presParOf" srcId="{AF134709-1405-4B2C-9965-AB5B5F6FF8D6}" destId="{D5CD3C82-A1F8-4B85-ACF0-D7C2ECCC5B93}" srcOrd="1" destOrd="0" presId="urn:microsoft.com/office/officeart/2005/8/layout/hList1"/>
    <dgm:cxn modelId="{D9FBB47F-701D-435F-8C7E-FD689AF1945D}" type="presParOf" srcId="{0F220C38-2954-49B7-AEAD-FD200DBB9608}" destId="{820FC1B6-C4A4-4E4B-A1FC-F51F258C682C}" srcOrd="3" destOrd="0" presId="urn:microsoft.com/office/officeart/2005/8/layout/hList1"/>
    <dgm:cxn modelId="{99E8B18B-A9CC-4F48-B405-F9BDB5802D37}" type="presParOf" srcId="{0F220C38-2954-49B7-AEAD-FD200DBB9608}" destId="{78FBD5EB-8D6F-4BFB-A31D-6908F96CF666}" srcOrd="4" destOrd="0" presId="urn:microsoft.com/office/officeart/2005/8/layout/hList1"/>
    <dgm:cxn modelId="{1B7F85E5-7B18-45AC-AB30-9FF575525464}" type="presParOf" srcId="{78FBD5EB-8D6F-4BFB-A31D-6908F96CF666}" destId="{BBE13FAF-7E63-467F-9DB7-0F9B6EE92234}" srcOrd="0" destOrd="0" presId="urn:microsoft.com/office/officeart/2005/8/layout/hList1"/>
    <dgm:cxn modelId="{40804B8F-17BE-4882-A569-23C66ED83DAF}" type="presParOf" srcId="{78FBD5EB-8D6F-4BFB-A31D-6908F96CF666}" destId="{201B713B-6FB8-40E2-8F7E-94737E9E45F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F8AB34-D8A9-452D-ACCF-EFEA76660DBA}">
      <dsp:nvSpPr>
        <dsp:cNvPr id="0" name=""/>
        <dsp:cNvSpPr/>
      </dsp:nvSpPr>
      <dsp:spPr>
        <a:xfrm>
          <a:off x="2309" y="187813"/>
          <a:ext cx="2252067" cy="403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What?</a:t>
          </a:r>
        </a:p>
      </dsp:txBody>
      <dsp:txXfrm>
        <a:off x="2309" y="187813"/>
        <a:ext cx="2252067" cy="403200"/>
      </dsp:txXfrm>
    </dsp:sp>
    <dsp:sp modelId="{FC564352-4F20-4858-8278-C356081FEDA3}">
      <dsp:nvSpPr>
        <dsp:cNvPr id="0" name=""/>
        <dsp:cNvSpPr/>
      </dsp:nvSpPr>
      <dsp:spPr>
        <a:xfrm>
          <a:off x="2309" y="591013"/>
          <a:ext cx="2252067" cy="363283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Sales forecast is estimation of how much a business can sale (in money or products) over a certain period of time.</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The estimation is based on the actual sale data of the past few quarters/years</a:t>
          </a:r>
        </a:p>
      </dsp:txBody>
      <dsp:txXfrm>
        <a:off x="2309" y="591013"/>
        <a:ext cx="2252067" cy="3632835"/>
      </dsp:txXfrm>
    </dsp:sp>
    <dsp:sp modelId="{A110AA13-4A39-4476-80E8-049E9563B64A}">
      <dsp:nvSpPr>
        <dsp:cNvPr id="0" name=""/>
        <dsp:cNvSpPr/>
      </dsp:nvSpPr>
      <dsp:spPr>
        <a:xfrm>
          <a:off x="2569666" y="187813"/>
          <a:ext cx="2252067" cy="403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Why?</a:t>
          </a:r>
        </a:p>
      </dsp:txBody>
      <dsp:txXfrm>
        <a:off x="2569666" y="187813"/>
        <a:ext cx="2252067" cy="403200"/>
      </dsp:txXfrm>
    </dsp:sp>
    <dsp:sp modelId="{D5CD3C82-A1F8-4B85-ACF0-D7C2ECCC5B93}">
      <dsp:nvSpPr>
        <dsp:cNvPr id="0" name=""/>
        <dsp:cNvSpPr/>
      </dsp:nvSpPr>
      <dsp:spPr>
        <a:xfrm>
          <a:off x="2569666" y="591013"/>
          <a:ext cx="2252067" cy="363283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Tx/>
            <a:buNone/>
          </a:pPr>
          <a:r>
            <a:rPr lang="en-US" sz="1400" kern="1200" dirty="0"/>
            <a:t>Sales forecast can help business in the marketing decision support system:</a:t>
          </a:r>
        </a:p>
        <a:p>
          <a:pPr marL="114300" lvl="1" indent="-114300" algn="l" defTabSz="622300">
            <a:lnSpc>
              <a:spcPct val="90000"/>
            </a:lnSpc>
            <a:spcBef>
              <a:spcPct val="0"/>
            </a:spcBef>
            <a:spcAft>
              <a:spcPct val="15000"/>
            </a:spcAft>
            <a:buFontTx/>
            <a:buNone/>
          </a:pPr>
          <a:endParaRPr lang="en-US" sz="1400" kern="1200" dirty="0"/>
        </a:p>
        <a:p>
          <a:pPr marL="114300" lvl="1" indent="-114300" algn="l" defTabSz="622300">
            <a:lnSpc>
              <a:spcPct val="90000"/>
            </a:lnSpc>
            <a:spcBef>
              <a:spcPct val="0"/>
            </a:spcBef>
            <a:spcAft>
              <a:spcPct val="15000"/>
            </a:spcAft>
            <a:buChar char="•"/>
          </a:pPr>
          <a:r>
            <a:rPr lang="en-US" sz="1400" kern="1200" dirty="0"/>
            <a:t>Determine production volumes in terms of the availability of establishments such as: equipment, capital, manpower, storage, etc.</a:t>
          </a:r>
        </a:p>
        <a:p>
          <a:pPr marL="114300" lvl="1" indent="-114300" algn="l" defTabSz="622300">
            <a:lnSpc>
              <a:spcPct val="90000"/>
            </a:lnSpc>
            <a:spcBef>
              <a:spcPct val="0"/>
            </a:spcBef>
            <a:spcAft>
              <a:spcPct val="15000"/>
            </a:spcAft>
            <a:buChar char="•"/>
          </a:pPr>
          <a:r>
            <a:rPr lang="en-US" sz="1400" kern="1200"/>
            <a:t>It helps business in production planning and sales control. For example: plan for sale expansion, plan for transition to the new products, etc.)</a:t>
          </a:r>
        </a:p>
      </dsp:txBody>
      <dsp:txXfrm>
        <a:off x="2569666" y="591013"/>
        <a:ext cx="2252067" cy="3632835"/>
      </dsp:txXfrm>
    </dsp:sp>
    <dsp:sp modelId="{BBE13FAF-7E63-467F-9DB7-0F9B6EE92234}">
      <dsp:nvSpPr>
        <dsp:cNvPr id="0" name=""/>
        <dsp:cNvSpPr/>
      </dsp:nvSpPr>
      <dsp:spPr>
        <a:xfrm>
          <a:off x="5137022" y="187813"/>
          <a:ext cx="2252067" cy="403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How?</a:t>
          </a:r>
        </a:p>
      </dsp:txBody>
      <dsp:txXfrm>
        <a:off x="5137022" y="187813"/>
        <a:ext cx="2252067" cy="403200"/>
      </dsp:txXfrm>
    </dsp:sp>
    <dsp:sp modelId="{201B713B-6FB8-40E2-8F7E-94737E9E45F7}">
      <dsp:nvSpPr>
        <dsp:cNvPr id="0" name=""/>
        <dsp:cNvSpPr/>
      </dsp:nvSpPr>
      <dsp:spPr>
        <a:xfrm>
          <a:off x="5137022" y="591013"/>
          <a:ext cx="2252067" cy="363283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Tx/>
            <a:buNone/>
          </a:pPr>
          <a:r>
            <a:rPr lang="en-US" sz="1400" kern="1200" dirty="0"/>
            <a:t>Some sales forecast methods:</a:t>
          </a:r>
        </a:p>
        <a:p>
          <a:pPr marL="114300" lvl="1" indent="-114300" algn="l" defTabSz="622300">
            <a:lnSpc>
              <a:spcPct val="90000"/>
            </a:lnSpc>
            <a:spcBef>
              <a:spcPct val="0"/>
            </a:spcBef>
            <a:spcAft>
              <a:spcPct val="15000"/>
            </a:spcAft>
            <a:buFontTx/>
            <a:buNone/>
          </a:pPr>
          <a:endParaRPr lang="en-US" sz="1400" kern="1200" dirty="0"/>
        </a:p>
        <a:p>
          <a:pPr marL="114300" lvl="1" indent="-114300" algn="l" defTabSz="622300">
            <a:lnSpc>
              <a:spcPct val="90000"/>
            </a:lnSpc>
            <a:spcBef>
              <a:spcPct val="0"/>
            </a:spcBef>
            <a:spcAft>
              <a:spcPct val="15000"/>
            </a:spcAft>
            <a:buChar char="•"/>
          </a:pPr>
          <a:r>
            <a:rPr lang="en-US" sz="1400" kern="1200" dirty="0"/>
            <a:t>Getting the opinion of the executive board</a:t>
          </a:r>
        </a:p>
        <a:p>
          <a:pPr marL="114300" lvl="1" indent="-114300" algn="l" defTabSz="622300">
            <a:lnSpc>
              <a:spcPct val="90000"/>
            </a:lnSpc>
            <a:spcBef>
              <a:spcPct val="0"/>
            </a:spcBef>
            <a:spcAft>
              <a:spcPct val="15000"/>
            </a:spcAft>
            <a:buChar char="•"/>
          </a:pPr>
          <a:r>
            <a:rPr lang="en-US" sz="1400" kern="1200"/>
            <a:t>Synthesized method from selling forces</a:t>
          </a:r>
        </a:p>
        <a:p>
          <a:pPr marL="114300" lvl="1" indent="-114300" algn="l" defTabSz="622300">
            <a:lnSpc>
              <a:spcPct val="90000"/>
            </a:lnSpc>
            <a:spcBef>
              <a:spcPct val="0"/>
            </a:spcBef>
            <a:spcAft>
              <a:spcPct val="15000"/>
            </a:spcAft>
            <a:buChar char="•"/>
          </a:pPr>
          <a:r>
            <a:rPr lang="en-US" sz="1400" kern="1200"/>
            <a:t>Based on customer expectations / demands</a:t>
          </a:r>
        </a:p>
        <a:p>
          <a:pPr marL="114300" lvl="1" indent="-114300" algn="l" defTabSz="622300">
            <a:lnSpc>
              <a:spcPct val="90000"/>
            </a:lnSpc>
            <a:spcBef>
              <a:spcPct val="0"/>
            </a:spcBef>
            <a:spcAft>
              <a:spcPct val="15000"/>
            </a:spcAft>
            <a:buChar char="•"/>
          </a:pPr>
          <a:r>
            <a:rPr lang="en-US" sz="1400" b="1" kern="1200" dirty="0">
              <a:solidFill>
                <a:schemeClr val="accent1">
                  <a:lumMod val="75000"/>
                </a:schemeClr>
              </a:solidFill>
            </a:rPr>
            <a:t>Time-series analysis</a:t>
          </a:r>
        </a:p>
        <a:p>
          <a:pPr marL="114300" lvl="1" indent="-114300" algn="l" defTabSz="622300">
            <a:lnSpc>
              <a:spcPct val="90000"/>
            </a:lnSpc>
            <a:spcBef>
              <a:spcPct val="0"/>
            </a:spcBef>
            <a:spcAft>
              <a:spcPct val="15000"/>
            </a:spcAft>
            <a:buChar char="•"/>
          </a:pPr>
          <a:r>
            <a:rPr lang="en-CA" sz="1400" kern="1200" dirty="0"/>
            <a:t>Other statistics approaches</a:t>
          </a:r>
          <a:endParaRPr lang="en-US" sz="1400" kern="1200" dirty="0"/>
        </a:p>
      </dsp:txBody>
      <dsp:txXfrm>
        <a:off x="5137022" y="591013"/>
        <a:ext cx="2252067" cy="363283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F0B6EC5B-DE15-4B62-9DC0-DE1BD893DD16}" type="slidenum">
              <a:rPr lang="en-US"/>
              <a:pPr/>
              <a:t>‹#›</a:t>
            </a:fld>
            <a:endParaRPr lang="en-US" dirty="0"/>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23FACB9-4E35-4CB3-835A-2EBF55FAEDE3}" type="slidenum">
              <a:rPr lang="en-US"/>
              <a:pPr/>
              <a:t>‹#›</a:t>
            </a:fld>
            <a:endParaRPr lang="en-US" dirty="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9350" lvl="1" indent="-457200">
              <a:buFont typeface="Arial" panose="020B0604020202020204" pitchFamily="34" charset="0"/>
              <a:buChar char="•"/>
            </a:pPr>
            <a:r>
              <a:rPr lang="en-US" sz="1200" b="1" dirty="0">
                <a:solidFill>
                  <a:schemeClr val="accent1">
                    <a:lumMod val="75000"/>
                  </a:schemeClr>
                </a:solidFill>
              </a:rPr>
              <a:t>AR</a:t>
            </a:r>
            <a:r>
              <a:rPr lang="en-US" sz="1200" dirty="0"/>
              <a:t> model uses the dependent relationship between an observation and some number of lagged observations</a:t>
            </a:r>
          </a:p>
          <a:p>
            <a:pPr marL="1149350" lvl="1" indent="-457200">
              <a:buFont typeface="Arial" panose="020B0604020202020204" pitchFamily="34" charset="0"/>
              <a:buChar char="•"/>
            </a:pPr>
            <a:r>
              <a:rPr lang="en-US" sz="1200" b="1" dirty="0">
                <a:solidFill>
                  <a:schemeClr val="accent1">
                    <a:lumMod val="75000"/>
                  </a:schemeClr>
                </a:solidFill>
              </a:rPr>
              <a:t>MA</a:t>
            </a:r>
            <a:r>
              <a:rPr lang="en-US" sz="1200" dirty="0"/>
              <a:t> model used the dependency between an observation and a residual error (white noise) from moving average model applied to lagged observations</a:t>
            </a:r>
          </a:p>
          <a:p>
            <a:pPr marL="1149350" lvl="1" indent="-457200">
              <a:buFont typeface="Arial" panose="020B0604020202020204" pitchFamily="34" charset="0"/>
              <a:buChar char="•"/>
            </a:pPr>
            <a:r>
              <a:rPr lang="en-US" sz="1200" b="1" dirty="0">
                <a:solidFill>
                  <a:schemeClr val="accent1">
                    <a:lumMod val="75000"/>
                  </a:schemeClr>
                </a:solidFill>
              </a:rPr>
              <a:t>Integrated</a:t>
            </a:r>
            <a:r>
              <a:rPr lang="en-US" sz="1200" dirty="0"/>
              <a:t> is the use of difference of the raw observations to make time-series data stationary.</a:t>
            </a:r>
          </a:p>
          <a:p>
            <a:pPr algn="l">
              <a:buFont typeface="Arial" panose="020B0604020202020204" pitchFamily="34" charset="0"/>
              <a:buChar char="•"/>
            </a:pPr>
            <a:r>
              <a:rPr lang="en-CA" b="0" i="0" dirty="0">
                <a:effectLst/>
                <a:latin typeface="-apple-system"/>
              </a:rPr>
              <a:t>p stands for the number of lag variables included in the ARIMA model, also called the lag order. (AR(p))</a:t>
            </a:r>
          </a:p>
          <a:p>
            <a:pPr algn="l">
              <a:buFont typeface="Arial" panose="020B0604020202020204" pitchFamily="34" charset="0"/>
              <a:buChar char="•"/>
            </a:pPr>
            <a:r>
              <a:rPr lang="en-CA" b="0" i="0" dirty="0">
                <a:effectLst/>
                <a:latin typeface="-apple-system"/>
              </a:rPr>
              <a:t>d stands for the number of times that the raw values in a time series dataset are differenced, also called the degree of differencing.</a:t>
            </a:r>
          </a:p>
          <a:p>
            <a:pPr algn="l">
              <a:buFont typeface="Arial" panose="020B0604020202020204" pitchFamily="34" charset="0"/>
              <a:buChar char="•"/>
            </a:pPr>
            <a:r>
              <a:rPr lang="en-CA" b="0" i="0" dirty="0">
                <a:effectLst/>
                <a:latin typeface="-apple-system"/>
              </a:rPr>
              <a:t>q denotes the magnitude of the moving average window, also called the order of moving average. (MA(q))</a:t>
            </a:r>
          </a:p>
          <a:p>
            <a:pPr marL="1149350" lvl="1" indent="-457200">
              <a:buFont typeface="Arial" panose="020B0604020202020204" pitchFamily="34" charset="0"/>
              <a:buChar char="•"/>
            </a:pPr>
            <a:endParaRPr lang="en-US" sz="1200" dirty="0"/>
          </a:p>
          <a:p>
            <a:endParaRPr lang="en-CA"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13</a:t>
            </a:fld>
            <a:endParaRPr lang="en-US" dirty="0"/>
          </a:p>
        </p:txBody>
      </p:sp>
    </p:spTree>
    <p:extLst>
      <p:ext uri="{BB962C8B-B14F-4D97-AF65-F5344CB8AC3E}">
        <p14:creationId xmlns:p14="http://schemas.microsoft.com/office/powerpoint/2010/main" val="3125013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7112" name="Gro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7144"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107" name="Title Placeholder 1"/>
          <p:cNvSpPr>
            <a:spLocks noGrp="1" noChangeArrowheads="1"/>
          </p:cNvSpPr>
          <p:nvPr>
            <p:ph type="ctrTitle"/>
          </p:nvPr>
        </p:nvSpPr>
        <p:spPr>
          <a:xfrm>
            <a:off x="315913" y="466725"/>
            <a:ext cx="6781800" cy="2133600"/>
          </a:xfrm>
        </p:spPr>
        <p:txBody>
          <a:bodyPr/>
          <a:lstStyle>
            <a:lvl1pPr algn="r">
              <a:defRPr sz="4400"/>
            </a:lvl1pPr>
          </a:lstStyle>
          <a:p>
            <a:pPr lvl="0"/>
            <a:r>
              <a:rPr lang="en-US" altLang="en-US" noProof="0"/>
              <a:t>Click to edit Master title style</a:t>
            </a:r>
          </a:p>
        </p:txBody>
      </p:sp>
      <p:sp>
        <p:nvSpPr>
          <p:cNvPr id="47108" name="Text Placeholder 2"/>
          <p:cNvSpPr>
            <a:spLocks noGrp="1" noChangeArrowheads="1"/>
          </p:cNvSpPr>
          <p:nvPr>
            <p:ph type="subTitle" idx="1"/>
          </p:nvPr>
        </p:nvSpPr>
        <p:spPr>
          <a:xfrm>
            <a:off x="849313" y="3049588"/>
            <a:ext cx="6248400" cy="2362200"/>
          </a:xfrm>
        </p:spPr>
        <p:txBody>
          <a:bodyPr/>
          <a:lstStyle>
            <a:lvl1pPr marL="0" indent="0" algn="r">
              <a:buFontTx/>
              <a:buNone/>
              <a:defRPr sz="2900"/>
            </a:lvl1pPr>
          </a:lstStyle>
          <a:p>
            <a:pPr lvl="0"/>
            <a:r>
              <a:rPr lang="en-US" altLang="en-US" noProof="0"/>
              <a:t>Click to edit Master subtitle style</a:t>
            </a:r>
            <a:endParaRPr lang="en-US" altLang="en-US" noProof="0" dirty="0"/>
          </a:p>
        </p:txBody>
      </p:sp>
      <p:sp>
        <p:nvSpPr>
          <p:cNvPr id="47109" name="Date Placeholder 3"/>
          <p:cNvSpPr>
            <a:spLocks noGrp="1" noChangeArrowheads="1"/>
          </p:cNvSpPr>
          <p:nvPr>
            <p:ph type="dt" sz="half" idx="2"/>
          </p:nvPr>
        </p:nvSpPr>
        <p:spPr/>
        <p:txBody>
          <a:bodyPr/>
          <a:lstStyle>
            <a:lvl1pPr>
              <a:defRPr/>
            </a:lvl1pPr>
          </a:lstStyle>
          <a:p>
            <a:fld id="{3259C393-9A2B-45A2-8E4E-FAFA5413C1FC}" type="datetime1">
              <a:rPr lang="en-US" altLang="en-US" smtClean="0"/>
              <a:pPr/>
              <a:t>6/15/2021</a:t>
            </a:fld>
            <a:endParaRPr lang="en-US" altLang="en-US" dirty="0"/>
          </a:p>
        </p:txBody>
      </p:sp>
      <p:sp>
        <p:nvSpPr>
          <p:cNvPr id="47110" name="Footer Placeholder 4"/>
          <p:cNvSpPr>
            <a:spLocks noGrp="1" noChangeArrowheads="1"/>
          </p:cNvSpPr>
          <p:nvPr>
            <p:ph type="ftr" sz="quarter" idx="3"/>
          </p:nvPr>
        </p:nvSpPr>
        <p:spPr/>
        <p:txBody>
          <a:bodyPr/>
          <a:lstStyle>
            <a:lvl1pPr>
              <a:defRPr/>
            </a:lvl1pPr>
          </a:lstStyle>
          <a:p>
            <a:r>
              <a:rPr lang="en-US" altLang="en-US" dirty="0"/>
              <a:t>Add a footer</a:t>
            </a:r>
          </a:p>
        </p:txBody>
      </p:sp>
      <p:sp>
        <p:nvSpPr>
          <p:cNvPr id="47111" name="Slide Number Placeholder 5"/>
          <p:cNvSpPr>
            <a:spLocks noGrp="1" noChangeArrowheads="1"/>
          </p:cNvSpPr>
          <p:nvPr>
            <p:ph type="sldNum" sz="quarter" idx="4"/>
          </p:nvPr>
        </p:nvSpPr>
        <p:spPr/>
        <p:txBody>
          <a:bodyPr/>
          <a:lstStyle>
            <a:lvl1pPr>
              <a:defRPr/>
            </a:lvl1pPr>
          </a:lstStyle>
          <a:p>
            <a:fld id="{E945280F-DE53-48B1-9FB9-96A39916642A}" type="slidenum">
              <a:rPr lang="en-US" altLang="en-US"/>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2C67B00-BE02-4BB9-B9A5-D51D0D1A821E}" type="datetime1">
              <a:rPr lang="en-US" altLang="en-US" smtClean="0"/>
              <a:pPr/>
              <a:t>6/15/2021</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872E90EB-6CA4-453F-8712-C339590DE034}" type="slidenum">
              <a:rPr lang="en-US" altLang="en-US"/>
              <a:pPr/>
              <a:t>‹#›</a:t>
            </a:fld>
            <a:endParaRPr lang="en-US"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28600"/>
            <a:ext cx="207645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076950" cy="5707063"/>
          </a:xfrm>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7FA2D16B-FB7D-484B-A659-F70C0EEA95A8}" type="datetime1">
              <a:rPr lang="en-US" altLang="en-US" smtClean="0"/>
              <a:pPr/>
              <a:t>6/15/2021</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26D251BA-4196-46F7-BF5E-DE37F6712AD1}" type="slidenum">
              <a:rPr lang="en-US" altLang="en-US"/>
              <a:pPr/>
              <a:t>‹#›</a:t>
            </a:fld>
            <a:endParaRPr lang="en-US"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53158947-7A00-4A76-84B1-1B2119E03B78}" type="datetime1">
              <a:rPr lang="en-US" altLang="en-US" smtClean="0"/>
              <a:pPr/>
              <a:t>6/15/2021</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71C6F290-D301-4864-9490-340EF11588D9}" type="slidenum">
              <a:rPr lang="en-US" altLang="en-US"/>
              <a:pPr/>
              <a:t>‹#›</a:t>
            </a:fld>
            <a:endParaRPr lang="en-US"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D91BFB3-8F1B-477F-B96F-8BA65B2D4AD3}" type="datetime1">
              <a:rPr lang="en-US" altLang="en-US" smtClean="0"/>
              <a:pPr/>
              <a:t>6/15/2021</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D0208CE1-DD55-4A43-A479-EF83A2DC3985}" type="slidenum">
              <a:rPr lang="en-US" altLang="en-US"/>
              <a:pPr/>
              <a:t>‹#›</a:t>
            </a:fld>
            <a:endParaRPr lang="en-US"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149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B493DC1E-4DED-43A8-89C3-4163E3A75CBB}" type="datetime1">
              <a:rPr lang="en-US" altLang="en-US" smtClean="0"/>
              <a:pPr/>
              <a:t>6/15/2021</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0927AF89-6755-46F5-BBCF-E571D7F311A5}" type="slidenum">
              <a:rPr lang="en-US" altLang="en-US"/>
              <a:pPr/>
              <a:t>‹#›</a:t>
            </a:fld>
            <a:endParaRPr lang="en-US"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fld id="{6676BA95-CF00-41A1-A420-966FC66619DA}" type="datetime1">
              <a:rPr lang="en-US" altLang="en-US" smtClean="0"/>
              <a:pPr/>
              <a:t>6/15/2021</a:t>
            </a:fld>
            <a:endParaRPr lang="en-US" altLang="en-US" dirty="0"/>
          </a:p>
        </p:txBody>
      </p:sp>
      <p:sp>
        <p:nvSpPr>
          <p:cNvPr id="8" name="Footer Placeholder 7"/>
          <p:cNvSpPr>
            <a:spLocks noGrp="1"/>
          </p:cNvSpPr>
          <p:nvPr>
            <p:ph type="ftr" sz="quarter" idx="11"/>
          </p:nvPr>
        </p:nvSpPr>
        <p:spPr/>
        <p:txBody>
          <a:bodyPr/>
          <a:lstStyle>
            <a:lvl1pPr>
              <a:defRPr/>
            </a:lvl1pPr>
          </a:lstStyle>
          <a:p>
            <a:r>
              <a:rPr lang="en-US" altLang="en-US" dirty="0"/>
              <a:t>Add a footer</a:t>
            </a:r>
          </a:p>
        </p:txBody>
      </p:sp>
      <p:sp>
        <p:nvSpPr>
          <p:cNvPr id="9" name="Slide Number Placeholder 8"/>
          <p:cNvSpPr>
            <a:spLocks noGrp="1"/>
          </p:cNvSpPr>
          <p:nvPr>
            <p:ph type="sldNum" sz="quarter" idx="12"/>
          </p:nvPr>
        </p:nvSpPr>
        <p:spPr/>
        <p:txBody>
          <a:bodyPr/>
          <a:lstStyle>
            <a:lvl1pPr>
              <a:defRPr/>
            </a:lvl1pPr>
          </a:lstStyle>
          <a:p>
            <a:fld id="{F76BE3C0-1208-4260-82C3-0EB040027195}" type="slidenum">
              <a:rPr lang="en-US" altLang="en-US"/>
              <a:pPr/>
              <a:t>‹#›</a:t>
            </a:fld>
            <a:endParaRPr lang="en-US"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D0CD8A93-8C14-4267-B95F-FE4BE0AB69DE}" type="datetime1">
              <a:rPr lang="en-US" altLang="en-US" smtClean="0"/>
              <a:pPr/>
              <a:t>6/15/2021</a:t>
            </a:fld>
            <a:endParaRPr lang="en-US" altLang="en-US" dirty="0"/>
          </a:p>
        </p:txBody>
      </p:sp>
      <p:sp>
        <p:nvSpPr>
          <p:cNvPr id="4" name="Footer Placeholder 3"/>
          <p:cNvSpPr>
            <a:spLocks noGrp="1"/>
          </p:cNvSpPr>
          <p:nvPr>
            <p:ph type="ftr" sz="quarter" idx="11"/>
          </p:nvPr>
        </p:nvSpPr>
        <p:spPr/>
        <p:txBody>
          <a:bodyPr/>
          <a:lstStyle>
            <a:lvl1pPr>
              <a:defRPr/>
            </a:lvl1pPr>
          </a:lstStyle>
          <a:p>
            <a:r>
              <a:rPr lang="en-US" altLang="en-US" dirty="0"/>
              <a:t>Add a footer</a:t>
            </a:r>
          </a:p>
        </p:txBody>
      </p:sp>
      <p:sp>
        <p:nvSpPr>
          <p:cNvPr id="5" name="Slide Number Placeholder 4"/>
          <p:cNvSpPr>
            <a:spLocks noGrp="1"/>
          </p:cNvSpPr>
          <p:nvPr>
            <p:ph type="sldNum" sz="quarter" idx="12"/>
          </p:nvPr>
        </p:nvSpPr>
        <p:spPr/>
        <p:txBody>
          <a:bodyPr/>
          <a:lstStyle>
            <a:lvl1pPr>
              <a:defRPr/>
            </a:lvl1pPr>
          </a:lstStyle>
          <a:p>
            <a:fld id="{D5F02DF6-5EF1-449D-8E8F-F40E7D2FCBCB}" type="slidenum">
              <a:rPr lang="en-US" altLang="en-US"/>
              <a:pPr/>
              <a:t>‹#›</a:t>
            </a:fld>
            <a:endParaRPr lang="en-US"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E05897D-7D60-41CE-AECE-5AF4DAA0D447}" type="datetime1">
              <a:rPr lang="en-US" altLang="en-US" smtClean="0"/>
              <a:pPr/>
              <a:t>6/15/2021</a:t>
            </a:fld>
            <a:endParaRPr lang="en-US" altLang="en-US" dirty="0"/>
          </a:p>
        </p:txBody>
      </p:sp>
      <p:sp>
        <p:nvSpPr>
          <p:cNvPr id="3" name="Footer Placeholder 2"/>
          <p:cNvSpPr>
            <a:spLocks noGrp="1"/>
          </p:cNvSpPr>
          <p:nvPr>
            <p:ph type="ftr" sz="quarter" idx="11"/>
          </p:nvPr>
        </p:nvSpPr>
        <p:spPr/>
        <p:txBody>
          <a:bodyPr/>
          <a:lstStyle>
            <a:lvl1pPr>
              <a:defRPr/>
            </a:lvl1pPr>
          </a:lstStyle>
          <a:p>
            <a:r>
              <a:rPr lang="en-US" altLang="en-US" dirty="0"/>
              <a:t>Add a footer</a:t>
            </a:r>
          </a:p>
        </p:txBody>
      </p:sp>
      <p:sp>
        <p:nvSpPr>
          <p:cNvPr id="4" name="Slide Number Placeholder 3"/>
          <p:cNvSpPr>
            <a:spLocks noGrp="1"/>
          </p:cNvSpPr>
          <p:nvPr>
            <p:ph type="sldNum" sz="quarter" idx="12"/>
          </p:nvPr>
        </p:nvSpPr>
        <p:spPr/>
        <p:txBody>
          <a:bodyPr/>
          <a:lstStyle>
            <a:lvl1pPr>
              <a:defRPr/>
            </a:lvl1pPr>
          </a:lstStyle>
          <a:p>
            <a:fld id="{AC3460AA-1533-4548-8781-A6D0EAE276D6}" type="slidenum">
              <a:rPr lang="en-US" altLang="en-US"/>
              <a:pPr/>
              <a:t>‹#›</a:t>
            </a:fld>
            <a:endParaRPr lang="en-US"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1919950-C514-47F9-AEFE-38055CCEE8E4}" type="datetime1">
              <a:rPr lang="en-US" altLang="en-US" smtClean="0"/>
              <a:pPr/>
              <a:t>6/15/2021</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C6386842-FEC9-453F-B6F7-7C945F3A2D73}" type="slidenum">
              <a:rPr lang="en-US" altLang="en-US"/>
              <a:pPr/>
              <a:t>‹#›</a:t>
            </a:fld>
            <a:endParaRPr lang="en-US"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86D2572-3AEE-4103-AD61-E3B66B0BAB81}" type="datetime1">
              <a:rPr lang="en-US" altLang="en-US" smtClean="0"/>
              <a:pPr/>
              <a:t>6/15/2021</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E96DA581-ADE3-4A40-91CB-711A776CAC29}" type="slidenum">
              <a:rPr lang="en-US" altLang="en-US"/>
              <a:pPr/>
              <a:t>‹#›</a:t>
            </a:fld>
            <a:endParaRPr lang="en-US"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6088" name="Gro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6083" name="Title Placeholder 1"/>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6084" name="Text Placeholder 2"/>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6085" name="Date Placeholder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fld id="{375B0982-7648-47FF-97D6-16483483F3D5}" type="datetime1">
              <a:rPr lang="en-US" altLang="en-US" smtClean="0"/>
              <a:pPr/>
              <a:t>6/15/2021</a:t>
            </a:fld>
            <a:endParaRPr lang="en-US" altLang="en-US" dirty="0"/>
          </a:p>
        </p:txBody>
      </p:sp>
      <p:sp>
        <p:nvSpPr>
          <p:cNvPr id="46086" name="Footer Placeholder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r>
              <a:rPr lang="en-US" altLang="en-US" dirty="0"/>
              <a:t>Add a footer</a:t>
            </a:r>
          </a:p>
        </p:txBody>
      </p:sp>
      <p:sp>
        <p:nvSpPr>
          <p:cNvPr id="46087" name="Slide Number Placeholder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D7E5119E-5338-4B55-81DC-57EAC9440FD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ata.mendeley.com/datasets/8gx2fvg2k6/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86D98-0B9B-4C4E-A25F-64BA4C5DBB94}"/>
              </a:ext>
            </a:extLst>
          </p:cNvPr>
          <p:cNvSpPr>
            <a:spLocks noGrp="1"/>
          </p:cNvSpPr>
          <p:nvPr>
            <p:ph type="ctrTitle"/>
          </p:nvPr>
        </p:nvSpPr>
        <p:spPr/>
        <p:txBody>
          <a:bodyPr/>
          <a:lstStyle/>
          <a:p>
            <a:r>
              <a:rPr lang="en-US" dirty="0"/>
              <a:t>Sales Forecast using Time-Series Models</a:t>
            </a:r>
          </a:p>
        </p:txBody>
      </p:sp>
      <p:sp>
        <p:nvSpPr>
          <p:cNvPr id="5" name="Subtitle 4">
            <a:extLst>
              <a:ext uri="{FF2B5EF4-FFF2-40B4-BE49-F238E27FC236}">
                <a16:creationId xmlns:a16="http://schemas.microsoft.com/office/drawing/2014/main" id="{D655BBED-E65C-4B70-99E3-9318D4F249A0}"/>
              </a:ext>
            </a:extLst>
          </p:cNvPr>
          <p:cNvSpPr>
            <a:spLocks noGrp="1"/>
          </p:cNvSpPr>
          <p:nvPr>
            <p:ph type="subTitle" idx="1"/>
          </p:nvPr>
        </p:nvSpPr>
        <p:spPr>
          <a:xfrm>
            <a:off x="683568" y="3429000"/>
            <a:ext cx="6248400" cy="2133600"/>
          </a:xfrm>
        </p:spPr>
        <p:txBody>
          <a:bodyPr>
            <a:normAutofit fontScale="92500" lnSpcReduction="10000"/>
          </a:bodyPr>
          <a:lstStyle/>
          <a:p>
            <a:pPr algn="l"/>
            <a:r>
              <a:rPr lang="en-US" sz="1500" b="1" u="sng" dirty="0">
                <a:solidFill>
                  <a:schemeClr val="tx2"/>
                </a:solidFill>
              </a:rPr>
              <a:t>Group #3 </a:t>
            </a:r>
          </a:p>
          <a:p>
            <a:pPr algn="l"/>
            <a:r>
              <a:rPr lang="en-US" sz="1500" b="1" dirty="0">
                <a:solidFill>
                  <a:schemeClr val="tx2"/>
                </a:solidFill>
              </a:rPr>
              <a:t>Student Name – Student ID</a:t>
            </a:r>
          </a:p>
          <a:p>
            <a:pPr algn="l"/>
            <a:endParaRPr lang="en-US" sz="1500" b="1" dirty="0">
              <a:solidFill>
                <a:srgbClr val="4E7776"/>
              </a:solidFill>
            </a:endParaRPr>
          </a:p>
          <a:p>
            <a:pPr marL="457200" indent="-457200" algn="l">
              <a:buFont typeface="Arial" panose="020B0604020202020204" pitchFamily="34" charset="0"/>
              <a:buChar char="•"/>
            </a:pPr>
            <a:r>
              <a:rPr lang="en-US" sz="1500" dirty="0">
                <a:solidFill>
                  <a:schemeClr val="accent5">
                    <a:lumMod val="50000"/>
                  </a:schemeClr>
                </a:solidFill>
              </a:rPr>
              <a:t>Trang Bui – 0753523</a:t>
            </a:r>
          </a:p>
          <a:p>
            <a:pPr marL="457200" indent="-457200" algn="l">
              <a:buFont typeface="Arial" panose="020B0604020202020204" pitchFamily="34" charset="0"/>
              <a:buChar char="•"/>
            </a:pPr>
            <a:r>
              <a:rPr lang="en-CA" sz="1500" b="0" i="0" dirty="0" err="1">
                <a:solidFill>
                  <a:schemeClr val="accent5">
                    <a:lumMod val="50000"/>
                  </a:schemeClr>
                </a:solidFill>
                <a:effectLst/>
              </a:rPr>
              <a:t>Sowjanya</a:t>
            </a:r>
            <a:r>
              <a:rPr lang="en-CA" sz="1500" b="0" i="0" dirty="0">
                <a:solidFill>
                  <a:schemeClr val="accent5">
                    <a:lumMod val="50000"/>
                  </a:schemeClr>
                </a:solidFill>
                <a:effectLst/>
              </a:rPr>
              <a:t> </a:t>
            </a:r>
            <a:r>
              <a:rPr lang="en-CA" sz="1500" b="0" i="0" dirty="0" err="1">
                <a:solidFill>
                  <a:schemeClr val="accent5">
                    <a:lumMod val="50000"/>
                  </a:schemeClr>
                </a:solidFill>
                <a:effectLst/>
              </a:rPr>
              <a:t>Chilluveru</a:t>
            </a:r>
            <a:r>
              <a:rPr lang="en-CA" sz="1500" b="0" i="0" dirty="0">
                <a:solidFill>
                  <a:schemeClr val="accent5">
                    <a:lumMod val="50000"/>
                  </a:schemeClr>
                </a:solidFill>
                <a:effectLst/>
              </a:rPr>
              <a:t>: 0755566</a:t>
            </a:r>
          </a:p>
          <a:p>
            <a:pPr marL="457200" indent="-457200" algn="l">
              <a:buFont typeface="Arial" panose="020B0604020202020204" pitchFamily="34" charset="0"/>
              <a:buChar char="•"/>
            </a:pPr>
            <a:r>
              <a:rPr lang="en-CA" sz="1500" b="0" i="0" dirty="0">
                <a:solidFill>
                  <a:schemeClr val="accent5">
                    <a:lumMod val="50000"/>
                  </a:schemeClr>
                </a:solidFill>
                <a:effectLst/>
              </a:rPr>
              <a:t>Sriram </a:t>
            </a:r>
            <a:r>
              <a:rPr lang="en-CA" sz="1500" b="0" i="0" dirty="0" err="1">
                <a:solidFill>
                  <a:schemeClr val="accent5">
                    <a:lumMod val="50000"/>
                  </a:schemeClr>
                </a:solidFill>
                <a:effectLst/>
              </a:rPr>
              <a:t>bonasu</a:t>
            </a:r>
            <a:r>
              <a:rPr lang="en-CA" sz="1500" b="0" i="0" dirty="0">
                <a:solidFill>
                  <a:schemeClr val="accent5">
                    <a:lumMod val="50000"/>
                  </a:schemeClr>
                </a:solidFill>
                <a:effectLst/>
              </a:rPr>
              <a:t>: 0756345</a:t>
            </a:r>
          </a:p>
          <a:p>
            <a:pPr marL="457200" indent="-457200" algn="l">
              <a:buFont typeface="Arial" panose="020B0604020202020204" pitchFamily="34" charset="0"/>
              <a:buChar char="•"/>
            </a:pPr>
            <a:r>
              <a:rPr lang="en-CA" sz="1500" b="0" i="0" dirty="0" err="1">
                <a:solidFill>
                  <a:schemeClr val="accent5">
                    <a:lumMod val="50000"/>
                  </a:schemeClr>
                </a:solidFill>
                <a:effectLst/>
              </a:rPr>
              <a:t>Arwinder</a:t>
            </a:r>
            <a:r>
              <a:rPr lang="en-CA" sz="1500" b="0" i="0" dirty="0">
                <a:solidFill>
                  <a:schemeClr val="accent5">
                    <a:lumMod val="50000"/>
                  </a:schemeClr>
                </a:solidFill>
                <a:effectLst/>
              </a:rPr>
              <a:t> Kaur: 0746789</a:t>
            </a:r>
          </a:p>
          <a:p>
            <a:pPr marL="457200" indent="-457200" algn="l">
              <a:buFont typeface="Arial" panose="020B0604020202020204" pitchFamily="34" charset="0"/>
              <a:buChar char="•"/>
            </a:pPr>
            <a:r>
              <a:rPr lang="en-CA" sz="1500" b="0" i="0" dirty="0">
                <a:solidFill>
                  <a:schemeClr val="accent5">
                    <a:lumMod val="50000"/>
                  </a:schemeClr>
                </a:solidFill>
                <a:effectLst/>
              </a:rPr>
              <a:t>Gurpreet Kaur: 0756462</a:t>
            </a:r>
            <a:r>
              <a:rPr lang="en-US" sz="1500" dirty="0">
                <a:solidFill>
                  <a:schemeClr val="accent5">
                    <a:lumMod val="50000"/>
                  </a:schemeClr>
                </a:solidFill>
              </a:rPr>
              <a:t> </a:t>
            </a:r>
          </a:p>
        </p:txBody>
      </p:sp>
    </p:spTree>
    <p:extLst>
      <p:ext uri="{BB962C8B-B14F-4D97-AF65-F5344CB8AC3E}">
        <p14:creationId xmlns:p14="http://schemas.microsoft.com/office/powerpoint/2010/main" val="342948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94C1-FB65-4366-A83A-341A46390349}"/>
              </a:ext>
            </a:extLst>
          </p:cNvPr>
          <p:cNvSpPr>
            <a:spLocks noGrp="1"/>
          </p:cNvSpPr>
          <p:nvPr>
            <p:ph type="title"/>
          </p:nvPr>
        </p:nvSpPr>
        <p:spPr>
          <a:xfrm>
            <a:off x="457200" y="274638"/>
            <a:ext cx="8229600" cy="1143000"/>
          </a:xfrm>
        </p:spPr>
        <p:txBody>
          <a:bodyPr wrap="square" anchor="b">
            <a:normAutofit/>
          </a:bodyPr>
          <a:lstStyle/>
          <a:p>
            <a:r>
              <a:rPr lang="en-US" dirty="0"/>
              <a:t>3.2. Exponential Smoothing</a:t>
            </a:r>
          </a:p>
        </p:txBody>
      </p:sp>
      <p:sp>
        <p:nvSpPr>
          <p:cNvPr id="14" name="Text Placeholder 2">
            <a:extLst>
              <a:ext uri="{FF2B5EF4-FFF2-40B4-BE49-F238E27FC236}">
                <a16:creationId xmlns:a16="http://schemas.microsoft.com/office/drawing/2014/main" id="{43A5F099-7A7F-4B0C-9B00-87044B7B977A}"/>
              </a:ext>
            </a:extLst>
          </p:cNvPr>
          <p:cNvSpPr>
            <a:spLocks noGrp="1"/>
          </p:cNvSpPr>
          <p:nvPr>
            <p:ph type="body" idx="1"/>
          </p:nvPr>
        </p:nvSpPr>
        <p:spPr>
          <a:xfrm>
            <a:off x="530225" y="1772816"/>
            <a:ext cx="4041775" cy="2181921"/>
          </a:xfrm>
        </p:spPr>
        <p:txBody>
          <a:bodyPr>
            <a:normAutofit fontScale="70000" lnSpcReduction="20000"/>
          </a:bodyPr>
          <a:lstStyle/>
          <a:p>
            <a:pPr marL="0" indent="0">
              <a:lnSpc>
                <a:spcPct val="90000"/>
              </a:lnSpc>
              <a:buNone/>
            </a:pPr>
            <a:r>
              <a:rPr lang="en-US" b="0" dirty="0">
                <a:solidFill>
                  <a:schemeClr val="accent1">
                    <a:lumMod val="75000"/>
                  </a:schemeClr>
                </a:solidFill>
              </a:rPr>
              <a:t>Simple Exponential Smoothing (SES)</a:t>
            </a:r>
          </a:p>
          <a:p>
            <a:pPr marL="285750" indent="-285750">
              <a:lnSpc>
                <a:spcPct val="90000"/>
              </a:lnSpc>
              <a:buFont typeface="Arial" panose="020B0604020202020204" pitchFamily="34" charset="0"/>
              <a:buChar char="•"/>
            </a:pPr>
            <a:r>
              <a:rPr lang="en-US" b="0" dirty="0"/>
              <a:t>SES does not consider trend and seasonality, require parameter Alpha called smoothing factor </a:t>
            </a:r>
          </a:p>
          <a:p>
            <a:pPr marL="285750" indent="-285750">
              <a:lnSpc>
                <a:spcPct val="90000"/>
              </a:lnSpc>
              <a:buFont typeface="Arial" panose="020B0604020202020204" pitchFamily="34" charset="0"/>
              <a:buChar char="•"/>
            </a:pPr>
            <a:r>
              <a:rPr lang="en-US" b="0" dirty="0"/>
              <a:t>This model learn bit from most recent demand and last forecast.</a:t>
            </a:r>
          </a:p>
          <a:p>
            <a:pPr marL="285750" indent="-285750">
              <a:lnSpc>
                <a:spcPct val="90000"/>
              </a:lnSpc>
              <a:buFont typeface="Arial" panose="020B0604020202020204" pitchFamily="34" charset="0"/>
              <a:buChar char="•"/>
            </a:pPr>
            <a:r>
              <a:rPr lang="en-US" b="0" dirty="0"/>
              <a:t>That’s the reason we get a straight line as prediction which is not that much useful.</a:t>
            </a:r>
          </a:p>
          <a:p>
            <a:endParaRPr lang="en-US" dirty="0"/>
          </a:p>
        </p:txBody>
      </p:sp>
      <p:sp>
        <p:nvSpPr>
          <p:cNvPr id="16" name="Text Placeholder 4">
            <a:extLst>
              <a:ext uri="{FF2B5EF4-FFF2-40B4-BE49-F238E27FC236}">
                <a16:creationId xmlns:a16="http://schemas.microsoft.com/office/drawing/2014/main" id="{006FF6F1-8B4E-4A7B-B218-A3B5E1357AA9}"/>
              </a:ext>
            </a:extLst>
          </p:cNvPr>
          <p:cNvSpPr>
            <a:spLocks noGrp="1"/>
          </p:cNvSpPr>
          <p:nvPr>
            <p:ph type="body" sz="quarter" idx="3"/>
          </p:nvPr>
        </p:nvSpPr>
        <p:spPr>
          <a:xfrm>
            <a:off x="4788024" y="1642408"/>
            <a:ext cx="3898776" cy="2071409"/>
          </a:xfrm>
        </p:spPr>
        <p:txBody>
          <a:bodyPr>
            <a:normAutofit fontScale="70000" lnSpcReduction="20000"/>
          </a:bodyPr>
          <a:lstStyle/>
          <a:p>
            <a:pPr marL="0" indent="0">
              <a:lnSpc>
                <a:spcPct val="90000"/>
              </a:lnSpc>
              <a:buNone/>
            </a:pPr>
            <a:r>
              <a:rPr lang="en-IN" b="0" dirty="0">
                <a:solidFill>
                  <a:schemeClr val="accent1">
                    <a:lumMod val="75000"/>
                  </a:schemeClr>
                </a:solidFill>
              </a:rPr>
              <a:t>Double Exponential Smoothing (DES)</a:t>
            </a:r>
          </a:p>
          <a:p>
            <a:pPr marL="285750" indent="-285750">
              <a:lnSpc>
                <a:spcPct val="90000"/>
              </a:lnSpc>
              <a:buFont typeface="Arial" panose="020B0604020202020204" pitchFamily="34" charset="0"/>
              <a:buChar char="•"/>
            </a:pPr>
            <a:r>
              <a:rPr lang="en-IN" b="0" dirty="0"/>
              <a:t>DES is extension of SES, and is reliable for handling the univariate time series that shows trend but ignores the seasonality.</a:t>
            </a:r>
          </a:p>
          <a:p>
            <a:pPr marL="285750" indent="-285750">
              <a:lnSpc>
                <a:spcPct val="90000"/>
              </a:lnSpc>
              <a:buFont typeface="Arial" panose="020B0604020202020204" pitchFamily="34" charset="0"/>
              <a:buChar char="•"/>
            </a:pPr>
            <a:r>
              <a:rPr lang="en-IN" b="0" dirty="0"/>
              <a:t>In the figure, we see a straight line with little upward trend, which is also not a good predictor.</a:t>
            </a:r>
          </a:p>
          <a:p>
            <a:endParaRPr lang="en-US" dirty="0"/>
          </a:p>
        </p:txBody>
      </p:sp>
      <p:pic>
        <p:nvPicPr>
          <p:cNvPr id="9" name="Picture 8" descr="Chart, line chart&#10;&#10;Description automatically generated">
            <a:extLst>
              <a:ext uri="{FF2B5EF4-FFF2-40B4-BE49-F238E27FC236}">
                <a16:creationId xmlns:a16="http://schemas.microsoft.com/office/drawing/2014/main" id="{E716A822-3B54-4488-B647-EEA47C2456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4084618"/>
            <a:ext cx="3746044" cy="1919847"/>
          </a:xfrm>
          <a:prstGeom prst="rect">
            <a:avLst/>
          </a:prstGeom>
          <a:noFill/>
        </p:spPr>
      </p:pic>
      <p:pic>
        <p:nvPicPr>
          <p:cNvPr id="15" name="Picture 14" descr="Line chart&#10;&#10;Description automatically generated">
            <a:extLst>
              <a:ext uri="{FF2B5EF4-FFF2-40B4-BE49-F238E27FC236}">
                <a16:creationId xmlns:a16="http://schemas.microsoft.com/office/drawing/2014/main" id="{011D4879-EC4A-4150-A27C-614F1DC5CA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4075325"/>
            <a:ext cx="3329581" cy="1945204"/>
          </a:xfrm>
          <a:prstGeom prst="rect">
            <a:avLst/>
          </a:prstGeom>
        </p:spPr>
      </p:pic>
    </p:spTree>
    <p:extLst>
      <p:ext uri="{BB962C8B-B14F-4D97-AF65-F5344CB8AC3E}">
        <p14:creationId xmlns:p14="http://schemas.microsoft.com/office/powerpoint/2010/main" val="3627954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94C1-FB65-4366-A83A-341A46390349}"/>
              </a:ext>
            </a:extLst>
          </p:cNvPr>
          <p:cNvSpPr>
            <a:spLocks noGrp="1"/>
          </p:cNvSpPr>
          <p:nvPr>
            <p:ph type="title"/>
          </p:nvPr>
        </p:nvSpPr>
        <p:spPr>
          <a:xfrm>
            <a:off x="457200" y="274638"/>
            <a:ext cx="8229600" cy="1143000"/>
          </a:xfrm>
        </p:spPr>
        <p:txBody>
          <a:bodyPr wrap="square" anchor="b">
            <a:normAutofit/>
          </a:bodyPr>
          <a:lstStyle/>
          <a:p>
            <a:r>
              <a:rPr lang="en-US" dirty="0"/>
              <a:t>3.2. Exponential Smoothing (cont.)</a:t>
            </a:r>
          </a:p>
        </p:txBody>
      </p:sp>
      <p:sp>
        <p:nvSpPr>
          <p:cNvPr id="3" name="Content Placeholder 2">
            <a:extLst>
              <a:ext uri="{FF2B5EF4-FFF2-40B4-BE49-F238E27FC236}">
                <a16:creationId xmlns:a16="http://schemas.microsoft.com/office/drawing/2014/main" id="{51262635-0730-4040-88A7-C9E553A5898C}"/>
              </a:ext>
            </a:extLst>
          </p:cNvPr>
          <p:cNvSpPr>
            <a:spLocks noGrp="1"/>
          </p:cNvSpPr>
          <p:nvPr>
            <p:ph sz="half" idx="2"/>
          </p:nvPr>
        </p:nvSpPr>
        <p:spPr>
          <a:xfrm>
            <a:off x="465810" y="1844824"/>
            <a:ext cx="3717815" cy="4464496"/>
          </a:xfrm>
        </p:spPr>
        <p:txBody>
          <a:bodyPr wrap="square" anchor="t">
            <a:normAutofit fontScale="77500" lnSpcReduction="20000"/>
          </a:bodyPr>
          <a:lstStyle/>
          <a:p>
            <a:pPr marL="0" indent="0">
              <a:lnSpc>
                <a:spcPct val="90000"/>
              </a:lnSpc>
              <a:buNone/>
            </a:pPr>
            <a:endParaRPr lang="en-US" sz="1800" dirty="0"/>
          </a:p>
          <a:p>
            <a:pPr marL="0">
              <a:lnSpc>
                <a:spcPct val="90000"/>
              </a:lnSpc>
            </a:pPr>
            <a:r>
              <a:rPr lang="en-IN" sz="1800" dirty="0">
                <a:solidFill>
                  <a:schemeClr val="accent1">
                    <a:lumMod val="75000"/>
                  </a:schemeClr>
                </a:solidFill>
              </a:rPr>
              <a:t>Triple Exponential Smoothing (TES)</a:t>
            </a:r>
          </a:p>
          <a:p>
            <a:pPr marL="285750" indent="-285750">
              <a:lnSpc>
                <a:spcPct val="90000"/>
              </a:lnSpc>
              <a:buFont typeface="Arial" panose="020B0604020202020204" pitchFamily="34" charset="0"/>
              <a:buChar char="•"/>
            </a:pPr>
            <a:r>
              <a:rPr lang="en-IN" sz="1800" dirty="0"/>
              <a:t>TES is an extension of DES because it is reliable for supporting time series with seasonality and provide much better result.</a:t>
            </a:r>
          </a:p>
          <a:p>
            <a:pPr marL="285750" indent="-285750">
              <a:lnSpc>
                <a:spcPct val="90000"/>
              </a:lnSpc>
              <a:buFont typeface="Arial" panose="020B0604020202020204" pitchFamily="34" charset="0"/>
              <a:buChar char="•"/>
            </a:pPr>
            <a:r>
              <a:rPr lang="en-IN" sz="1800" dirty="0"/>
              <a:t>In line graph, we see fluctuations which proves to be best predictor. </a:t>
            </a:r>
          </a:p>
          <a:p>
            <a:pPr marL="0">
              <a:lnSpc>
                <a:spcPct val="90000"/>
              </a:lnSpc>
            </a:pPr>
            <a:endParaRPr lang="en-IN" sz="1800" dirty="0"/>
          </a:p>
          <a:p>
            <a:pPr>
              <a:lnSpc>
                <a:spcPct val="90000"/>
              </a:lnSpc>
            </a:pPr>
            <a:endParaRPr lang="en-US" sz="1800" dirty="0"/>
          </a:p>
          <a:p>
            <a:pPr>
              <a:lnSpc>
                <a:spcPct val="90000"/>
              </a:lnSpc>
            </a:pPr>
            <a:endParaRPr lang="en-US" sz="1800" dirty="0"/>
          </a:p>
          <a:p>
            <a:pPr>
              <a:lnSpc>
                <a:spcPct val="90000"/>
              </a:lnSpc>
            </a:pPr>
            <a:endParaRPr lang="en-US" sz="1800" dirty="0"/>
          </a:p>
          <a:p>
            <a:pPr marL="0" lvl="0" indent="0">
              <a:buNone/>
            </a:pPr>
            <a:r>
              <a:rPr lang="en-IN" sz="1800" b="1" i="0" u="sng" dirty="0">
                <a:solidFill>
                  <a:schemeClr val="accent1">
                    <a:lumMod val="75000"/>
                  </a:schemeClr>
                </a:solidFill>
              </a:rPr>
              <a:t>Outcomes:</a:t>
            </a:r>
          </a:p>
          <a:p>
            <a:pPr marL="0" lvl="0" indent="0">
              <a:buNone/>
            </a:pPr>
            <a:r>
              <a:rPr lang="en-IN" sz="1800" i="0" dirty="0">
                <a:solidFill>
                  <a:schemeClr val="tx1"/>
                </a:solidFill>
              </a:rPr>
              <a:t>We observe that </a:t>
            </a:r>
          </a:p>
          <a:p>
            <a:pPr marL="342900" lvl="0" indent="-342900">
              <a:buAutoNum type="arabicPeriod"/>
            </a:pPr>
            <a:r>
              <a:rPr lang="en-IN" sz="1800" i="0" dirty="0">
                <a:solidFill>
                  <a:schemeClr val="tx1"/>
                </a:solidFill>
              </a:rPr>
              <a:t>SES gives a straight line  and DES gives straight line with little upward trend, Thus both are not that much helpful for forecasting expected results.</a:t>
            </a:r>
          </a:p>
          <a:p>
            <a:pPr marL="342900" lvl="0" indent="-342900">
              <a:buAutoNum type="arabicPeriod"/>
            </a:pPr>
            <a:r>
              <a:rPr lang="en-IN" sz="1800" i="0" dirty="0">
                <a:solidFill>
                  <a:schemeClr val="tx1"/>
                </a:solidFill>
              </a:rPr>
              <a:t>Triple exponential smoothing model is providing fluctuating line for </a:t>
            </a:r>
            <a:r>
              <a:rPr lang="en-IN" sz="1800" i="0" dirty="0" err="1">
                <a:solidFill>
                  <a:schemeClr val="tx1"/>
                </a:solidFill>
              </a:rPr>
              <a:t>forcasting</a:t>
            </a:r>
            <a:r>
              <a:rPr lang="en-IN" sz="1800" i="0" dirty="0">
                <a:solidFill>
                  <a:schemeClr val="tx1"/>
                </a:solidFill>
              </a:rPr>
              <a:t> which is little similar to test data and is considering trend and seasonality thus, proved to be best among three.</a:t>
            </a:r>
            <a:endParaRPr lang="en-US" sz="1800" dirty="0">
              <a:solidFill>
                <a:schemeClr val="tx1"/>
              </a:solidFill>
            </a:endParaRPr>
          </a:p>
          <a:p>
            <a:pPr>
              <a:lnSpc>
                <a:spcPct val="90000"/>
              </a:lnSpc>
            </a:pPr>
            <a:endParaRPr lang="en-US" sz="1100" dirty="0"/>
          </a:p>
        </p:txBody>
      </p:sp>
      <p:pic>
        <p:nvPicPr>
          <p:cNvPr id="5" name="Picture 4">
            <a:extLst>
              <a:ext uri="{FF2B5EF4-FFF2-40B4-BE49-F238E27FC236}">
                <a16:creationId xmlns:a16="http://schemas.microsoft.com/office/drawing/2014/main" id="{99CBFC70-B468-4C93-BD68-1A9A84EB134E}"/>
              </a:ext>
            </a:extLst>
          </p:cNvPr>
          <p:cNvPicPr>
            <a:picLocks noChangeAspect="1"/>
          </p:cNvPicPr>
          <p:nvPr/>
        </p:nvPicPr>
        <p:blipFill>
          <a:blip r:embed="rId2"/>
          <a:stretch>
            <a:fillRect/>
          </a:stretch>
        </p:blipFill>
        <p:spPr>
          <a:xfrm>
            <a:off x="4183625" y="1988840"/>
            <a:ext cx="4494566" cy="2520280"/>
          </a:xfrm>
          <a:prstGeom prst="rect">
            <a:avLst/>
          </a:prstGeom>
        </p:spPr>
      </p:pic>
    </p:spTree>
    <p:extLst>
      <p:ext uri="{BB962C8B-B14F-4D97-AF65-F5344CB8AC3E}">
        <p14:creationId xmlns:p14="http://schemas.microsoft.com/office/powerpoint/2010/main" val="497087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94C1-FB65-4366-A83A-341A46390349}"/>
              </a:ext>
            </a:extLst>
          </p:cNvPr>
          <p:cNvSpPr>
            <a:spLocks noGrp="1"/>
          </p:cNvSpPr>
          <p:nvPr>
            <p:ph type="title"/>
          </p:nvPr>
        </p:nvSpPr>
        <p:spPr>
          <a:xfrm>
            <a:off x="228600" y="228600"/>
            <a:ext cx="7696200" cy="1295400"/>
          </a:xfrm>
        </p:spPr>
        <p:txBody>
          <a:bodyPr wrap="square" anchor="b">
            <a:normAutofit/>
          </a:bodyPr>
          <a:lstStyle/>
          <a:p>
            <a:r>
              <a:rPr lang="en-US"/>
              <a:t>3.3. Linear Regression ML Models</a:t>
            </a:r>
          </a:p>
        </p:txBody>
      </p:sp>
      <p:sp>
        <p:nvSpPr>
          <p:cNvPr id="3" name="Content Placeholder 2">
            <a:extLst>
              <a:ext uri="{FF2B5EF4-FFF2-40B4-BE49-F238E27FC236}">
                <a16:creationId xmlns:a16="http://schemas.microsoft.com/office/drawing/2014/main" id="{51262635-0730-4040-88A7-C9E553A5898C}"/>
              </a:ext>
            </a:extLst>
          </p:cNvPr>
          <p:cNvSpPr>
            <a:spLocks noGrp="1"/>
          </p:cNvSpPr>
          <p:nvPr>
            <p:ph sz="half" idx="1"/>
          </p:nvPr>
        </p:nvSpPr>
        <p:spPr>
          <a:xfrm>
            <a:off x="1143000" y="1524000"/>
            <a:ext cx="3619500" cy="4411663"/>
          </a:xfrm>
        </p:spPr>
        <p:txBody>
          <a:bodyPr wrap="square" anchor="t">
            <a:normAutofit/>
          </a:bodyPr>
          <a:lstStyle/>
          <a:p>
            <a:pPr marL="560070" indent="-514350">
              <a:lnSpc>
                <a:spcPct val="90000"/>
              </a:lnSpc>
              <a:buAutoNum type="arabicPeriod"/>
            </a:pPr>
            <a:endParaRPr lang="en-US" sz="1500" dirty="0"/>
          </a:p>
          <a:p>
            <a:pPr marL="342900" indent="-342900">
              <a:lnSpc>
                <a:spcPct val="90000"/>
              </a:lnSpc>
              <a:buFont typeface="Arial" panose="020B0604020202020204" pitchFamily="34" charset="0"/>
              <a:buChar char="•"/>
            </a:pPr>
            <a:endParaRPr lang="en-CA" sz="1500" dirty="0"/>
          </a:p>
          <a:p>
            <a:pPr marL="342900" indent="-342900">
              <a:lnSpc>
                <a:spcPct val="90000"/>
              </a:lnSpc>
              <a:buFont typeface="Arial" panose="020B0604020202020204" pitchFamily="34" charset="0"/>
              <a:buChar char="•"/>
            </a:pPr>
            <a:r>
              <a:rPr lang="en-CA" sz="1500" dirty="0"/>
              <a:t>We have used four models in this project </a:t>
            </a:r>
            <a:r>
              <a:rPr lang="en-CA" sz="1500" dirty="0" err="1"/>
              <a:t>i.e</a:t>
            </a:r>
            <a:r>
              <a:rPr lang="en-CA" sz="1500" dirty="0"/>
              <a:t>, Linear regression model, decision tree model, random forest model and gradient boosted tree model.</a:t>
            </a:r>
          </a:p>
          <a:p>
            <a:pPr marL="342900" indent="-342900">
              <a:lnSpc>
                <a:spcPct val="90000"/>
              </a:lnSpc>
              <a:buFont typeface="Arial" panose="020B0604020202020204" pitchFamily="34" charset="0"/>
              <a:buChar char="•"/>
            </a:pPr>
            <a:r>
              <a:rPr lang="en-CA" sz="1500" dirty="0"/>
              <a:t>To retrieve the best accuracy, we have divided the dataset into two ratios </a:t>
            </a:r>
            <a:r>
              <a:rPr lang="en-CA" sz="1500" dirty="0" err="1"/>
              <a:t>i.e</a:t>
            </a:r>
            <a:r>
              <a:rPr lang="en-CA" sz="1500" dirty="0"/>
              <a:t>, 80:20 and 65:35.</a:t>
            </a:r>
          </a:p>
          <a:p>
            <a:pPr marL="342900" indent="-342900">
              <a:lnSpc>
                <a:spcPct val="90000"/>
              </a:lnSpc>
              <a:buFont typeface="Arial" panose="020B0604020202020204" pitchFamily="34" charset="0"/>
              <a:buChar char="•"/>
            </a:pPr>
            <a:r>
              <a:rPr lang="en-US" sz="1500" b="0" i="0" dirty="0">
                <a:effectLst/>
              </a:rPr>
              <a:t> The 65% training dataset create a better </a:t>
            </a:r>
            <a:r>
              <a:rPr lang="en-US" sz="1500" dirty="0"/>
              <a:t>benchmark linear -regression </a:t>
            </a:r>
            <a:r>
              <a:rPr lang="en-US" sz="1500" b="0" i="0" dirty="0">
                <a:effectLst/>
              </a:rPr>
              <a:t>Tree model than the 80% train set.</a:t>
            </a:r>
            <a:r>
              <a:rPr lang="en-CA" sz="1500" dirty="0"/>
              <a:t>  </a:t>
            </a:r>
          </a:p>
          <a:p>
            <a:pPr marL="342900" indent="-342900">
              <a:lnSpc>
                <a:spcPct val="90000"/>
              </a:lnSpc>
              <a:buFont typeface="Arial" panose="020B0604020202020204" pitchFamily="34" charset="0"/>
              <a:buChar char="•"/>
            </a:pPr>
            <a:r>
              <a:rPr lang="en-US" sz="1500" b="0" i="0" dirty="0">
                <a:effectLst/>
              </a:rPr>
              <a:t>We tried many combination of parameters using </a:t>
            </a:r>
            <a:r>
              <a:rPr lang="en-US" sz="1500" b="0" i="0" dirty="0" err="1">
                <a:effectLst/>
              </a:rPr>
              <a:t>GridSearch</a:t>
            </a:r>
            <a:r>
              <a:rPr lang="en-US" sz="1500" b="0" i="0" dirty="0">
                <a:effectLst/>
              </a:rPr>
              <a:t> to get the best parameters for model.</a:t>
            </a:r>
            <a:endParaRPr lang="en-CA" sz="1500" b="0" i="0" dirty="0">
              <a:effectLst/>
            </a:endParaRPr>
          </a:p>
        </p:txBody>
      </p:sp>
      <p:pic>
        <p:nvPicPr>
          <p:cNvPr id="7" name="Picture 6">
            <a:extLst>
              <a:ext uri="{FF2B5EF4-FFF2-40B4-BE49-F238E27FC236}">
                <a16:creationId xmlns:a16="http://schemas.microsoft.com/office/drawing/2014/main" id="{84FC8D0E-E6ED-4BFE-8716-199A571AE46D}"/>
              </a:ext>
            </a:extLst>
          </p:cNvPr>
          <p:cNvPicPr>
            <a:picLocks noChangeAspect="1"/>
          </p:cNvPicPr>
          <p:nvPr/>
        </p:nvPicPr>
        <p:blipFill>
          <a:blip r:embed="rId2"/>
          <a:stretch>
            <a:fillRect/>
          </a:stretch>
        </p:blipFill>
        <p:spPr>
          <a:xfrm>
            <a:off x="4914900" y="2408714"/>
            <a:ext cx="3619500" cy="2642234"/>
          </a:xfrm>
          <a:prstGeom prst="rect">
            <a:avLst/>
          </a:prstGeom>
          <a:noFill/>
        </p:spPr>
      </p:pic>
    </p:spTree>
    <p:extLst>
      <p:ext uri="{BB962C8B-B14F-4D97-AF65-F5344CB8AC3E}">
        <p14:creationId xmlns:p14="http://schemas.microsoft.com/office/powerpoint/2010/main" val="4264045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94C1-FB65-4366-A83A-341A46390349}"/>
              </a:ext>
            </a:extLst>
          </p:cNvPr>
          <p:cNvSpPr>
            <a:spLocks noGrp="1"/>
          </p:cNvSpPr>
          <p:nvPr>
            <p:ph type="title"/>
          </p:nvPr>
        </p:nvSpPr>
        <p:spPr/>
        <p:txBody>
          <a:bodyPr/>
          <a:lstStyle/>
          <a:p>
            <a:r>
              <a:rPr lang="en-US" sz="3200" dirty="0"/>
              <a:t>3.4. ARIMA Models</a:t>
            </a:r>
            <a:br>
              <a:rPr lang="en-US" sz="3200" dirty="0"/>
            </a:br>
            <a:r>
              <a:rPr lang="en-US" sz="2600" dirty="0"/>
              <a:t>     (Autoregression Integrated Moving Average)</a:t>
            </a:r>
          </a:p>
        </p:txBody>
      </p:sp>
      <p:sp>
        <p:nvSpPr>
          <p:cNvPr id="3" name="Content Placeholder 2">
            <a:extLst>
              <a:ext uri="{FF2B5EF4-FFF2-40B4-BE49-F238E27FC236}">
                <a16:creationId xmlns:a16="http://schemas.microsoft.com/office/drawing/2014/main" id="{51262635-0730-4040-88A7-C9E553A5898C}"/>
              </a:ext>
            </a:extLst>
          </p:cNvPr>
          <p:cNvSpPr>
            <a:spLocks noGrp="1"/>
          </p:cNvSpPr>
          <p:nvPr>
            <p:ph idx="1"/>
          </p:nvPr>
        </p:nvSpPr>
        <p:spPr>
          <a:xfrm>
            <a:off x="1143000" y="1524001"/>
            <a:ext cx="6165304" cy="2913112"/>
          </a:xfrm>
        </p:spPr>
        <p:txBody>
          <a:bodyPr>
            <a:normAutofit fontScale="77500" lnSpcReduction="20000"/>
          </a:bodyPr>
          <a:lstStyle/>
          <a:p>
            <a:endParaRPr lang="en-US" sz="1500" dirty="0"/>
          </a:p>
          <a:p>
            <a:pPr marL="502920" indent="-457200">
              <a:buFont typeface="Arial" panose="020B0604020202020204" pitchFamily="34" charset="0"/>
              <a:buChar char="•"/>
            </a:pPr>
            <a:endParaRPr lang="en-US" sz="1500" dirty="0"/>
          </a:p>
          <a:p>
            <a:pPr marL="502920" indent="-457200">
              <a:buFont typeface="Arial" panose="020B0604020202020204" pitchFamily="34" charset="0"/>
              <a:buChar char="•"/>
            </a:pPr>
            <a:r>
              <a:rPr lang="en-US" sz="1600" dirty="0"/>
              <a:t>ARIMA model is an </a:t>
            </a:r>
            <a:r>
              <a:rPr lang="en-US" sz="1600" dirty="0">
                <a:solidFill>
                  <a:schemeClr val="accent1">
                    <a:lumMod val="75000"/>
                  </a:schemeClr>
                </a:solidFill>
              </a:rPr>
              <a:t>Integration (I)</a:t>
            </a:r>
            <a:r>
              <a:rPr lang="en-US" sz="1600" dirty="0"/>
              <a:t> of the </a:t>
            </a:r>
            <a:r>
              <a:rPr lang="en-US" sz="1600" dirty="0">
                <a:solidFill>
                  <a:schemeClr val="accent1">
                    <a:lumMod val="75000"/>
                  </a:schemeClr>
                </a:solidFill>
              </a:rPr>
              <a:t>AR (auto-regression)</a:t>
            </a:r>
            <a:r>
              <a:rPr lang="en-US" sz="1600" dirty="0"/>
              <a:t> and </a:t>
            </a:r>
            <a:r>
              <a:rPr lang="en-US" sz="1600" dirty="0">
                <a:solidFill>
                  <a:schemeClr val="accent1">
                    <a:lumMod val="75000"/>
                  </a:schemeClr>
                </a:solidFill>
              </a:rPr>
              <a:t>MA (moving average)</a:t>
            </a:r>
            <a:r>
              <a:rPr lang="en-US" sz="1600" dirty="0"/>
              <a:t> models</a:t>
            </a:r>
          </a:p>
          <a:p>
            <a:pPr marL="502920" indent="-457200">
              <a:buFont typeface="Arial" panose="020B0604020202020204" pitchFamily="34" charset="0"/>
              <a:buChar char="•"/>
            </a:pPr>
            <a:r>
              <a:rPr lang="en-US" sz="1600" dirty="0"/>
              <a:t>ARIMA model can be used only if the time-series data is </a:t>
            </a:r>
            <a:r>
              <a:rPr lang="en-US" sz="1600" dirty="0">
                <a:solidFill>
                  <a:schemeClr val="accent1">
                    <a:lumMod val="75000"/>
                  </a:schemeClr>
                </a:solidFill>
              </a:rPr>
              <a:t>stationary</a:t>
            </a:r>
          </a:p>
          <a:p>
            <a:pPr marL="1149350" lvl="1" indent="-457200">
              <a:buFont typeface="Arial" panose="020B0604020202020204" pitchFamily="34" charset="0"/>
              <a:buChar char="•"/>
            </a:pPr>
            <a:r>
              <a:rPr lang="en-US" sz="1600" dirty="0"/>
              <a:t>Use Dickey-Fuller test to check stationary.</a:t>
            </a:r>
          </a:p>
          <a:p>
            <a:pPr marL="1149350" lvl="1" indent="-457200">
              <a:buFont typeface="Arial" panose="020B0604020202020204" pitchFamily="34" charset="0"/>
              <a:buChar char="•"/>
            </a:pPr>
            <a:r>
              <a:rPr lang="en-US" sz="1600" dirty="0"/>
              <a:t>If data is non-stationary, transform data into stationary form using .diff() method before applying ARIMA model</a:t>
            </a:r>
          </a:p>
          <a:p>
            <a:pPr marL="502920" indent="-457200">
              <a:buFont typeface="Arial" panose="020B0604020202020204" pitchFamily="34" charset="0"/>
              <a:buChar char="•"/>
            </a:pPr>
            <a:r>
              <a:rPr lang="en-US" sz="1600" dirty="0"/>
              <a:t>The process to find the value </a:t>
            </a:r>
            <a:r>
              <a:rPr lang="en-US" sz="1600" dirty="0">
                <a:solidFill>
                  <a:schemeClr val="accent1">
                    <a:lumMod val="75000"/>
                  </a:schemeClr>
                </a:solidFill>
              </a:rPr>
              <a:t>p, d, q </a:t>
            </a:r>
            <a:r>
              <a:rPr lang="en-US" sz="1600" dirty="0"/>
              <a:t>for a fitting ARIMA model</a:t>
            </a:r>
          </a:p>
          <a:p>
            <a:pPr marL="1149350" lvl="1" indent="-457200">
              <a:buFont typeface="Arial" panose="020B0604020202020204" pitchFamily="34" charset="0"/>
              <a:buChar char="•"/>
            </a:pPr>
            <a:r>
              <a:rPr lang="en-US" sz="1600" dirty="0"/>
              <a:t>Use ACF / PACF graph (auto-correlation and partial auto-correlation)</a:t>
            </a:r>
          </a:p>
          <a:p>
            <a:pPr marL="1149350" lvl="1" indent="-457200">
              <a:buFont typeface="Arial" panose="020B0604020202020204" pitchFamily="34" charset="0"/>
              <a:buChar char="•"/>
            </a:pPr>
            <a:r>
              <a:rPr lang="en-US" sz="1600" dirty="0"/>
              <a:t>Grid-search</a:t>
            </a:r>
          </a:p>
          <a:p>
            <a:pPr marL="1149350" lvl="1" indent="-457200">
              <a:buFont typeface="Arial" panose="020B0604020202020204" pitchFamily="34" charset="0"/>
              <a:buChar char="•"/>
            </a:pPr>
            <a:r>
              <a:rPr lang="en-US" sz="1600" dirty="0"/>
              <a:t>Auto-</a:t>
            </a:r>
            <a:r>
              <a:rPr lang="en-US" sz="1600" dirty="0" err="1"/>
              <a:t>arima</a:t>
            </a:r>
            <a:endParaRPr lang="en-US" sz="1600" dirty="0"/>
          </a:p>
          <a:p>
            <a:pPr marL="502920" indent="-457200">
              <a:buFont typeface="Arial" panose="020B0604020202020204" pitchFamily="34" charset="0"/>
              <a:buChar char="•"/>
            </a:pPr>
            <a:r>
              <a:rPr lang="en-US" sz="1600" dirty="0"/>
              <a:t>Select the best ARIMA model using </a:t>
            </a:r>
          </a:p>
          <a:p>
            <a:pPr marL="1149350" lvl="1" indent="-457200">
              <a:buFont typeface="Arial" panose="020B0604020202020204" pitchFamily="34" charset="0"/>
              <a:buChar char="•"/>
            </a:pPr>
            <a:r>
              <a:rPr lang="en-US" sz="1600" dirty="0"/>
              <a:t>AIC – Akaike information criterion (for prediction) </a:t>
            </a:r>
          </a:p>
          <a:p>
            <a:pPr marL="1149350" lvl="1" indent="-457200">
              <a:buFont typeface="Arial" panose="020B0604020202020204" pitchFamily="34" charset="0"/>
              <a:buChar char="•"/>
            </a:pPr>
            <a:r>
              <a:rPr lang="en-US" sz="1600" dirty="0"/>
              <a:t>BIC – Bayesian information criterion (for exploration) </a:t>
            </a:r>
          </a:p>
        </p:txBody>
      </p:sp>
      <p:pic>
        <p:nvPicPr>
          <p:cNvPr id="7" name="Picture 6">
            <a:extLst>
              <a:ext uri="{FF2B5EF4-FFF2-40B4-BE49-F238E27FC236}">
                <a16:creationId xmlns:a16="http://schemas.microsoft.com/office/drawing/2014/main" id="{D2D20DE6-71AF-4E31-A073-6393CC266AF9}"/>
              </a:ext>
            </a:extLst>
          </p:cNvPr>
          <p:cNvPicPr>
            <a:picLocks noChangeAspect="1"/>
          </p:cNvPicPr>
          <p:nvPr/>
        </p:nvPicPr>
        <p:blipFill>
          <a:blip r:embed="rId3"/>
          <a:stretch>
            <a:fillRect/>
          </a:stretch>
        </p:blipFill>
        <p:spPr>
          <a:xfrm>
            <a:off x="6047490" y="4365104"/>
            <a:ext cx="2571269" cy="1836620"/>
          </a:xfrm>
          <a:prstGeom prst="rect">
            <a:avLst/>
          </a:prstGeom>
        </p:spPr>
      </p:pic>
      <p:sp>
        <p:nvSpPr>
          <p:cNvPr id="8" name="Content Placeholder 2">
            <a:extLst>
              <a:ext uri="{FF2B5EF4-FFF2-40B4-BE49-F238E27FC236}">
                <a16:creationId xmlns:a16="http://schemas.microsoft.com/office/drawing/2014/main" id="{F5A3577B-108F-40E7-805A-03B2426DE04F}"/>
              </a:ext>
            </a:extLst>
          </p:cNvPr>
          <p:cNvSpPr txBox="1">
            <a:spLocks/>
          </p:cNvSpPr>
          <p:nvPr/>
        </p:nvSpPr>
        <p:spPr bwMode="auto">
          <a:xfrm>
            <a:off x="1143000" y="4563706"/>
            <a:ext cx="4869160" cy="1439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endParaRPr lang="en-US" sz="1500" kern="0" dirty="0"/>
          </a:p>
          <a:p>
            <a:r>
              <a:rPr lang="en-CA" sz="1100" kern="0" dirty="0">
                <a:latin typeface="-apple-system"/>
              </a:rPr>
              <a:t>In this project, the SARIMA model can well forecast with in sample data. But it hardly forecasts the fluctuation of sales in next 12 period with out of sample data. However, the confidence interval range of sales amount (pink band) are forecasted between the range [675,000 - 127,900].</a:t>
            </a:r>
            <a:endParaRPr lang="en-US" sz="1200" kern="0" dirty="0"/>
          </a:p>
        </p:txBody>
      </p:sp>
    </p:spTree>
    <p:extLst>
      <p:ext uri="{BB962C8B-B14F-4D97-AF65-F5344CB8AC3E}">
        <p14:creationId xmlns:p14="http://schemas.microsoft.com/office/powerpoint/2010/main" val="2101956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94C1-FB65-4366-A83A-341A46390349}"/>
              </a:ext>
            </a:extLst>
          </p:cNvPr>
          <p:cNvSpPr>
            <a:spLocks noGrp="1"/>
          </p:cNvSpPr>
          <p:nvPr>
            <p:ph type="title"/>
          </p:nvPr>
        </p:nvSpPr>
        <p:spPr>
          <a:xfrm>
            <a:off x="228600" y="228600"/>
            <a:ext cx="7696200" cy="1295400"/>
          </a:xfrm>
        </p:spPr>
        <p:txBody>
          <a:bodyPr wrap="square" anchor="b">
            <a:normAutofit/>
          </a:bodyPr>
          <a:lstStyle/>
          <a:p>
            <a:r>
              <a:rPr lang="en-US"/>
              <a:t>3.5. LSTM Models</a:t>
            </a:r>
            <a:br>
              <a:rPr lang="en-US"/>
            </a:br>
            <a:r>
              <a:rPr lang="en-US"/>
              <a:t>      (Long-short term Memory)</a:t>
            </a:r>
          </a:p>
        </p:txBody>
      </p:sp>
      <p:sp>
        <p:nvSpPr>
          <p:cNvPr id="3" name="Content Placeholder 2">
            <a:extLst>
              <a:ext uri="{FF2B5EF4-FFF2-40B4-BE49-F238E27FC236}">
                <a16:creationId xmlns:a16="http://schemas.microsoft.com/office/drawing/2014/main" id="{51262635-0730-4040-88A7-C9E553A5898C}"/>
              </a:ext>
            </a:extLst>
          </p:cNvPr>
          <p:cNvSpPr>
            <a:spLocks noGrp="1"/>
          </p:cNvSpPr>
          <p:nvPr>
            <p:ph sz="half" idx="1"/>
          </p:nvPr>
        </p:nvSpPr>
        <p:spPr>
          <a:xfrm>
            <a:off x="1143000" y="1524000"/>
            <a:ext cx="4221088" cy="4411663"/>
          </a:xfrm>
        </p:spPr>
        <p:txBody>
          <a:bodyPr wrap="square" anchor="t">
            <a:normAutofit/>
          </a:bodyPr>
          <a:lstStyle/>
          <a:p>
            <a:pPr marL="560070" indent="-514350">
              <a:lnSpc>
                <a:spcPct val="90000"/>
              </a:lnSpc>
              <a:buAutoNum type="arabicPeriod"/>
            </a:pPr>
            <a:endParaRPr lang="en-US" sz="1300" dirty="0"/>
          </a:p>
          <a:p>
            <a:pPr marL="502920" indent="-457200">
              <a:lnSpc>
                <a:spcPct val="90000"/>
              </a:lnSpc>
              <a:buFont typeface="Arial" panose="020B0604020202020204" pitchFamily="34" charset="0"/>
              <a:buChar char="•"/>
            </a:pPr>
            <a:endParaRPr lang="en-US" sz="1300" dirty="0"/>
          </a:p>
          <a:p>
            <a:pPr marL="502920" indent="-457200">
              <a:lnSpc>
                <a:spcPct val="90000"/>
              </a:lnSpc>
              <a:buFont typeface="Arial" panose="020B0604020202020204" pitchFamily="34" charset="0"/>
              <a:buChar char="•"/>
            </a:pPr>
            <a:r>
              <a:rPr lang="en-US" sz="1500" dirty="0"/>
              <a:t>Long-short term memory model is a form of RNN that includes input layer, hidden layers, and output layer</a:t>
            </a:r>
          </a:p>
          <a:p>
            <a:pPr marL="502920" indent="-457200">
              <a:lnSpc>
                <a:spcPct val="90000"/>
              </a:lnSpc>
              <a:buFont typeface="Arial" panose="020B0604020202020204" pitchFamily="34" charset="0"/>
              <a:buChar char="•"/>
            </a:pPr>
            <a:r>
              <a:rPr lang="en-US" sz="1500" dirty="0"/>
              <a:t>In this work, we create a simple Sequential model includes 1 layer LSTM and 1 layer Dense. </a:t>
            </a:r>
          </a:p>
          <a:p>
            <a:pPr marL="502920" indent="-457200">
              <a:lnSpc>
                <a:spcPct val="90000"/>
              </a:lnSpc>
              <a:buFont typeface="Arial" panose="020B0604020202020204" pitchFamily="34" charset="0"/>
              <a:buChar char="•"/>
            </a:pPr>
            <a:r>
              <a:rPr lang="en-US" sz="1500" dirty="0"/>
              <a:t>Time step is 1 to predict 1 value</a:t>
            </a:r>
          </a:p>
          <a:p>
            <a:pPr marL="502920" indent="-457200">
              <a:lnSpc>
                <a:spcPct val="90000"/>
              </a:lnSpc>
              <a:buFont typeface="Arial" panose="020B0604020202020204" pitchFamily="34" charset="0"/>
              <a:buChar char="•"/>
            </a:pPr>
            <a:r>
              <a:rPr lang="en-US" sz="1500" dirty="0"/>
              <a:t>Model is tried with combination of optimizers (‘</a:t>
            </a:r>
            <a:r>
              <a:rPr lang="en-US" sz="1500" dirty="0" err="1"/>
              <a:t>adam</a:t>
            </a:r>
            <a:r>
              <a:rPr lang="en-US" sz="1500" dirty="0"/>
              <a:t>’,’</a:t>
            </a:r>
            <a:r>
              <a:rPr lang="en-US" sz="1500" dirty="0" err="1"/>
              <a:t>rmsprop</a:t>
            </a:r>
            <a:r>
              <a:rPr lang="en-US" sz="1500" dirty="0"/>
              <a:t>’,’</a:t>
            </a:r>
            <a:r>
              <a:rPr lang="en-US" sz="1500" dirty="0" err="1"/>
              <a:t>sgd</a:t>
            </a:r>
            <a:r>
              <a:rPr lang="en-US" sz="1500" dirty="0"/>
              <a:t>’), activations (‘</a:t>
            </a:r>
            <a:r>
              <a:rPr lang="en-US" sz="1500" dirty="0" err="1"/>
              <a:t>relu</a:t>
            </a:r>
            <a:r>
              <a:rPr lang="en-US" sz="1500" dirty="0"/>
              <a:t>’,’</a:t>
            </a:r>
            <a:r>
              <a:rPr lang="en-US" sz="1500" dirty="0" err="1"/>
              <a:t>sigmoid’,’tanh</a:t>
            </a:r>
            <a:r>
              <a:rPr lang="en-US" sz="1500" dirty="0"/>
              <a:t>’), loss functions (‘</a:t>
            </a:r>
            <a:r>
              <a:rPr lang="en-US" sz="1500" dirty="0" err="1"/>
              <a:t>mse</a:t>
            </a:r>
            <a:r>
              <a:rPr lang="en-US" sz="1500" dirty="0"/>
              <a:t>’,’</a:t>
            </a:r>
            <a:r>
              <a:rPr lang="en-US" sz="1500" dirty="0" err="1"/>
              <a:t>binary_crossentropy</a:t>
            </a:r>
            <a:r>
              <a:rPr lang="en-US" sz="1500" dirty="0"/>
              <a:t>’). The fit model is found with ‘</a:t>
            </a:r>
            <a:r>
              <a:rPr lang="en-US" sz="1500" dirty="0" err="1"/>
              <a:t>adam</a:t>
            </a:r>
            <a:r>
              <a:rPr lang="en-US" sz="1500" dirty="0"/>
              <a:t>’ optimizer, ‘</a:t>
            </a:r>
            <a:r>
              <a:rPr lang="en-US" sz="1500" dirty="0" err="1"/>
              <a:t>relu</a:t>
            </a:r>
            <a:r>
              <a:rPr lang="en-US" sz="1500" dirty="0"/>
              <a:t>’ activation and ‘</a:t>
            </a:r>
            <a:r>
              <a:rPr lang="en-US" sz="1500" dirty="0" err="1"/>
              <a:t>mse</a:t>
            </a:r>
            <a:r>
              <a:rPr lang="en-US" sz="1500" dirty="0"/>
              <a:t>’ function, and trained with 50 epochs and </a:t>
            </a:r>
            <a:r>
              <a:rPr lang="en-US" sz="1500" dirty="0" err="1"/>
              <a:t>batch_size</a:t>
            </a:r>
            <a:r>
              <a:rPr lang="en-US" sz="1500" dirty="0"/>
              <a:t> = 3.</a:t>
            </a:r>
          </a:p>
          <a:p>
            <a:pPr>
              <a:lnSpc>
                <a:spcPct val="90000"/>
              </a:lnSpc>
            </a:pPr>
            <a:r>
              <a:rPr lang="en-US" sz="1500" dirty="0"/>
              <a:t> </a:t>
            </a:r>
          </a:p>
        </p:txBody>
      </p:sp>
      <p:pic>
        <p:nvPicPr>
          <p:cNvPr id="5" name="Picture 4">
            <a:extLst>
              <a:ext uri="{FF2B5EF4-FFF2-40B4-BE49-F238E27FC236}">
                <a16:creationId xmlns:a16="http://schemas.microsoft.com/office/drawing/2014/main" id="{7FF32FC2-63D8-45BC-ADBD-9284B418DCE5}"/>
              </a:ext>
            </a:extLst>
          </p:cNvPr>
          <p:cNvPicPr>
            <a:picLocks noChangeAspect="1"/>
          </p:cNvPicPr>
          <p:nvPr/>
        </p:nvPicPr>
        <p:blipFill>
          <a:blip r:embed="rId2"/>
          <a:stretch>
            <a:fillRect/>
          </a:stretch>
        </p:blipFill>
        <p:spPr>
          <a:xfrm>
            <a:off x="5580111" y="4005064"/>
            <a:ext cx="2709473" cy="1727289"/>
          </a:xfrm>
          <a:prstGeom prst="rect">
            <a:avLst/>
          </a:prstGeom>
          <a:noFill/>
        </p:spPr>
      </p:pic>
      <p:pic>
        <p:nvPicPr>
          <p:cNvPr id="7" name="Picture 6">
            <a:extLst>
              <a:ext uri="{FF2B5EF4-FFF2-40B4-BE49-F238E27FC236}">
                <a16:creationId xmlns:a16="http://schemas.microsoft.com/office/drawing/2014/main" id="{D57A20CA-043D-4A6C-83E5-D1C4FE9BA01B}"/>
              </a:ext>
            </a:extLst>
          </p:cNvPr>
          <p:cNvPicPr>
            <a:picLocks noChangeAspect="1"/>
          </p:cNvPicPr>
          <p:nvPr/>
        </p:nvPicPr>
        <p:blipFill>
          <a:blip r:embed="rId3"/>
          <a:stretch>
            <a:fillRect/>
          </a:stretch>
        </p:blipFill>
        <p:spPr>
          <a:xfrm>
            <a:off x="5557590" y="1927649"/>
            <a:ext cx="2599325" cy="1850573"/>
          </a:xfrm>
          <a:prstGeom prst="rect">
            <a:avLst/>
          </a:prstGeom>
        </p:spPr>
      </p:pic>
    </p:spTree>
    <p:extLst>
      <p:ext uri="{BB962C8B-B14F-4D97-AF65-F5344CB8AC3E}">
        <p14:creationId xmlns:p14="http://schemas.microsoft.com/office/powerpoint/2010/main" val="1136362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65FE-5DC8-4FFF-A1C7-4CC710B3D073}"/>
              </a:ext>
            </a:extLst>
          </p:cNvPr>
          <p:cNvSpPr>
            <a:spLocks noGrp="1"/>
          </p:cNvSpPr>
          <p:nvPr>
            <p:ph type="title"/>
          </p:nvPr>
        </p:nvSpPr>
        <p:spPr>
          <a:xfrm>
            <a:off x="228600" y="228600"/>
            <a:ext cx="7696200" cy="1295400"/>
          </a:xfrm>
        </p:spPr>
        <p:txBody>
          <a:bodyPr wrap="square" anchor="b">
            <a:normAutofit/>
          </a:bodyPr>
          <a:lstStyle/>
          <a:p>
            <a:r>
              <a:rPr lang="en-US" dirty="0"/>
              <a:t>4. Evaluation &amp; Results</a:t>
            </a:r>
          </a:p>
        </p:txBody>
      </p:sp>
      <p:sp>
        <p:nvSpPr>
          <p:cNvPr id="3" name="Content Placeholder 2">
            <a:extLst>
              <a:ext uri="{FF2B5EF4-FFF2-40B4-BE49-F238E27FC236}">
                <a16:creationId xmlns:a16="http://schemas.microsoft.com/office/drawing/2014/main" id="{C4DFD893-57C4-4127-A79D-AC2307C2C10F}"/>
              </a:ext>
            </a:extLst>
          </p:cNvPr>
          <p:cNvSpPr>
            <a:spLocks noGrp="1"/>
          </p:cNvSpPr>
          <p:nvPr>
            <p:ph sz="half" idx="1"/>
          </p:nvPr>
        </p:nvSpPr>
        <p:spPr>
          <a:xfrm>
            <a:off x="1142999" y="1524000"/>
            <a:ext cx="4437113" cy="4411663"/>
          </a:xfrm>
        </p:spPr>
        <p:txBody>
          <a:bodyPr wrap="square" anchor="t">
            <a:normAutofit/>
          </a:bodyPr>
          <a:lstStyle/>
          <a:p>
            <a:pPr marL="502920" lvl="0" indent="-457200">
              <a:lnSpc>
                <a:spcPct val="90000"/>
              </a:lnSpc>
              <a:buFont typeface="Arial" panose="020B0604020202020204" pitchFamily="34" charset="0"/>
              <a:buChar char="•"/>
            </a:pPr>
            <a:endParaRPr lang="en-CA" sz="1300" dirty="0"/>
          </a:p>
          <a:p>
            <a:pPr lvl="0">
              <a:lnSpc>
                <a:spcPct val="90000"/>
              </a:lnSpc>
            </a:pPr>
            <a:endParaRPr lang="en-CA" sz="1300" dirty="0"/>
          </a:p>
          <a:p>
            <a:pPr marL="331470" lvl="0" indent="-285750">
              <a:lnSpc>
                <a:spcPct val="90000"/>
              </a:lnSpc>
              <a:buFont typeface="Wingdings" panose="05000000000000000000" pitchFamily="2" charset="2"/>
              <a:buChar char="v"/>
            </a:pPr>
            <a:r>
              <a:rPr lang="en-CA" sz="1300" dirty="0"/>
              <a:t>Evaluation method</a:t>
            </a:r>
          </a:p>
          <a:p>
            <a:pPr marL="502920" lvl="0" indent="-457200">
              <a:lnSpc>
                <a:spcPct val="90000"/>
              </a:lnSpc>
              <a:buFont typeface="Arial" panose="020B0604020202020204" pitchFamily="34" charset="0"/>
              <a:buChar char="•"/>
            </a:pPr>
            <a:r>
              <a:rPr lang="en-CA" sz="1300" dirty="0"/>
              <a:t>In this project, we use the MAE “mean absolute error ” as an estimator for model performance. </a:t>
            </a:r>
          </a:p>
          <a:p>
            <a:pPr marL="502920" lvl="0" indent="-457200">
              <a:lnSpc>
                <a:spcPct val="90000"/>
              </a:lnSpc>
              <a:buFont typeface="Arial" panose="020B0604020202020204" pitchFamily="34" charset="0"/>
              <a:buChar char="•"/>
            </a:pPr>
            <a:r>
              <a:rPr lang="en-CA" sz="1300" dirty="0"/>
              <a:t>This method is to measure the average of error over the test sample of the absolute differences between prediction and actual observation. The error can be understood as the difference between the estimated values and the actual values. Therefore, the lowest error is, the better model is.</a:t>
            </a:r>
          </a:p>
          <a:p>
            <a:pPr marL="502920" lvl="0" indent="-457200">
              <a:lnSpc>
                <a:spcPct val="90000"/>
              </a:lnSpc>
              <a:buFont typeface="Arial" panose="020B0604020202020204" pitchFamily="34" charset="0"/>
              <a:buChar char="•"/>
            </a:pPr>
            <a:endParaRPr lang="en-CA" sz="1300" dirty="0"/>
          </a:p>
          <a:p>
            <a:pPr marL="331470" lvl="0" indent="-285750">
              <a:lnSpc>
                <a:spcPct val="90000"/>
              </a:lnSpc>
              <a:buFont typeface="Wingdings" panose="05000000000000000000" pitchFamily="2" charset="2"/>
              <a:buChar char="v"/>
            </a:pPr>
            <a:r>
              <a:rPr lang="en-CA" sz="1300" dirty="0"/>
              <a:t>Results</a:t>
            </a:r>
          </a:p>
          <a:p>
            <a:pPr marL="502920" lvl="0" indent="-457200">
              <a:lnSpc>
                <a:spcPct val="90000"/>
              </a:lnSpc>
              <a:buFont typeface="Arial" panose="020B0604020202020204" pitchFamily="34" charset="0"/>
              <a:buChar char="•"/>
            </a:pPr>
            <a:r>
              <a:rPr lang="en-CA" sz="1300" dirty="0"/>
              <a:t>MAE of LSTM model is the smallest that are 0.02 for training phase and 0.15 for test phase within sample. However, the forecast for next 12-months period shows the line without fluctuation and trend.</a:t>
            </a:r>
          </a:p>
          <a:p>
            <a:pPr marL="502920" lvl="0" indent="-457200">
              <a:lnSpc>
                <a:spcPct val="90000"/>
              </a:lnSpc>
              <a:buFont typeface="Arial" panose="020B0604020202020204" pitchFamily="34" charset="0"/>
              <a:buChar char="•"/>
            </a:pPr>
            <a:r>
              <a:rPr lang="en-CA" sz="1300" dirty="0"/>
              <a:t>MA and Exponential Smoothing Models are not well fit due to very large MAE.</a:t>
            </a:r>
          </a:p>
          <a:p>
            <a:pPr marL="502920" lvl="0" indent="-457200">
              <a:lnSpc>
                <a:spcPct val="90000"/>
              </a:lnSpc>
              <a:buFont typeface="Arial" panose="020B0604020202020204" pitchFamily="34" charset="0"/>
              <a:buChar char="•"/>
            </a:pPr>
            <a:endParaRPr lang="en-CA" sz="1300" dirty="0"/>
          </a:p>
          <a:p>
            <a:pPr>
              <a:lnSpc>
                <a:spcPct val="90000"/>
              </a:lnSpc>
            </a:pPr>
            <a:r>
              <a:rPr lang="en-CA" sz="1300" dirty="0"/>
              <a:t>. </a:t>
            </a:r>
          </a:p>
          <a:p>
            <a:pPr>
              <a:lnSpc>
                <a:spcPct val="90000"/>
              </a:lnSpc>
            </a:pPr>
            <a:endParaRPr lang="en-US" sz="1300" dirty="0"/>
          </a:p>
        </p:txBody>
      </p:sp>
      <p:pic>
        <p:nvPicPr>
          <p:cNvPr id="7" name="Picture 6">
            <a:extLst>
              <a:ext uri="{FF2B5EF4-FFF2-40B4-BE49-F238E27FC236}">
                <a16:creationId xmlns:a16="http://schemas.microsoft.com/office/drawing/2014/main" id="{83D6F0C9-C765-44C1-9EB6-A5213B0DFBCB}"/>
              </a:ext>
            </a:extLst>
          </p:cNvPr>
          <p:cNvPicPr>
            <a:picLocks noChangeAspect="1"/>
          </p:cNvPicPr>
          <p:nvPr/>
        </p:nvPicPr>
        <p:blipFill>
          <a:blip r:embed="rId2"/>
          <a:stretch>
            <a:fillRect/>
          </a:stretch>
        </p:blipFill>
        <p:spPr>
          <a:xfrm>
            <a:off x="5796136" y="3861048"/>
            <a:ext cx="2952328" cy="2026488"/>
          </a:xfrm>
          <a:prstGeom prst="rect">
            <a:avLst/>
          </a:prstGeom>
        </p:spPr>
      </p:pic>
      <p:pic>
        <p:nvPicPr>
          <p:cNvPr id="11" name="Picture 10">
            <a:extLst>
              <a:ext uri="{FF2B5EF4-FFF2-40B4-BE49-F238E27FC236}">
                <a16:creationId xmlns:a16="http://schemas.microsoft.com/office/drawing/2014/main" id="{500BCC19-033E-4FD3-AF7F-337577386090}"/>
              </a:ext>
            </a:extLst>
          </p:cNvPr>
          <p:cNvPicPr>
            <a:picLocks noChangeAspect="1"/>
          </p:cNvPicPr>
          <p:nvPr/>
        </p:nvPicPr>
        <p:blipFill>
          <a:blip r:embed="rId3"/>
          <a:stretch>
            <a:fillRect/>
          </a:stretch>
        </p:blipFill>
        <p:spPr>
          <a:xfrm>
            <a:off x="5796136" y="1916833"/>
            <a:ext cx="2796590" cy="1800200"/>
          </a:xfrm>
          <a:prstGeom prst="rect">
            <a:avLst/>
          </a:prstGeom>
        </p:spPr>
      </p:pic>
    </p:spTree>
    <p:extLst>
      <p:ext uri="{BB962C8B-B14F-4D97-AF65-F5344CB8AC3E}">
        <p14:creationId xmlns:p14="http://schemas.microsoft.com/office/powerpoint/2010/main" val="1532761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65FE-5DC8-4FFF-A1C7-4CC710B3D073}"/>
              </a:ext>
            </a:extLst>
          </p:cNvPr>
          <p:cNvSpPr>
            <a:spLocks noGrp="1"/>
          </p:cNvSpPr>
          <p:nvPr>
            <p:ph type="ctrTitle"/>
          </p:nvPr>
        </p:nvSpPr>
        <p:spPr>
          <a:xfrm>
            <a:off x="315913" y="466725"/>
            <a:ext cx="6781800" cy="2133600"/>
          </a:xfrm>
        </p:spPr>
        <p:txBody>
          <a:bodyPr wrap="square" anchor="b">
            <a:normAutofit/>
          </a:bodyPr>
          <a:lstStyle/>
          <a:p>
            <a:r>
              <a:rPr lang="en-US" dirty="0"/>
              <a:t>5. Conclusion</a:t>
            </a:r>
          </a:p>
        </p:txBody>
      </p:sp>
      <p:sp>
        <p:nvSpPr>
          <p:cNvPr id="3" name="Content Placeholder 2">
            <a:extLst>
              <a:ext uri="{FF2B5EF4-FFF2-40B4-BE49-F238E27FC236}">
                <a16:creationId xmlns:a16="http://schemas.microsoft.com/office/drawing/2014/main" id="{C4DFD893-57C4-4127-A79D-AC2307C2C10F}"/>
              </a:ext>
            </a:extLst>
          </p:cNvPr>
          <p:cNvSpPr>
            <a:spLocks noGrp="1"/>
          </p:cNvSpPr>
          <p:nvPr>
            <p:ph type="subTitle" idx="1"/>
          </p:nvPr>
        </p:nvSpPr>
        <p:spPr>
          <a:xfrm>
            <a:off x="849313" y="3049588"/>
            <a:ext cx="6248400" cy="2362200"/>
          </a:xfrm>
        </p:spPr>
        <p:txBody>
          <a:bodyPr wrap="square" anchor="t">
            <a:normAutofit fontScale="70000" lnSpcReduction="20000"/>
          </a:bodyPr>
          <a:lstStyle/>
          <a:p>
            <a:pPr>
              <a:lnSpc>
                <a:spcPct val="90000"/>
              </a:lnSpc>
            </a:pPr>
            <a:endParaRPr lang="en-US" dirty="0"/>
          </a:p>
          <a:p>
            <a:pPr>
              <a:lnSpc>
                <a:spcPct val="90000"/>
              </a:lnSpc>
            </a:pPr>
            <a:r>
              <a:rPr lang="en-US" dirty="0"/>
              <a:t>In this project, we practiced again all learnt time-series methods for sales forecast that is a small part of supply chain analytics. The best model is good for train and test phases within sample data. However, we cannot evaluate for out-of-sample case. Therefore, more training data is expected so that the model can learn more the trend and seasonal feature in time-series data and do forecasting better. </a:t>
            </a:r>
          </a:p>
        </p:txBody>
      </p:sp>
    </p:spTree>
    <p:extLst>
      <p:ext uri="{BB962C8B-B14F-4D97-AF65-F5344CB8AC3E}">
        <p14:creationId xmlns:p14="http://schemas.microsoft.com/office/powerpoint/2010/main" val="1754980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65FE-5DC8-4FFF-A1C7-4CC710B3D073}"/>
              </a:ext>
            </a:extLst>
          </p:cNvPr>
          <p:cNvSpPr>
            <a:spLocks noGrp="1"/>
          </p:cNvSpPr>
          <p:nvPr>
            <p:ph type="title"/>
          </p:nvPr>
        </p:nvSpPr>
        <p:spPr/>
        <p:txBody>
          <a:bodyPr/>
          <a:lstStyle/>
          <a:p>
            <a:r>
              <a:rPr lang="en-US" dirty="0"/>
              <a:t>6. Q&amp;A</a:t>
            </a:r>
          </a:p>
        </p:txBody>
      </p:sp>
      <p:pic>
        <p:nvPicPr>
          <p:cNvPr id="5" name="Content Placeholder 4" descr="Question mark on green pastel background">
            <a:extLst>
              <a:ext uri="{FF2B5EF4-FFF2-40B4-BE49-F238E27FC236}">
                <a16:creationId xmlns:a16="http://schemas.microsoft.com/office/drawing/2014/main" id="{A63E6BC9-B3C3-4EC9-AAD1-8C795D9F052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97591" y="1524000"/>
            <a:ext cx="5882217" cy="4411663"/>
          </a:xfrm>
        </p:spPr>
      </p:pic>
    </p:spTree>
    <p:extLst>
      <p:ext uri="{BB962C8B-B14F-4D97-AF65-F5344CB8AC3E}">
        <p14:creationId xmlns:p14="http://schemas.microsoft.com/office/powerpoint/2010/main" val="228571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65FE-5DC8-4FFF-A1C7-4CC710B3D073}"/>
              </a:ext>
            </a:extLst>
          </p:cNvPr>
          <p:cNvSpPr>
            <a:spLocks noGrp="1"/>
          </p:cNvSpPr>
          <p:nvPr>
            <p:ph type="ctrTitle"/>
          </p:nvPr>
        </p:nvSpPr>
        <p:spPr>
          <a:xfrm>
            <a:off x="315913" y="466725"/>
            <a:ext cx="6781800" cy="2133600"/>
          </a:xfrm>
        </p:spPr>
        <p:txBody>
          <a:bodyPr wrap="square" anchor="b">
            <a:normAutofit/>
          </a:bodyPr>
          <a:lstStyle/>
          <a:p>
            <a:r>
              <a:rPr lang="en-US" dirty="0"/>
              <a:t>Contribution</a:t>
            </a:r>
          </a:p>
        </p:txBody>
      </p:sp>
      <p:sp>
        <p:nvSpPr>
          <p:cNvPr id="3" name="Content Placeholder 2">
            <a:extLst>
              <a:ext uri="{FF2B5EF4-FFF2-40B4-BE49-F238E27FC236}">
                <a16:creationId xmlns:a16="http://schemas.microsoft.com/office/drawing/2014/main" id="{C4DFD893-57C4-4127-A79D-AC2307C2C10F}"/>
              </a:ext>
            </a:extLst>
          </p:cNvPr>
          <p:cNvSpPr>
            <a:spLocks noGrp="1"/>
          </p:cNvSpPr>
          <p:nvPr>
            <p:ph type="subTitle" idx="1"/>
          </p:nvPr>
        </p:nvSpPr>
        <p:spPr>
          <a:xfrm>
            <a:off x="849313" y="3049588"/>
            <a:ext cx="6248400" cy="2362200"/>
          </a:xfrm>
        </p:spPr>
        <p:txBody>
          <a:bodyPr wrap="square" anchor="t">
            <a:normAutofit fontScale="70000" lnSpcReduction="20000"/>
          </a:bodyPr>
          <a:lstStyle/>
          <a:p>
            <a:pPr algn="l"/>
            <a:r>
              <a:rPr lang="en-CA" i="0" dirty="0">
                <a:solidFill>
                  <a:schemeClr val="accent1">
                    <a:lumMod val="75000"/>
                  </a:schemeClr>
                </a:solidFill>
                <a:effectLst/>
                <a:latin typeface="-apple-system"/>
              </a:rPr>
              <a:t>Trang Bui: </a:t>
            </a:r>
            <a:r>
              <a:rPr lang="en-CA" i="0" dirty="0">
                <a:effectLst/>
                <a:latin typeface="-apple-system"/>
              </a:rPr>
              <a:t>Looking for Dataset + Data Pre-processing &amp; Exploration, ARIMA, LSTM models + coding combination and do conclusion.</a:t>
            </a:r>
          </a:p>
          <a:p>
            <a:pPr algn="l"/>
            <a:r>
              <a:rPr lang="en-CA" i="0" dirty="0">
                <a:solidFill>
                  <a:schemeClr val="accent1">
                    <a:lumMod val="75000"/>
                  </a:schemeClr>
                </a:solidFill>
                <a:effectLst/>
                <a:latin typeface="-apple-system"/>
              </a:rPr>
              <a:t>Gurpreet</a:t>
            </a:r>
            <a:r>
              <a:rPr lang="en-CA" i="0" dirty="0">
                <a:effectLst/>
                <a:latin typeface="-apple-system"/>
              </a:rPr>
              <a:t>: MA model</a:t>
            </a:r>
          </a:p>
          <a:p>
            <a:pPr algn="l"/>
            <a:r>
              <a:rPr lang="en-CA" i="0" dirty="0" err="1">
                <a:solidFill>
                  <a:schemeClr val="accent1">
                    <a:lumMod val="75000"/>
                  </a:schemeClr>
                </a:solidFill>
                <a:effectLst/>
                <a:latin typeface="-apple-system"/>
              </a:rPr>
              <a:t>Arwinder</a:t>
            </a:r>
            <a:r>
              <a:rPr lang="en-CA" i="0" dirty="0">
                <a:effectLst/>
                <a:latin typeface="-apple-system"/>
              </a:rPr>
              <a:t>: Exponential Smoothing (SES, DES, TES) model </a:t>
            </a:r>
          </a:p>
          <a:p>
            <a:pPr algn="l"/>
            <a:r>
              <a:rPr lang="en-CA" i="0" dirty="0" err="1">
                <a:solidFill>
                  <a:schemeClr val="accent1">
                    <a:lumMod val="75000"/>
                  </a:schemeClr>
                </a:solidFill>
                <a:effectLst/>
                <a:latin typeface="-apple-system"/>
              </a:rPr>
              <a:t>Sowjanja</a:t>
            </a:r>
            <a:r>
              <a:rPr lang="en-CA" i="0" dirty="0">
                <a:effectLst/>
                <a:latin typeface="-apple-system"/>
              </a:rPr>
              <a:t>: ML models</a:t>
            </a:r>
          </a:p>
          <a:p>
            <a:pPr algn="l"/>
            <a:r>
              <a:rPr lang="en-CA" i="0" dirty="0">
                <a:solidFill>
                  <a:schemeClr val="accent1">
                    <a:lumMod val="75000"/>
                  </a:schemeClr>
                </a:solidFill>
                <a:effectLst/>
                <a:latin typeface="-apple-system"/>
              </a:rPr>
              <a:t>Sriram</a:t>
            </a:r>
            <a:r>
              <a:rPr lang="en-CA" i="0" dirty="0">
                <a:effectLst/>
                <a:latin typeface="-apple-system"/>
              </a:rPr>
              <a:t>: ML models </a:t>
            </a:r>
          </a:p>
          <a:p>
            <a:pPr>
              <a:lnSpc>
                <a:spcPct val="90000"/>
              </a:lnSpc>
            </a:pPr>
            <a:endParaRPr lang="en-US" dirty="0"/>
          </a:p>
        </p:txBody>
      </p:sp>
    </p:spTree>
    <p:extLst>
      <p:ext uri="{BB962C8B-B14F-4D97-AF65-F5344CB8AC3E}">
        <p14:creationId xmlns:p14="http://schemas.microsoft.com/office/powerpoint/2010/main" val="1625527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p:txBody>
          <a:bodyPr/>
          <a:lstStyle/>
          <a:p>
            <a:r>
              <a:rPr lang="en-US" sz="3200"/>
              <a:t>Agenda</a:t>
            </a:r>
            <a:endParaRPr lang="en-US" sz="3200" dirty="0"/>
          </a:p>
        </p:txBody>
      </p:sp>
      <p:sp>
        <p:nvSpPr>
          <p:cNvPr id="3" name="Content Placeholder 2">
            <a:extLst>
              <a:ext uri="{FF2B5EF4-FFF2-40B4-BE49-F238E27FC236}">
                <a16:creationId xmlns:a16="http://schemas.microsoft.com/office/drawing/2014/main" id="{F6DABF9E-9B82-4C13-8452-952BD74F6DC7}"/>
              </a:ext>
            </a:extLst>
          </p:cNvPr>
          <p:cNvSpPr>
            <a:spLocks noGrp="1"/>
          </p:cNvSpPr>
          <p:nvPr>
            <p:ph idx="1"/>
          </p:nvPr>
        </p:nvSpPr>
        <p:spPr/>
        <p:txBody>
          <a:bodyPr>
            <a:normAutofit fontScale="85000" lnSpcReduction="10000"/>
          </a:bodyPr>
          <a:lstStyle/>
          <a:p>
            <a:pPr marL="560070" indent="-514350">
              <a:buFont typeface="+mj-lt"/>
              <a:buAutoNum type="arabicPeriod"/>
            </a:pPr>
            <a:endParaRPr lang="en-US" sz="1900" dirty="0"/>
          </a:p>
          <a:p>
            <a:pPr marL="560070" indent="-514350">
              <a:buFont typeface="+mj-lt"/>
              <a:buAutoNum type="arabicPeriod"/>
            </a:pPr>
            <a:endParaRPr lang="en-US" sz="1900" dirty="0"/>
          </a:p>
          <a:p>
            <a:pPr marL="560070" indent="-514350">
              <a:buFont typeface="+mj-lt"/>
              <a:buAutoNum type="arabicPeriod"/>
            </a:pPr>
            <a:r>
              <a:rPr lang="en-US" sz="1900" dirty="0"/>
              <a:t>Sales Forecast - Problem Statement</a:t>
            </a:r>
          </a:p>
          <a:p>
            <a:pPr marL="560070" indent="-514350">
              <a:buFont typeface="+mj-lt"/>
              <a:buAutoNum type="arabicPeriod"/>
            </a:pPr>
            <a:r>
              <a:rPr lang="en-US" sz="1900" dirty="0"/>
              <a:t>Time-Series data</a:t>
            </a:r>
          </a:p>
          <a:p>
            <a:pPr lvl="1" indent="0">
              <a:buNone/>
            </a:pPr>
            <a:r>
              <a:rPr lang="en-US" sz="1700" dirty="0"/>
              <a:t>2.1 Introduction</a:t>
            </a:r>
          </a:p>
          <a:p>
            <a:pPr lvl="1" indent="0">
              <a:buNone/>
            </a:pPr>
            <a:r>
              <a:rPr lang="en-US" sz="1700" dirty="0"/>
              <a:t>2.2 Dataset</a:t>
            </a:r>
          </a:p>
          <a:p>
            <a:pPr marL="560070" indent="-514350">
              <a:buFont typeface="+mj-lt"/>
              <a:buAutoNum type="arabicPeriod"/>
            </a:pPr>
            <a:r>
              <a:rPr lang="en-US" sz="1900" dirty="0"/>
              <a:t>Time-Series models</a:t>
            </a:r>
          </a:p>
          <a:p>
            <a:pPr lvl="1" indent="0">
              <a:buNone/>
            </a:pPr>
            <a:r>
              <a:rPr lang="en-US" sz="1700" dirty="0"/>
              <a:t>3.1 Moving Average</a:t>
            </a:r>
          </a:p>
          <a:p>
            <a:pPr lvl="1" indent="0">
              <a:buNone/>
            </a:pPr>
            <a:r>
              <a:rPr lang="en-US" sz="1700" dirty="0"/>
              <a:t>3.2 Exponential Smoothing (SES, DES, TES)</a:t>
            </a:r>
          </a:p>
          <a:p>
            <a:pPr lvl="1" indent="0">
              <a:buNone/>
            </a:pPr>
            <a:r>
              <a:rPr lang="en-US" sz="1700" dirty="0"/>
              <a:t>3.3 Regression ML models</a:t>
            </a:r>
          </a:p>
          <a:p>
            <a:pPr lvl="1" indent="0">
              <a:buNone/>
            </a:pPr>
            <a:r>
              <a:rPr lang="en-US" sz="1700" dirty="0"/>
              <a:t>3.4 ARIMA</a:t>
            </a:r>
          </a:p>
          <a:p>
            <a:pPr lvl="1" indent="0">
              <a:buNone/>
            </a:pPr>
            <a:r>
              <a:rPr lang="en-US" sz="1700" dirty="0"/>
              <a:t>3.5 LSTM</a:t>
            </a:r>
          </a:p>
          <a:p>
            <a:pPr marL="560070" indent="-514350">
              <a:buFont typeface="+mj-lt"/>
              <a:buAutoNum type="arabicPeriod"/>
            </a:pPr>
            <a:r>
              <a:rPr lang="en-US" sz="1900" dirty="0"/>
              <a:t>Evaluation &amp; Results</a:t>
            </a:r>
          </a:p>
          <a:p>
            <a:pPr marL="560070" indent="-514350">
              <a:buFont typeface="+mj-lt"/>
              <a:buAutoNum type="arabicPeriod"/>
            </a:pPr>
            <a:r>
              <a:rPr lang="en-US" sz="1900" dirty="0"/>
              <a:t>Conclusion</a:t>
            </a:r>
          </a:p>
          <a:p>
            <a:pPr marL="560070" indent="-514350">
              <a:buFont typeface="+mj-lt"/>
              <a:buAutoNum type="arabicPeriod"/>
            </a:pPr>
            <a:r>
              <a:rPr lang="en-US" sz="1900" dirty="0"/>
              <a:t>Q&amp;A</a:t>
            </a:r>
          </a:p>
          <a:p>
            <a:pPr lvl="1" indent="0">
              <a:buNone/>
            </a:pPr>
            <a:r>
              <a:rPr lang="en-US" dirty="0"/>
              <a:t> </a:t>
            </a:r>
          </a:p>
          <a:p>
            <a:endParaRPr lang="en-US" dirty="0"/>
          </a:p>
        </p:txBody>
      </p:sp>
    </p:spTree>
    <p:extLst>
      <p:ext uri="{BB962C8B-B14F-4D97-AF65-F5344CB8AC3E}">
        <p14:creationId xmlns:p14="http://schemas.microsoft.com/office/powerpoint/2010/main" val="3190566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3800-1E6B-4A93-87D3-3D70E59B3CEE}"/>
              </a:ext>
            </a:extLst>
          </p:cNvPr>
          <p:cNvSpPr>
            <a:spLocks noGrp="1"/>
          </p:cNvSpPr>
          <p:nvPr>
            <p:ph type="title"/>
          </p:nvPr>
        </p:nvSpPr>
        <p:spPr>
          <a:xfrm>
            <a:off x="228600" y="228600"/>
            <a:ext cx="7696200" cy="1295400"/>
          </a:xfrm>
        </p:spPr>
        <p:txBody>
          <a:bodyPr wrap="square" anchor="b">
            <a:normAutofit/>
          </a:bodyPr>
          <a:lstStyle/>
          <a:p>
            <a:r>
              <a:rPr lang="en-US" sz="3200" dirty="0"/>
              <a:t>1. Sales Forecast </a:t>
            </a:r>
            <a:br>
              <a:rPr lang="en-US" sz="3200" dirty="0"/>
            </a:br>
            <a:r>
              <a:rPr lang="en-US" sz="3200" dirty="0"/>
              <a:t>	- Problem Statement</a:t>
            </a:r>
          </a:p>
        </p:txBody>
      </p:sp>
      <p:graphicFrame>
        <p:nvGraphicFramePr>
          <p:cNvPr id="14" name="Content Placeholder 2">
            <a:extLst>
              <a:ext uri="{FF2B5EF4-FFF2-40B4-BE49-F238E27FC236}">
                <a16:creationId xmlns:a16="http://schemas.microsoft.com/office/drawing/2014/main" id="{19655485-6839-4950-9E8B-107E73B8632A}"/>
              </a:ext>
            </a:extLst>
          </p:cNvPr>
          <p:cNvGraphicFramePr>
            <a:graphicFrameLocks noGrp="1"/>
          </p:cNvGraphicFramePr>
          <p:nvPr>
            <p:ph idx="1"/>
            <p:extLst>
              <p:ext uri="{D42A27DB-BD31-4B8C-83A1-F6EECF244321}">
                <p14:modId xmlns:p14="http://schemas.microsoft.com/office/powerpoint/2010/main" val="655154980"/>
              </p:ext>
            </p:extLst>
          </p:nvPr>
        </p:nvGraphicFramePr>
        <p:xfrm>
          <a:off x="1143000" y="1524000"/>
          <a:ext cx="7391400" cy="4411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344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8B17-CA98-41AD-988B-68DA804E97D8}"/>
              </a:ext>
            </a:extLst>
          </p:cNvPr>
          <p:cNvSpPr>
            <a:spLocks noGrp="1"/>
          </p:cNvSpPr>
          <p:nvPr>
            <p:ph type="title"/>
          </p:nvPr>
        </p:nvSpPr>
        <p:spPr/>
        <p:txBody>
          <a:bodyPr/>
          <a:lstStyle/>
          <a:p>
            <a:r>
              <a:rPr lang="en-US" sz="3200" dirty="0"/>
              <a:t>2.1 Time-series data introduction</a:t>
            </a:r>
          </a:p>
        </p:txBody>
      </p:sp>
      <p:sp>
        <p:nvSpPr>
          <p:cNvPr id="3" name="Content Placeholder 2">
            <a:extLst>
              <a:ext uri="{FF2B5EF4-FFF2-40B4-BE49-F238E27FC236}">
                <a16:creationId xmlns:a16="http://schemas.microsoft.com/office/drawing/2014/main" id="{4488E470-4D18-4400-AE5B-F1B78BA44AD5}"/>
              </a:ext>
            </a:extLst>
          </p:cNvPr>
          <p:cNvSpPr>
            <a:spLocks noGrp="1"/>
          </p:cNvSpPr>
          <p:nvPr>
            <p:ph idx="1"/>
          </p:nvPr>
        </p:nvSpPr>
        <p:spPr/>
        <p:txBody>
          <a:bodyPr>
            <a:normAutofit fontScale="92500" lnSpcReduction="10000"/>
          </a:bodyPr>
          <a:lstStyle/>
          <a:p>
            <a:endParaRPr lang="en-US" sz="1500" dirty="0"/>
          </a:p>
          <a:p>
            <a:pPr marL="502920" indent="-457200">
              <a:buFont typeface="Wingdings" panose="05000000000000000000" pitchFamily="2" charset="2"/>
              <a:buChar char="v"/>
            </a:pPr>
            <a:r>
              <a:rPr lang="en-US" sz="1500" dirty="0"/>
              <a:t>What is time-series data?</a:t>
            </a:r>
          </a:p>
          <a:p>
            <a:pPr lvl="1"/>
            <a:r>
              <a:rPr lang="en-US" sz="1500" dirty="0"/>
              <a:t>A series of data points taken from the same source and measured and ordered over a period of time.</a:t>
            </a:r>
          </a:p>
          <a:p>
            <a:pPr lvl="1"/>
            <a:r>
              <a:rPr lang="en-US" sz="1500" dirty="0"/>
              <a:t>Time-series data can be classified into two types: </a:t>
            </a:r>
          </a:p>
          <a:p>
            <a:pPr lvl="2"/>
            <a:r>
              <a:rPr lang="en-US" sz="1300" dirty="0"/>
              <a:t>regular time intervals (metrics)</a:t>
            </a:r>
          </a:p>
          <a:p>
            <a:pPr lvl="2"/>
            <a:r>
              <a:rPr lang="en-US" sz="1300" dirty="0"/>
              <a:t>irregular time intervals (events)</a:t>
            </a:r>
          </a:p>
          <a:p>
            <a:pPr marL="502920" indent="-457200">
              <a:buFont typeface="Wingdings" panose="05000000000000000000" pitchFamily="2" charset="2"/>
              <a:buChar char="v"/>
            </a:pPr>
            <a:r>
              <a:rPr lang="en-US" sz="1500" dirty="0"/>
              <a:t>Time-series data components?</a:t>
            </a:r>
          </a:p>
          <a:p>
            <a:pPr lvl="1"/>
            <a:r>
              <a:rPr lang="en-US" sz="1500" dirty="0"/>
              <a:t>Trend: movement along the term</a:t>
            </a:r>
          </a:p>
          <a:p>
            <a:pPr lvl="1"/>
            <a:r>
              <a:rPr lang="en-US" sz="1500" dirty="0"/>
              <a:t>Seasonality: seasonal changes</a:t>
            </a:r>
          </a:p>
          <a:p>
            <a:pPr lvl="1"/>
            <a:r>
              <a:rPr lang="en-US" sz="1500" dirty="0"/>
              <a:t>Cyclicity: change repeat over a certain time</a:t>
            </a:r>
          </a:p>
          <a:p>
            <a:pPr lvl="1"/>
            <a:r>
              <a:rPr lang="en-US" sz="1500" dirty="0"/>
              <a:t>Residual: irregular variations</a:t>
            </a:r>
          </a:p>
          <a:p>
            <a:pPr marL="502920" indent="-457200">
              <a:buFont typeface="Wingdings" panose="05000000000000000000" pitchFamily="2" charset="2"/>
              <a:buChar char="v"/>
            </a:pPr>
            <a:r>
              <a:rPr lang="en-US" sz="1500" dirty="0"/>
              <a:t>Time-series is usually used for some analysis applications</a:t>
            </a:r>
          </a:p>
          <a:p>
            <a:pPr lvl="1"/>
            <a:r>
              <a:rPr lang="en-US" sz="1500" dirty="0"/>
              <a:t>Stock price</a:t>
            </a:r>
          </a:p>
          <a:p>
            <a:pPr lvl="1"/>
            <a:r>
              <a:rPr lang="en-US" sz="1500" dirty="0"/>
              <a:t>Exchange Rate, interest rate </a:t>
            </a:r>
          </a:p>
          <a:p>
            <a:pPr lvl="1"/>
            <a:r>
              <a:rPr lang="en-US" sz="1500" dirty="0"/>
              <a:t>Retail Sales</a:t>
            </a:r>
          </a:p>
          <a:p>
            <a:pPr lvl="1"/>
            <a:r>
              <a:rPr lang="en-US" sz="1500" dirty="0"/>
              <a:t>Power Consumptions / Demand</a:t>
            </a:r>
          </a:p>
          <a:p>
            <a:pPr lvl="1"/>
            <a:r>
              <a:rPr lang="en-US" sz="1500" dirty="0"/>
              <a:t>Etc. </a:t>
            </a:r>
          </a:p>
        </p:txBody>
      </p:sp>
    </p:spTree>
    <p:extLst>
      <p:ext uri="{BB962C8B-B14F-4D97-AF65-F5344CB8AC3E}">
        <p14:creationId xmlns:p14="http://schemas.microsoft.com/office/powerpoint/2010/main" val="3392015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8B17-CA98-41AD-988B-68DA804E97D8}"/>
              </a:ext>
            </a:extLst>
          </p:cNvPr>
          <p:cNvSpPr>
            <a:spLocks noGrp="1"/>
          </p:cNvSpPr>
          <p:nvPr>
            <p:ph type="title"/>
          </p:nvPr>
        </p:nvSpPr>
        <p:spPr/>
        <p:txBody>
          <a:bodyPr/>
          <a:lstStyle/>
          <a:p>
            <a:r>
              <a:rPr lang="en-US" sz="3200" dirty="0"/>
              <a:t>2.2 Dataset</a:t>
            </a:r>
          </a:p>
        </p:txBody>
      </p:sp>
      <p:sp>
        <p:nvSpPr>
          <p:cNvPr id="3" name="Content Placeholder 2">
            <a:extLst>
              <a:ext uri="{FF2B5EF4-FFF2-40B4-BE49-F238E27FC236}">
                <a16:creationId xmlns:a16="http://schemas.microsoft.com/office/drawing/2014/main" id="{4488E470-4D18-4400-AE5B-F1B78BA44AD5}"/>
              </a:ext>
            </a:extLst>
          </p:cNvPr>
          <p:cNvSpPr>
            <a:spLocks noGrp="1"/>
          </p:cNvSpPr>
          <p:nvPr>
            <p:ph idx="1"/>
          </p:nvPr>
        </p:nvSpPr>
        <p:spPr/>
        <p:txBody>
          <a:bodyPr>
            <a:normAutofit/>
          </a:bodyPr>
          <a:lstStyle/>
          <a:p>
            <a:endParaRPr lang="en-US" sz="1500" dirty="0"/>
          </a:p>
          <a:p>
            <a:pPr marL="502920" indent="-457200">
              <a:buFont typeface="Wingdings" panose="05000000000000000000" pitchFamily="2" charset="2"/>
              <a:buChar char="v"/>
            </a:pPr>
            <a:endParaRPr lang="en-US" sz="1500" dirty="0"/>
          </a:p>
          <a:p>
            <a:pPr marL="502920" indent="-457200">
              <a:buFont typeface="Wingdings" panose="05000000000000000000" pitchFamily="2" charset="2"/>
              <a:buChar char="v"/>
            </a:pPr>
            <a:r>
              <a:rPr lang="en-US" sz="1500" dirty="0"/>
              <a:t>We use time-series data from the file “</a:t>
            </a:r>
            <a:r>
              <a:rPr lang="en-CA" sz="1500" b="0" i="0" u="sng" dirty="0">
                <a:solidFill>
                  <a:srgbClr val="1A1A1A"/>
                </a:solidFill>
                <a:effectLst/>
              </a:rPr>
              <a:t>DataCoSupplyChainDataset.csv</a:t>
            </a:r>
            <a:r>
              <a:rPr lang="en-US" sz="1500" dirty="0"/>
              <a:t>” in the website: </a:t>
            </a:r>
          </a:p>
          <a:p>
            <a:r>
              <a:rPr lang="en-US" sz="1500" dirty="0"/>
              <a:t>	</a:t>
            </a:r>
            <a:r>
              <a:rPr lang="en-US" sz="1200" dirty="0">
                <a:hlinkClick r:id="rId2"/>
              </a:rPr>
              <a:t>https://data.mendeley.com/datasets/8gx2fvg2k6/5</a:t>
            </a:r>
            <a:r>
              <a:rPr lang="en-US" sz="1200" dirty="0"/>
              <a:t>  </a:t>
            </a:r>
          </a:p>
          <a:p>
            <a:pPr marL="502920" indent="-457200">
              <a:buFont typeface="Wingdings" panose="05000000000000000000" pitchFamily="2" charset="2"/>
              <a:buChar char="v"/>
            </a:pPr>
            <a:r>
              <a:rPr lang="en-US" sz="1500" dirty="0"/>
              <a:t>Data is gathered and provided by the company </a:t>
            </a:r>
            <a:r>
              <a:rPr lang="en-US" sz="1500" dirty="0" err="1"/>
              <a:t>DataCo</a:t>
            </a:r>
            <a:r>
              <a:rPr lang="en-US" sz="1500" dirty="0"/>
              <a:t> Global. The dataset file is introduced under a Creative Common Attribution 4.0 International license.</a:t>
            </a:r>
          </a:p>
          <a:p>
            <a:pPr marL="502920" indent="-457200">
              <a:buFont typeface="Wingdings" panose="05000000000000000000" pitchFamily="2" charset="2"/>
              <a:buChar char="v"/>
            </a:pPr>
            <a:r>
              <a:rPr lang="en-US" sz="1500" dirty="0"/>
              <a:t>Data file contains information of sales, customer, order, product, shipping that related to supply chain business.</a:t>
            </a:r>
          </a:p>
          <a:p>
            <a:pPr marL="502920" indent="-457200">
              <a:buFont typeface="Wingdings" panose="05000000000000000000" pitchFamily="2" charset="2"/>
              <a:buChar char="v"/>
            </a:pPr>
            <a:r>
              <a:rPr lang="en-US" sz="1500" dirty="0"/>
              <a:t>In this study, we extracted sales time-series data in 3-years period from Jan-2015 to Jan-2018 for sales forecasting analysis purpose. The sale data is processed by month including 37 data rows of monthly sales amount.</a:t>
            </a:r>
          </a:p>
        </p:txBody>
      </p:sp>
    </p:spTree>
    <p:extLst>
      <p:ext uri="{BB962C8B-B14F-4D97-AF65-F5344CB8AC3E}">
        <p14:creationId xmlns:p14="http://schemas.microsoft.com/office/powerpoint/2010/main" val="2374740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8B17-CA98-41AD-988B-68DA804E97D8}"/>
              </a:ext>
            </a:extLst>
          </p:cNvPr>
          <p:cNvSpPr>
            <a:spLocks noGrp="1"/>
          </p:cNvSpPr>
          <p:nvPr>
            <p:ph type="title"/>
          </p:nvPr>
        </p:nvSpPr>
        <p:spPr>
          <a:xfrm>
            <a:off x="228600" y="228600"/>
            <a:ext cx="7696200" cy="1295400"/>
          </a:xfrm>
        </p:spPr>
        <p:txBody>
          <a:bodyPr wrap="square" anchor="b">
            <a:normAutofit/>
          </a:bodyPr>
          <a:lstStyle/>
          <a:p>
            <a:r>
              <a:rPr lang="en-US" dirty="0"/>
              <a:t>2.3 Dataset - decomposition</a:t>
            </a:r>
          </a:p>
        </p:txBody>
      </p:sp>
      <p:sp>
        <p:nvSpPr>
          <p:cNvPr id="3" name="Content Placeholder 2">
            <a:extLst>
              <a:ext uri="{FF2B5EF4-FFF2-40B4-BE49-F238E27FC236}">
                <a16:creationId xmlns:a16="http://schemas.microsoft.com/office/drawing/2014/main" id="{4488E470-4D18-4400-AE5B-F1B78BA44AD5}"/>
              </a:ext>
            </a:extLst>
          </p:cNvPr>
          <p:cNvSpPr>
            <a:spLocks noGrp="1"/>
          </p:cNvSpPr>
          <p:nvPr>
            <p:ph sz="half" idx="1"/>
          </p:nvPr>
        </p:nvSpPr>
        <p:spPr>
          <a:xfrm>
            <a:off x="5826304" y="1875375"/>
            <a:ext cx="2368981" cy="2844107"/>
          </a:xfrm>
        </p:spPr>
        <p:txBody>
          <a:bodyPr wrap="square" anchor="t">
            <a:normAutofit fontScale="92500"/>
          </a:bodyPr>
          <a:lstStyle/>
          <a:p>
            <a:pPr>
              <a:lnSpc>
                <a:spcPct val="90000"/>
              </a:lnSpc>
            </a:pPr>
            <a:endParaRPr lang="en-US" sz="1300" dirty="0"/>
          </a:p>
          <a:p>
            <a:pPr marL="331470" indent="-285750">
              <a:buFont typeface="Arial" panose="020B0604020202020204" pitchFamily="34" charset="0"/>
              <a:buChar char="•"/>
            </a:pPr>
            <a:r>
              <a:rPr lang="en-CA" sz="1200" dirty="0"/>
              <a:t>The sale amount fluctuated in the range from 900,000 to 1,100,000.</a:t>
            </a:r>
          </a:p>
          <a:p>
            <a:pPr marL="331470" indent="-285750">
              <a:buFont typeface="Arial" panose="020B0604020202020204" pitchFamily="34" charset="0"/>
              <a:buChar char="•"/>
            </a:pPr>
            <a:endParaRPr lang="en-CA" sz="1200" dirty="0"/>
          </a:p>
          <a:p>
            <a:pPr marL="331470" indent="-285750">
              <a:buFont typeface="Arial" panose="020B0604020202020204" pitchFamily="34" charset="0"/>
              <a:buChar char="•"/>
            </a:pPr>
            <a:r>
              <a:rPr lang="en-CA" sz="1200" dirty="0"/>
              <a:t>The trend of sales are stable but tended to go down rapidly from Nov-2017.</a:t>
            </a:r>
          </a:p>
          <a:p>
            <a:pPr marL="331470" indent="-285750">
              <a:buFont typeface="Arial" panose="020B0604020202020204" pitchFamily="34" charset="0"/>
              <a:buChar char="•"/>
            </a:pPr>
            <a:endParaRPr lang="en-CA" sz="1200" dirty="0"/>
          </a:p>
          <a:p>
            <a:pPr marL="331470" indent="-285750">
              <a:buFont typeface="Arial" panose="020B0604020202020204" pitchFamily="34" charset="0"/>
              <a:buChar char="•"/>
            </a:pPr>
            <a:r>
              <a:rPr lang="en-CA" sz="1200" dirty="0"/>
              <a:t>The seasonal cycle of 12 months.</a:t>
            </a:r>
          </a:p>
          <a:p>
            <a:pPr marL="331470" indent="-285750">
              <a:buFont typeface="Arial" panose="020B0604020202020204" pitchFamily="34" charset="0"/>
              <a:buChar char="•"/>
            </a:pPr>
            <a:endParaRPr lang="en-CA" sz="1200" dirty="0"/>
          </a:p>
          <a:p>
            <a:pPr marL="331470" indent="-285750">
              <a:buFont typeface="Arial" panose="020B0604020202020204" pitchFamily="34" charset="0"/>
              <a:buChar char="•"/>
            </a:pPr>
            <a:r>
              <a:rPr lang="en-CA" sz="1200" dirty="0"/>
              <a:t>Residual error is between [-50000, 50000].</a:t>
            </a:r>
          </a:p>
        </p:txBody>
      </p:sp>
      <p:pic>
        <p:nvPicPr>
          <p:cNvPr id="6" name="Picture 5">
            <a:extLst>
              <a:ext uri="{FF2B5EF4-FFF2-40B4-BE49-F238E27FC236}">
                <a16:creationId xmlns:a16="http://schemas.microsoft.com/office/drawing/2014/main" id="{537F1B96-C6DF-4560-ABDC-14A61F6C4F52}"/>
              </a:ext>
            </a:extLst>
          </p:cNvPr>
          <p:cNvPicPr>
            <a:picLocks noChangeAspect="1"/>
          </p:cNvPicPr>
          <p:nvPr/>
        </p:nvPicPr>
        <p:blipFill>
          <a:blip r:embed="rId2"/>
          <a:stretch>
            <a:fillRect/>
          </a:stretch>
        </p:blipFill>
        <p:spPr>
          <a:xfrm>
            <a:off x="5867689" y="4581128"/>
            <a:ext cx="2368980" cy="1668066"/>
          </a:xfrm>
          <a:prstGeom prst="rect">
            <a:avLst/>
          </a:prstGeom>
        </p:spPr>
      </p:pic>
      <p:pic>
        <p:nvPicPr>
          <p:cNvPr id="8" name="Picture 7">
            <a:extLst>
              <a:ext uri="{FF2B5EF4-FFF2-40B4-BE49-F238E27FC236}">
                <a16:creationId xmlns:a16="http://schemas.microsoft.com/office/drawing/2014/main" id="{2E552A5C-B9B3-44F5-BD61-A1D17ACB5A42}"/>
              </a:ext>
            </a:extLst>
          </p:cNvPr>
          <p:cNvPicPr>
            <a:picLocks noChangeAspect="1"/>
          </p:cNvPicPr>
          <p:nvPr/>
        </p:nvPicPr>
        <p:blipFill>
          <a:blip r:embed="rId3"/>
          <a:stretch>
            <a:fillRect/>
          </a:stretch>
        </p:blipFill>
        <p:spPr>
          <a:xfrm>
            <a:off x="714460" y="2132856"/>
            <a:ext cx="5070460" cy="3600400"/>
          </a:xfrm>
          <a:prstGeom prst="rect">
            <a:avLst/>
          </a:prstGeom>
        </p:spPr>
      </p:pic>
    </p:spTree>
    <p:extLst>
      <p:ext uri="{BB962C8B-B14F-4D97-AF65-F5344CB8AC3E}">
        <p14:creationId xmlns:p14="http://schemas.microsoft.com/office/powerpoint/2010/main" val="360744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94C1-FB65-4366-A83A-341A46390349}"/>
              </a:ext>
            </a:extLst>
          </p:cNvPr>
          <p:cNvSpPr>
            <a:spLocks noGrp="1"/>
          </p:cNvSpPr>
          <p:nvPr>
            <p:ph type="title"/>
          </p:nvPr>
        </p:nvSpPr>
        <p:spPr/>
        <p:txBody>
          <a:bodyPr/>
          <a:lstStyle/>
          <a:p>
            <a:r>
              <a:rPr lang="en-US" sz="3200" dirty="0"/>
              <a:t>3. Time-series data </a:t>
            </a:r>
            <a:br>
              <a:rPr lang="en-US" sz="3200" dirty="0"/>
            </a:br>
            <a:r>
              <a:rPr lang="en-US" sz="3200" dirty="0"/>
              <a:t>	analysis techniques</a:t>
            </a:r>
          </a:p>
        </p:txBody>
      </p:sp>
      <p:sp>
        <p:nvSpPr>
          <p:cNvPr id="3" name="Content Placeholder 2">
            <a:extLst>
              <a:ext uri="{FF2B5EF4-FFF2-40B4-BE49-F238E27FC236}">
                <a16:creationId xmlns:a16="http://schemas.microsoft.com/office/drawing/2014/main" id="{51262635-0730-4040-88A7-C9E553A5898C}"/>
              </a:ext>
            </a:extLst>
          </p:cNvPr>
          <p:cNvSpPr>
            <a:spLocks noGrp="1"/>
          </p:cNvSpPr>
          <p:nvPr>
            <p:ph idx="1"/>
          </p:nvPr>
        </p:nvSpPr>
        <p:spPr/>
        <p:txBody>
          <a:bodyPr/>
          <a:lstStyle/>
          <a:p>
            <a:pPr marL="560070" indent="-514350">
              <a:buAutoNum type="arabicPeriod"/>
            </a:pPr>
            <a:endParaRPr lang="en-US" dirty="0"/>
          </a:p>
          <a:p>
            <a:pPr marL="560070" indent="-514350">
              <a:buFont typeface="Wingdings" panose="05000000000000000000" pitchFamily="2" charset="2"/>
              <a:buChar char="Ø"/>
            </a:pPr>
            <a:r>
              <a:rPr lang="en-US" dirty="0"/>
              <a:t>Moving Average</a:t>
            </a:r>
          </a:p>
          <a:p>
            <a:pPr marL="560070" indent="-514350">
              <a:buFont typeface="Wingdings" panose="05000000000000000000" pitchFamily="2" charset="2"/>
              <a:buChar char="Ø"/>
            </a:pPr>
            <a:r>
              <a:rPr lang="en-US" dirty="0"/>
              <a:t>Exponential Smoothing</a:t>
            </a:r>
          </a:p>
          <a:p>
            <a:pPr marL="560070" indent="-514350">
              <a:buFont typeface="Wingdings" panose="05000000000000000000" pitchFamily="2" charset="2"/>
              <a:buChar char="Ø"/>
            </a:pPr>
            <a:r>
              <a:rPr lang="en-US" dirty="0"/>
              <a:t>Linear Regression ML models</a:t>
            </a:r>
          </a:p>
          <a:p>
            <a:pPr marL="560070" indent="-514350">
              <a:buFont typeface="Wingdings" panose="05000000000000000000" pitchFamily="2" charset="2"/>
              <a:buChar char="Ø"/>
            </a:pPr>
            <a:r>
              <a:rPr lang="en-US" dirty="0"/>
              <a:t>ARIMA</a:t>
            </a:r>
          </a:p>
          <a:p>
            <a:pPr marL="560070" indent="-514350">
              <a:buFont typeface="Wingdings" panose="05000000000000000000" pitchFamily="2" charset="2"/>
              <a:buChar char="Ø"/>
            </a:pPr>
            <a:r>
              <a:rPr lang="en-US" dirty="0"/>
              <a:t>LSTM</a:t>
            </a:r>
          </a:p>
          <a:p>
            <a:endParaRPr lang="en-US" dirty="0"/>
          </a:p>
        </p:txBody>
      </p:sp>
    </p:spTree>
    <p:extLst>
      <p:ext uri="{BB962C8B-B14F-4D97-AF65-F5344CB8AC3E}">
        <p14:creationId xmlns:p14="http://schemas.microsoft.com/office/powerpoint/2010/main" val="1283074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94C1-FB65-4366-A83A-341A46390349}"/>
              </a:ext>
            </a:extLst>
          </p:cNvPr>
          <p:cNvSpPr>
            <a:spLocks noGrp="1"/>
          </p:cNvSpPr>
          <p:nvPr>
            <p:ph type="title"/>
          </p:nvPr>
        </p:nvSpPr>
        <p:spPr>
          <a:xfrm>
            <a:off x="228600" y="228600"/>
            <a:ext cx="7696200" cy="1295400"/>
          </a:xfrm>
        </p:spPr>
        <p:txBody>
          <a:bodyPr wrap="square" anchor="b">
            <a:normAutofit/>
          </a:bodyPr>
          <a:lstStyle/>
          <a:p>
            <a:r>
              <a:rPr lang="en-US"/>
              <a:t>3.1. Moving Average</a:t>
            </a:r>
          </a:p>
        </p:txBody>
      </p:sp>
      <p:sp>
        <p:nvSpPr>
          <p:cNvPr id="3" name="Content Placeholder 2">
            <a:extLst>
              <a:ext uri="{FF2B5EF4-FFF2-40B4-BE49-F238E27FC236}">
                <a16:creationId xmlns:a16="http://schemas.microsoft.com/office/drawing/2014/main" id="{51262635-0730-4040-88A7-C9E553A5898C}"/>
              </a:ext>
            </a:extLst>
          </p:cNvPr>
          <p:cNvSpPr>
            <a:spLocks noGrp="1"/>
          </p:cNvSpPr>
          <p:nvPr>
            <p:ph sz="half" idx="1"/>
          </p:nvPr>
        </p:nvSpPr>
        <p:spPr>
          <a:xfrm>
            <a:off x="1143000" y="1524000"/>
            <a:ext cx="3132555" cy="4411663"/>
          </a:xfrm>
        </p:spPr>
        <p:txBody>
          <a:bodyPr wrap="square" anchor="t">
            <a:normAutofit/>
          </a:bodyPr>
          <a:lstStyle/>
          <a:p>
            <a:pPr>
              <a:lnSpc>
                <a:spcPct val="90000"/>
              </a:lnSpc>
            </a:pPr>
            <a:endParaRPr lang="en-US" sz="1500" dirty="0"/>
          </a:p>
          <a:p>
            <a:pPr marL="502920" indent="-457200">
              <a:lnSpc>
                <a:spcPct val="90000"/>
              </a:lnSpc>
              <a:buFont typeface="Arial" panose="020B0604020202020204" pitchFamily="34" charset="0"/>
              <a:buChar char="•"/>
            </a:pPr>
            <a:r>
              <a:rPr lang="en-US" sz="1500" dirty="0"/>
              <a:t>The simplest time-series forecasting model known as “rolling mean” and be calculated by average data of the time series in a certain time period.</a:t>
            </a:r>
          </a:p>
          <a:p>
            <a:pPr marL="502920" indent="-457200">
              <a:lnSpc>
                <a:spcPct val="90000"/>
              </a:lnSpc>
              <a:buFont typeface="Arial" panose="020B0604020202020204" pitchFamily="34" charset="0"/>
              <a:buChar char="•"/>
            </a:pPr>
            <a:r>
              <a:rPr lang="en-US" sz="1500" dirty="0">
                <a:effectLst/>
              </a:rPr>
              <a:t>In this project, the </a:t>
            </a:r>
            <a:r>
              <a:rPr lang="en-US" sz="1500" dirty="0"/>
              <a:t>sale forecast is the average of the demand during the last 12-months period.</a:t>
            </a:r>
          </a:p>
          <a:p>
            <a:pPr marL="502920" indent="-457200">
              <a:lnSpc>
                <a:spcPct val="90000"/>
              </a:lnSpc>
              <a:buFont typeface="Arial" panose="020B0604020202020204" pitchFamily="34" charset="0"/>
              <a:buChar char="•"/>
            </a:pPr>
            <a:r>
              <a:rPr lang="en-US" sz="1500" dirty="0"/>
              <a:t>The value obtained for MAE (Mean absolute error) is 62513.0 and MSE (Mean squared error) is 21124506200.28, respectively. The value obtained for RMSE (Root mean squared error) is 145342.72.</a:t>
            </a:r>
          </a:p>
          <a:p>
            <a:pPr marL="502920" indent="-457200">
              <a:lnSpc>
                <a:spcPct val="90000"/>
              </a:lnSpc>
              <a:buFont typeface="Arial" panose="020B0604020202020204" pitchFamily="34" charset="0"/>
              <a:buChar char="•"/>
            </a:pPr>
            <a:endParaRPr lang="en-US" sz="1500" dirty="0"/>
          </a:p>
        </p:txBody>
      </p:sp>
      <p:pic>
        <p:nvPicPr>
          <p:cNvPr id="5" name="Picture 4">
            <a:extLst>
              <a:ext uri="{FF2B5EF4-FFF2-40B4-BE49-F238E27FC236}">
                <a16:creationId xmlns:a16="http://schemas.microsoft.com/office/drawing/2014/main" id="{B1F05011-E96E-4D65-ADF9-1606143919A7}"/>
              </a:ext>
            </a:extLst>
          </p:cNvPr>
          <p:cNvPicPr>
            <a:picLocks noChangeAspect="1"/>
          </p:cNvPicPr>
          <p:nvPr/>
        </p:nvPicPr>
        <p:blipFill>
          <a:blip r:embed="rId2"/>
          <a:stretch>
            <a:fillRect/>
          </a:stretch>
        </p:blipFill>
        <p:spPr>
          <a:xfrm>
            <a:off x="4247812" y="2420888"/>
            <a:ext cx="4451406" cy="2448272"/>
          </a:xfrm>
          <a:prstGeom prst="rect">
            <a:avLst/>
          </a:prstGeom>
          <a:noFill/>
        </p:spPr>
      </p:pic>
    </p:spTree>
    <p:extLst>
      <p:ext uri="{BB962C8B-B14F-4D97-AF65-F5344CB8AC3E}">
        <p14:creationId xmlns:p14="http://schemas.microsoft.com/office/powerpoint/2010/main" val="1013225187"/>
      </p:ext>
    </p:extLst>
  </p:cSld>
  <p:clrMapOvr>
    <a:masterClrMapping/>
  </p:clrMapOvr>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les training presentation.potx" id="{3181A242-BAE2-485E-97E8-919259126601}" vid="{819B686A-E690-42F4-91DA-6D012EEA393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 training slides</Template>
  <TotalTime>596</TotalTime>
  <Words>1596</Words>
  <Application>Microsoft Office PowerPoint</Application>
  <PresentationFormat>On-screen Show (4:3)</PresentationFormat>
  <Paragraphs>169</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-apple-system</vt:lpstr>
      <vt:lpstr>Arial</vt:lpstr>
      <vt:lpstr>Wingdings</vt:lpstr>
      <vt:lpstr>Sales training presentation</vt:lpstr>
      <vt:lpstr>Sales Forecast using Time-Series Models</vt:lpstr>
      <vt:lpstr>Contribution</vt:lpstr>
      <vt:lpstr>Agenda</vt:lpstr>
      <vt:lpstr>1. Sales Forecast   - Problem Statement</vt:lpstr>
      <vt:lpstr>2.1 Time-series data introduction</vt:lpstr>
      <vt:lpstr>2.2 Dataset</vt:lpstr>
      <vt:lpstr>2.3 Dataset - decomposition</vt:lpstr>
      <vt:lpstr>3. Time-series data   analysis techniques</vt:lpstr>
      <vt:lpstr>3.1. Moving Average</vt:lpstr>
      <vt:lpstr>3.2. Exponential Smoothing</vt:lpstr>
      <vt:lpstr>3.2. Exponential Smoothing (cont.)</vt:lpstr>
      <vt:lpstr>3.3. Linear Regression ML Models</vt:lpstr>
      <vt:lpstr>3.4. ARIMA Models      (Autoregression Integrated Moving Average)</vt:lpstr>
      <vt:lpstr>3.5. LSTM Models       (Long-short term Memory)</vt:lpstr>
      <vt:lpstr>4. Evaluation &amp; Results</vt:lpstr>
      <vt:lpstr>5. Conclusion</vt:lpstr>
      <vt:lpstr>6.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Forecast using Time-Series Models</dc:title>
  <dc:creator>Trang Bui</dc:creator>
  <cp:lastModifiedBy>Trang Bui</cp:lastModifiedBy>
  <cp:revision>121</cp:revision>
  <dcterms:created xsi:type="dcterms:W3CDTF">2021-04-13T19:58:46Z</dcterms:created>
  <dcterms:modified xsi:type="dcterms:W3CDTF">2021-06-15T16:49:21Z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