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449BF8-D8AA-45F4-92B8-F5E6A6373ED8}">
  <a:tblStyle styleId="{EC449BF8-D8AA-45F4-92B8-F5E6A6373E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64abd17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64abd17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b2502e0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b2502e0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b2502e0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b2502e0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d64abd17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d64abd17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d853700f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d853700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d64abd1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d64abd1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d853700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d853700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d64abd1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d64abd1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d853700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d853700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d64abd1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d64abd1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d64abd1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d64abd1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d64abd17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d64abd17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d853700f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d853700f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94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396625" y="4378725"/>
            <a:ext cx="26238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Data </a:t>
            </a:r>
            <a:r>
              <a:rPr lang="en" sz="1400"/>
              <a:t>Analytics from Coursera </a:t>
            </a:r>
            <a:r>
              <a:rPr lang="en" sz="1400"/>
              <a:t>  </a:t>
            </a:r>
            <a:endParaRPr sz="1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33900" y="4294325"/>
            <a:ext cx="35301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Teresa Cristina Cohen 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ctrTitle"/>
          </p:nvPr>
        </p:nvSpPr>
        <p:spPr>
          <a:xfrm>
            <a:off x="219125" y="513200"/>
            <a:ext cx="4549200" cy="3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chart relates the total number of rides with electric and non-electric (classic + docked) bike types for member and casual riders.</a:t>
            </a:r>
            <a:endParaRPr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number of rides using the non-electric type is higher than electric type for member and casual riders</a:t>
            </a:r>
            <a:endParaRPr sz="150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In March the usage of non-electric type by casual riders was 151.4% greater than the usage for </a:t>
            </a:r>
            <a:r>
              <a:rPr lang="en" sz="1500"/>
              <a:t>electric</a:t>
            </a:r>
            <a:r>
              <a:rPr lang="en" sz="1500"/>
              <a:t> type. For members the usage of non-electric was 186.9% greater than electric type.</a:t>
            </a:r>
            <a:endParaRPr sz="150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In </a:t>
            </a:r>
            <a:r>
              <a:rPr lang="en" sz="1500"/>
              <a:t>October</a:t>
            </a:r>
            <a:r>
              <a:rPr lang="en" sz="1500"/>
              <a:t> the usage of electric bikes by casuals was greater than the usage for non-electric by 7.95%. </a:t>
            </a:r>
            <a:r>
              <a:rPr lang="en" sz="1500"/>
              <a:t>For members the usage of non-electric was 27.41% greater than electric type</a:t>
            </a:r>
            <a:r>
              <a:rPr lang="en" sz="1500"/>
              <a:t>. </a:t>
            </a:r>
            <a:endParaRPr sz="1500"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6138725" y="4743525"/>
            <a:ext cx="2882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Data Analytics from Coursera   </a:t>
            </a:r>
            <a:endParaRPr sz="1400"/>
          </a:p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6622200" y="4473850"/>
            <a:ext cx="2145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Teresa Cristina Cohen </a:t>
            </a:r>
            <a:endParaRPr sz="2300"/>
          </a:p>
        </p:txBody>
      </p:sp>
      <p:sp>
        <p:nvSpPr>
          <p:cNvPr id="136" name="Google Shape;136;p22"/>
          <p:cNvSpPr txBox="1"/>
          <p:nvPr>
            <p:ph type="ctrTitle"/>
          </p:nvPr>
        </p:nvSpPr>
        <p:spPr>
          <a:xfrm>
            <a:off x="162875" y="222825"/>
            <a:ext cx="36237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Insights - Bike Type: </a:t>
            </a:r>
            <a:endParaRPr sz="1800"/>
          </a:p>
        </p:txBody>
      </p:sp>
      <p:pic>
        <p:nvPicPr>
          <p:cNvPr id="137" name="Google Shape;137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950" y="222825"/>
            <a:ext cx="3442875" cy="21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587" y="2385837"/>
            <a:ext cx="3321600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33325" y="4552125"/>
            <a:ext cx="480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Business Question: </a:t>
            </a:r>
            <a:r>
              <a:rPr lang="en" sz="1200">
                <a:solidFill>
                  <a:schemeClr val="dk1"/>
                </a:solidFill>
              </a:rPr>
              <a:t>How do annual members and casual riders use Cyclistic bikes differently? 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ctrTitle"/>
          </p:nvPr>
        </p:nvSpPr>
        <p:spPr>
          <a:xfrm>
            <a:off x="162875" y="513200"/>
            <a:ext cx="4549200" cy="3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6138725" y="4743525"/>
            <a:ext cx="2882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Data Analytics from Coursera   </a:t>
            </a:r>
            <a:endParaRPr sz="1400"/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6622200" y="4473850"/>
            <a:ext cx="2145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Teresa Cristina Cohen </a:t>
            </a:r>
            <a:endParaRPr sz="2300"/>
          </a:p>
        </p:txBody>
      </p:sp>
      <p:sp>
        <p:nvSpPr>
          <p:cNvPr id="147" name="Google Shape;147;p23"/>
          <p:cNvSpPr txBox="1"/>
          <p:nvPr>
            <p:ph type="ctrTitle"/>
          </p:nvPr>
        </p:nvSpPr>
        <p:spPr>
          <a:xfrm>
            <a:off x="162875" y="60500"/>
            <a:ext cx="36237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Insights - Stations: </a:t>
            </a:r>
            <a:endParaRPr sz="1800"/>
          </a:p>
        </p:txBody>
      </p:sp>
      <p:sp>
        <p:nvSpPr>
          <p:cNvPr id="148" name="Google Shape;148;p23"/>
          <p:cNvSpPr txBox="1"/>
          <p:nvPr/>
        </p:nvSpPr>
        <p:spPr>
          <a:xfrm>
            <a:off x="1995625" y="86750"/>
            <a:ext cx="76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used start station per month for all members:</a:t>
            </a:r>
            <a:endParaRPr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171000" y="513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{EC449BF8-D8AA-45F4-92B8-F5E6A6373ED8}</a:tableStyleId>
              </a:tblPr>
              <a:tblGrid>
                <a:gridCol w="1467000"/>
                <a:gridCol w="1467000"/>
                <a:gridCol w="1467000"/>
                <a:gridCol w="1467000"/>
                <a:gridCol w="1467000"/>
                <a:gridCol w="1467000"/>
              </a:tblGrid>
              <a:tr h="29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30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1. </a:t>
                      </a: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Clark St &amp; Elm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2. Lake Shore Dr &amp; Monroe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3.Theater on the Lake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4.Kingsbury St &amp; Kinzie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5.Broadway &amp; Barry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Ave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1. </a:t>
                      </a: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Clark St &amp; Elm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2. Dearborn St &amp; Erie St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3. Kingsbury St &amp; Kinzie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4. Wells St &amp; Huron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5. Desplaines St &amp; Kinzie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1. </a:t>
                      </a: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Clark St &amp; Elm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2. Dearborn St &amp; Erie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3. Wells St &amp; Huron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4. Kingsbury St &amp; Kinzie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5. St. Clair St &amp; Erie St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1.Clark St &amp; Elm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2. Dearborn St &amp; Erie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3. St. Clair St &amp; Erie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4. Columbus Dr &amp; Randolph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5. Wells St &amp; Elm St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1.Lake Shore Dr &amp; Monroe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Clark St &amp; Elm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Millennium Park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Wells St &amp; Elm 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</a:t>
                      </a:r>
                      <a:r>
                        <a:rPr lang="en" sz="1000"/>
                        <a:t>Lake Shore Dr &amp; Monroe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Millennium Park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Clark St &amp; Elm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Michigan Ave &amp; Oak St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" name="Google Shape;150;p23"/>
          <p:cNvGraphicFramePr/>
          <p:nvPr/>
        </p:nvGraphicFramePr>
        <p:xfrm>
          <a:off x="191100" y="2436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{EC449BF8-D8AA-45F4-92B8-F5E6A6373ED8}</a:tableStyleId>
              </a:tblPr>
              <a:tblGrid>
                <a:gridCol w="1460300"/>
                <a:gridCol w="1460300"/>
                <a:gridCol w="1460300"/>
                <a:gridCol w="1460300"/>
                <a:gridCol w="1460300"/>
                <a:gridCol w="1460300"/>
              </a:tblGrid>
              <a:tr h="28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44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</a:t>
                      </a:r>
                      <a:r>
                        <a:rPr lang="en" sz="1000"/>
                        <a:t>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r>
                        <a:rPr lang="en" sz="1000"/>
                        <a:t>. Lake Shore Dr &amp; Monroe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Millennium Park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Michigan Ave &amp; Oak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Lake Shore Dr &amp; North Blvd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</a:t>
                      </a:r>
                      <a:r>
                        <a:rPr lang="en" sz="1000"/>
                        <a:t>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Lake Shore Dr &amp; North Blvd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Michigan Ave &amp; Oak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Lake Shore Dr &amp; Monroe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Millennium Park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</a:t>
                      </a:r>
                      <a:r>
                        <a:rPr lang="en" sz="1000"/>
                        <a:t>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Michigan Ave &amp; Oak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Millennium Park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Wells St &amp; Concord Ln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Theater on the Lake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</a:t>
                      </a:r>
                      <a:r>
                        <a:rPr lang="en" sz="1000"/>
                        <a:t>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DuSable Lake Shore Dr &amp; North Blvd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Michigan Ave &amp; Oak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Theater on the Lake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Wells St &amp; Concord Ln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</a:t>
                      </a:r>
                      <a:r>
                        <a:rPr lang="en" sz="1000"/>
                        <a:t>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DuSable Lake Shore Dr &amp; North Blvd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Michigan Ave &amp; Oak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Wells St &amp; Concord Ln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Millennium Park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</a:t>
                      </a:r>
                      <a:r>
                        <a:rPr lang="en" sz="1000"/>
                        <a:t>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Ellis Ave &amp; 60th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Wells St &amp; Concord Ln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Clark St &amp; Elm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Millennium Park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162875" y="513200"/>
            <a:ext cx="4549200" cy="3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accen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6138725" y="4743525"/>
            <a:ext cx="2882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Data Analytics from Coursera   </a:t>
            </a:r>
            <a:endParaRPr sz="1400"/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6622200" y="4473850"/>
            <a:ext cx="2145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Teresa Cristina Cohen </a:t>
            </a:r>
            <a:endParaRPr sz="2300"/>
          </a:p>
        </p:txBody>
      </p:sp>
      <p:sp>
        <p:nvSpPr>
          <p:cNvPr id="158" name="Google Shape;158;p24"/>
          <p:cNvSpPr txBox="1"/>
          <p:nvPr>
            <p:ph type="ctrTitle"/>
          </p:nvPr>
        </p:nvSpPr>
        <p:spPr>
          <a:xfrm>
            <a:off x="162875" y="60500"/>
            <a:ext cx="36237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Insights - Stations: </a:t>
            </a:r>
            <a:endParaRPr sz="1800"/>
          </a:p>
        </p:txBody>
      </p:sp>
      <p:sp>
        <p:nvSpPr>
          <p:cNvPr id="159" name="Google Shape;159;p24"/>
          <p:cNvSpPr txBox="1"/>
          <p:nvPr/>
        </p:nvSpPr>
        <p:spPr>
          <a:xfrm>
            <a:off x="1995625" y="86750"/>
            <a:ext cx="76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used end station per month for all members:</a:t>
            </a:r>
            <a:endParaRPr/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171000" y="513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{EC449BF8-D8AA-45F4-92B8-F5E6A6373ED8}</a:tableStyleId>
              </a:tblPr>
              <a:tblGrid>
                <a:gridCol w="1467000"/>
                <a:gridCol w="1467000"/>
                <a:gridCol w="1467000"/>
                <a:gridCol w="1467000"/>
                <a:gridCol w="1467000"/>
                <a:gridCol w="1467000"/>
              </a:tblGrid>
              <a:tr h="24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30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1. Clark St &amp; Elm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2. St. Clair St &amp; Erie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3.Theater on the Lake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4.Lake Shore Dr &amp; Monroe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5.Broadway &amp; Barry Ave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1. Clark St &amp; Elm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2. </a:t>
                      </a: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Dearborn St &amp; Erie St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3. St. Clair St &amp; Erie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4. Broadway &amp; Barry Ave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5. Wabash Ave &amp; Grand Ave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1. </a:t>
                      </a: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Dearborn St &amp; Erie 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2. Clark St &amp; Elm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3. Kingsbury St &amp; Kinzie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4. St. Clair St &amp; Erie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5. Wells St &amp; Concord Ln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1.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Lake Shore Dr &amp; Monroe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2. Dearborn St &amp; Erie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3. St. Clair St &amp; Erie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4. Wells St &amp; Elm St</a:t>
                      </a:r>
                      <a:endParaRPr sz="1000">
                        <a:solidFill>
                          <a:srgbClr val="0A010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A0101"/>
                          </a:solidFill>
                        </a:rPr>
                        <a:t>5. Broadway &amp; Waveland Ave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1.Lake Shore Dr &amp; Monroe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Clark St &amp; Elm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Millennium Park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Michigan Ave &amp; Oak 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Millennium Park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Clark St &amp; Elm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Michigan Ave &amp; Oak St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1" name="Google Shape;161;p24"/>
          <p:cNvGraphicFramePr/>
          <p:nvPr/>
        </p:nvGraphicFramePr>
        <p:xfrm>
          <a:off x="191100" y="25717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{EC449BF8-D8AA-45F4-92B8-F5E6A6373ED8}</a:tableStyleId>
              </a:tblPr>
              <a:tblGrid>
                <a:gridCol w="1460300"/>
                <a:gridCol w="1460300"/>
                <a:gridCol w="1460300"/>
                <a:gridCol w="1460300"/>
                <a:gridCol w="1460300"/>
                <a:gridCol w="1460300"/>
              </a:tblGrid>
              <a:tr h="34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202106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59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Lake Shore Dr &amp; Monroe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Millennium Park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Michigan Ave &amp; Oak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Lake Shore Dr &amp; North Blvd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Lake Shore Dr &amp; North Blvd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Michigan Ave &amp; Oak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Lake Shore Dr &amp; Monroe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r>
                        <a:rPr lang="en" sz="1000"/>
                        <a:t>. Wells St &amp; Concord Ln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Michigan Ave &amp; Oak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Lake Shore Dr &amp; North Blvd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Millennium Park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Theater on the Lake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 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DuSable Lake Shore Dr &amp; North Blvd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Michigan Ave &amp; Oak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Theater on the Lake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Wells St &amp; Concord Ln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DuSable Lake Shore Dr &amp; North Blvd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Michigan Ave &amp; Oak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Wells St &amp; Concord Ln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Millennium Park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1.Streeter Dr &amp; Grand Ave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Ellis Ave &amp; 60th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 Wells St &amp; Concord Ln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Clark St &amp; Elm St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Millennium Park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ctrTitle"/>
          </p:nvPr>
        </p:nvSpPr>
        <p:spPr>
          <a:xfrm>
            <a:off x="162875" y="1354475"/>
            <a:ext cx="3511200" cy="3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6138725" y="4743525"/>
            <a:ext cx="2882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Data Analytics from Coursera   </a:t>
            </a:r>
            <a:endParaRPr sz="1400"/>
          </a:p>
        </p:txBody>
      </p:sp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6622200" y="4473850"/>
            <a:ext cx="2145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Teresa Cristina Cohen </a:t>
            </a:r>
            <a:endParaRPr sz="2300"/>
          </a:p>
        </p:txBody>
      </p:sp>
      <p:sp>
        <p:nvSpPr>
          <p:cNvPr id="169" name="Google Shape;169;p25"/>
          <p:cNvSpPr txBox="1"/>
          <p:nvPr>
            <p:ph type="ctrTitle"/>
          </p:nvPr>
        </p:nvSpPr>
        <p:spPr>
          <a:xfrm>
            <a:off x="162875" y="222825"/>
            <a:ext cx="36237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Conclusion</a:t>
            </a:r>
            <a:r>
              <a:rPr lang="en" sz="1800">
                <a:solidFill>
                  <a:srgbClr val="FF0000"/>
                </a:solidFill>
              </a:rPr>
              <a:t>: </a:t>
            </a:r>
            <a:endParaRPr sz="1800"/>
          </a:p>
        </p:txBody>
      </p:sp>
      <p:sp>
        <p:nvSpPr>
          <p:cNvPr id="170" name="Google Shape;170;p25"/>
          <p:cNvSpPr txBox="1"/>
          <p:nvPr/>
        </p:nvSpPr>
        <p:spPr>
          <a:xfrm>
            <a:off x="226550" y="844375"/>
            <a:ext cx="87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308925" y="772500"/>
            <a:ext cx="721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difference between the total number of rides taken by members and casual is higher during the cold season.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Casual riders have longer ride </a:t>
            </a:r>
            <a:r>
              <a:rPr lang="en"/>
              <a:t>length</a:t>
            </a:r>
            <a:r>
              <a:rPr lang="en"/>
              <a:t> than Members </a:t>
            </a:r>
            <a:r>
              <a:rPr lang="en"/>
              <a:t>throughout</a:t>
            </a:r>
            <a:r>
              <a:rPr lang="en"/>
              <a:t> the year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demand for non-electric bike is higher than Electric bikes type throughout the year with an increase during the hot </a:t>
            </a:r>
            <a:r>
              <a:rPr lang="en"/>
              <a:t>season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common stations include: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33325" y="4552125"/>
            <a:ext cx="480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Business Question: </a:t>
            </a:r>
            <a:r>
              <a:rPr lang="en" sz="1200">
                <a:solidFill>
                  <a:schemeClr val="dk1"/>
                </a:solidFill>
              </a:rPr>
              <a:t>How do annual members and casual riders use Cyclistic bikes differently? 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ctrTitle"/>
          </p:nvPr>
        </p:nvSpPr>
        <p:spPr>
          <a:xfrm>
            <a:off x="162875" y="1354475"/>
            <a:ext cx="3511200" cy="3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6138725" y="4743525"/>
            <a:ext cx="2882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Data Analytics from Coursera   </a:t>
            </a:r>
            <a:endParaRPr sz="1400"/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6622200" y="4473850"/>
            <a:ext cx="2145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Teresa Cristina Cohen </a:t>
            </a:r>
            <a:endParaRPr sz="2300"/>
          </a:p>
        </p:txBody>
      </p:sp>
      <p:sp>
        <p:nvSpPr>
          <p:cNvPr id="180" name="Google Shape;180;p26"/>
          <p:cNvSpPr txBox="1"/>
          <p:nvPr>
            <p:ph type="ctrTitle"/>
          </p:nvPr>
        </p:nvSpPr>
        <p:spPr>
          <a:xfrm>
            <a:off x="162875" y="222825"/>
            <a:ext cx="36237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Conclusion: </a:t>
            </a:r>
            <a:endParaRPr sz="1800"/>
          </a:p>
        </p:txBody>
      </p:sp>
      <p:sp>
        <p:nvSpPr>
          <p:cNvPr id="181" name="Google Shape;181;p26"/>
          <p:cNvSpPr txBox="1"/>
          <p:nvPr/>
        </p:nvSpPr>
        <p:spPr>
          <a:xfrm>
            <a:off x="226550" y="844375"/>
            <a:ext cx="87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335650" y="675525"/>
            <a:ext cx="6742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casual riders buy Cyclistic annual membership?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Price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Location of the bikes stations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Public health issues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Daily commitments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Avoiding traffic on roads and trains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335650" y="2188425"/>
            <a:ext cx="8100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Cyclistic use digital media to </a:t>
            </a:r>
            <a:r>
              <a:rPr lang="en"/>
              <a:t>influence</a:t>
            </a:r>
            <a:r>
              <a:rPr lang="en"/>
              <a:t> casual riders to become members</a:t>
            </a:r>
            <a:r>
              <a:rPr lang="en"/>
              <a:t>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Advertisements</a:t>
            </a:r>
            <a:r>
              <a:rPr lang="en"/>
              <a:t> about the importance of exercise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Benefits of having Cyclistics annual membership (deals to become a member, advantages of being a member)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the advertisements before summer since the </a:t>
            </a:r>
            <a:r>
              <a:rPr lang="en"/>
              <a:t>number</a:t>
            </a:r>
            <a:r>
              <a:rPr lang="en"/>
              <a:t> of casual rides is higher </a:t>
            </a:r>
            <a:r>
              <a:rPr lang="en"/>
              <a:t>during</a:t>
            </a:r>
            <a:r>
              <a:rPr lang="en"/>
              <a:t> the summer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advertisements on the most used stations. </a:t>
            </a:r>
            <a:r>
              <a:rPr lang="en"/>
              <a:t>Streeter Dr &amp; Grand Ave is the most used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Payment convenience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33325" y="4552125"/>
            <a:ext cx="480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Business Question: </a:t>
            </a:r>
            <a:r>
              <a:rPr lang="en" sz="1200">
                <a:solidFill>
                  <a:schemeClr val="dk1"/>
                </a:solidFill>
              </a:rPr>
              <a:t>How do annual members and casual riders use Cyclistic bikes differently?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669675"/>
            <a:ext cx="85206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Offers three Bike-share service plans</a:t>
            </a:r>
            <a:endParaRPr sz="1650"/>
          </a:p>
          <a:p>
            <a:pPr indent="-333375" lvl="1" marL="13716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S</a:t>
            </a:r>
            <a:r>
              <a:rPr lang="en" sz="1650"/>
              <a:t>ingle-ride passes</a:t>
            </a:r>
            <a:endParaRPr sz="1650"/>
          </a:p>
          <a:p>
            <a:pPr indent="-333375" lvl="1" marL="13716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Full-day passes</a:t>
            </a:r>
            <a:endParaRPr sz="1650"/>
          </a:p>
          <a:p>
            <a:pPr indent="-333375" lvl="1" marL="13716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Annual membership</a:t>
            </a:r>
            <a:endParaRPr sz="1650"/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Two types of riders identified in data</a:t>
            </a:r>
            <a:endParaRPr sz="1650"/>
          </a:p>
          <a:p>
            <a:pPr indent="-333375" lvl="1" marL="13716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Casual</a:t>
            </a:r>
            <a:endParaRPr sz="1650"/>
          </a:p>
          <a:p>
            <a:pPr indent="-333375" lvl="2" marL="1828800" rtl="0" algn="l"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en" sz="1650"/>
              <a:t>Use single-ride and full-day passes</a:t>
            </a:r>
            <a:endParaRPr sz="1650"/>
          </a:p>
          <a:p>
            <a:pPr indent="-333375" lvl="1" marL="13716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Members</a:t>
            </a:r>
            <a:endParaRPr sz="1650"/>
          </a:p>
          <a:p>
            <a:pPr indent="-333375" lvl="2" marL="1828800" rtl="0" algn="l"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en" sz="1650"/>
              <a:t>Use their membership for unlimited rides</a:t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6138725" y="4743525"/>
            <a:ext cx="2882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Google Data Analytics from Coursera   </a:t>
            </a:r>
            <a:endParaRPr sz="10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6539050" y="4541425"/>
            <a:ext cx="2145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Teresa Cristina Cohen </a:t>
            </a:r>
            <a:endParaRPr sz="1200"/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163450" y="112300"/>
            <a:ext cx="85206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Cyclistic O</a:t>
            </a:r>
            <a:r>
              <a:rPr lang="en" sz="1800">
                <a:solidFill>
                  <a:srgbClr val="FF0000"/>
                </a:solidFill>
              </a:rPr>
              <a:t>verview</a:t>
            </a:r>
            <a:r>
              <a:rPr lang="en" sz="1800">
                <a:solidFill>
                  <a:srgbClr val="FF0000"/>
                </a:solidFill>
              </a:rPr>
              <a:t>: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-372300" y="563800"/>
            <a:ext cx="85797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2897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50"/>
              <a:t>Finance thoughts:</a:t>
            </a:r>
            <a:endParaRPr sz="1650"/>
          </a:p>
          <a:p>
            <a:pPr indent="-322897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Annual members are more profitable than casual riders </a:t>
            </a:r>
            <a:endParaRPr sz="1650"/>
          </a:p>
          <a:p>
            <a:pPr indent="-322897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Converting the maximum number of casual riders to members will be key to future growth of the company according to their financial analysts</a:t>
            </a:r>
            <a:endParaRPr sz="1650"/>
          </a:p>
          <a:p>
            <a:pPr indent="-322897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50"/>
              <a:t>Marketing thoughts:</a:t>
            </a:r>
            <a:endParaRPr sz="1650"/>
          </a:p>
          <a:p>
            <a:pPr indent="-322897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Casual riders are already familiar with Cyclistic</a:t>
            </a:r>
            <a:endParaRPr sz="1650"/>
          </a:p>
          <a:p>
            <a:pPr indent="-322897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Very good chance to convert casual riders into members</a:t>
            </a:r>
            <a:endParaRPr sz="1650"/>
          </a:p>
          <a:p>
            <a:pPr indent="-322897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50"/>
              <a:t>Marketing objectives:</a:t>
            </a:r>
            <a:endParaRPr sz="1650"/>
          </a:p>
          <a:p>
            <a:pPr indent="-322897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Design marketing strategies aimed at converting casual riders into annual members</a:t>
            </a:r>
            <a:endParaRPr sz="1650"/>
          </a:p>
          <a:p>
            <a:pPr indent="-322897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Understand how annual members and casual riders differ</a:t>
            </a:r>
            <a:endParaRPr sz="1650"/>
          </a:p>
          <a:p>
            <a:pPr indent="-322897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50"/>
              <a:t>Marketing questions:</a:t>
            </a:r>
            <a:endParaRPr sz="1650"/>
          </a:p>
          <a:p>
            <a:pPr indent="-322897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How do annual members and casual riders use Cyclistic bikes differently? </a:t>
            </a:r>
            <a:endParaRPr sz="1650"/>
          </a:p>
          <a:p>
            <a:pPr indent="-322897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Why would casual riders buy Cyclistic annual memberships?</a:t>
            </a:r>
            <a:endParaRPr sz="1650"/>
          </a:p>
          <a:p>
            <a:pPr indent="-322897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How can Cyclistic use digital media to influence casual riders to become members?</a:t>
            </a:r>
            <a:endParaRPr sz="165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6138725" y="4743525"/>
            <a:ext cx="2882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Data Analytics from Coursera   </a:t>
            </a:r>
            <a:endParaRPr sz="14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6622200" y="4473850"/>
            <a:ext cx="2145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Teresa Cristina Cohen </a:t>
            </a:r>
            <a:endParaRPr sz="2300"/>
          </a:p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45175" y="91900"/>
            <a:ext cx="85206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Cyclistic Considerations: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162875" y="610750"/>
            <a:ext cx="8520600" cy="20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12 months of historical data provided from Nov 2020 to Oct 2021</a:t>
            </a:r>
            <a:endParaRPr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tables contain the following headers: ride_id, rideable_type, </a:t>
            </a:r>
            <a:r>
              <a:rPr lang="en" sz="1500"/>
              <a:t>started_</a:t>
            </a:r>
            <a:r>
              <a:rPr lang="en" sz="1500"/>
              <a:t>at, ended_at, station_name, statrt_station_id, end_station_name, end_station_id, start_lat, start_lng, end_lat, end_lng, and member_casual type.</a:t>
            </a:r>
            <a:endParaRPr sz="1500">
              <a:highlight>
                <a:schemeClr val="accent6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In CSV file format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138725" y="4743525"/>
            <a:ext cx="2882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Data Analytics from Coursera   </a:t>
            </a:r>
            <a:endParaRPr sz="1400"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622200" y="4473850"/>
            <a:ext cx="2145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Teresa Cristina Cohen </a:t>
            </a:r>
            <a:endParaRPr sz="2300"/>
          </a:p>
        </p:txBody>
      </p:sp>
      <p:sp>
        <p:nvSpPr>
          <p:cNvPr id="80" name="Google Shape;80;p16"/>
          <p:cNvSpPr txBox="1"/>
          <p:nvPr>
            <p:ph type="ctrTitle"/>
          </p:nvPr>
        </p:nvSpPr>
        <p:spPr>
          <a:xfrm>
            <a:off x="162875" y="158050"/>
            <a:ext cx="20694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FF0000"/>
                </a:solidFill>
              </a:rPr>
              <a:t>About the data</a:t>
            </a:r>
            <a:r>
              <a:rPr lang="en" sz="1820">
                <a:solidFill>
                  <a:srgbClr val="FF0000"/>
                </a:solidFill>
              </a:rPr>
              <a:t>: </a:t>
            </a:r>
            <a:endParaRPr sz="18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162875" y="610750"/>
            <a:ext cx="7509600" cy="30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rider identification listed</a:t>
            </a:r>
            <a:endParaRPr sz="1500"/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Inability to track number of rides per rider</a:t>
            </a:r>
            <a:endParaRPr sz="1500"/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Inability to determine payment preference</a:t>
            </a:r>
            <a:endParaRPr sz="1500"/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Inability to do analysis related to where riders live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Assume there are no check-ins required during the course of a ride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Inability to differentiate between single-ride and full-day passes</a:t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6138725" y="4743525"/>
            <a:ext cx="2882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Data Analytics from Coursera   </a:t>
            </a:r>
            <a:endParaRPr sz="1400"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6622200" y="4473850"/>
            <a:ext cx="2145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Teresa Cristina Cohen </a:t>
            </a:r>
            <a:endParaRPr sz="2300"/>
          </a:p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162875" y="158050"/>
            <a:ext cx="20694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Data Limitations</a:t>
            </a:r>
            <a:r>
              <a:rPr lang="en" sz="1800">
                <a:solidFill>
                  <a:srgbClr val="FF0000"/>
                </a:solidFill>
              </a:rPr>
              <a:t>: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0" y="195900"/>
            <a:ext cx="7669800" cy="33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T</a:t>
            </a:r>
            <a:r>
              <a:rPr lang="en" sz="1350"/>
              <a:t>he data was cleaned to ensure proper analysis could be performed. </a:t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The cleaning process consisted of:</a:t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White spaces trimmed from beginning and end of each cell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Verified the uniqueness of the ride_id column 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>
                <a:highlight>
                  <a:schemeClr val="lt1"/>
                </a:highlight>
              </a:rPr>
              <a:t>The columns rideable_type and member_casual </a:t>
            </a:r>
            <a:r>
              <a:rPr lang="en" sz="1350"/>
              <a:t>were checked for misspelling  </a:t>
            </a:r>
            <a:endParaRPr sz="135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Rows with negative time duration were removed </a:t>
            </a:r>
            <a:endParaRPr sz="135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50"/>
              <a:t>Outliers were removed based on 1.5*IQR of the calculated ride length (ended_at – started_at)</a:t>
            </a:r>
            <a:r>
              <a:rPr lang="en" sz="1500"/>
              <a:t>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00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6138725" y="4743525"/>
            <a:ext cx="2882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Data Analytics from Coursera   </a:t>
            </a:r>
            <a:endParaRPr sz="1400"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6622200" y="4473850"/>
            <a:ext cx="2145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Teresa Cristina Cohen </a:t>
            </a:r>
            <a:endParaRPr sz="2300"/>
          </a:p>
        </p:txBody>
      </p:sp>
      <p:sp>
        <p:nvSpPr>
          <p:cNvPr id="96" name="Google Shape;96;p18"/>
          <p:cNvSpPr txBox="1"/>
          <p:nvPr>
            <p:ph type="ctrTitle"/>
          </p:nvPr>
        </p:nvSpPr>
        <p:spPr>
          <a:xfrm>
            <a:off x="265425" y="142275"/>
            <a:ext cx="20694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Data Cleaning</a:t>
            </a:r>
            <a:r>
              <a:rPr lang="en" sz="1800">
                <a:solidFill>
                  <a:srgbClr val="FF0000"/>
                </a:solidFill>
              </a:rPr>
              <a:t>: </a:t>
            </a:r>
            <a:endParaRPr sz="1800"/>
          </a:p>
        </p:txBody>
      </p:sp>
      <p:sp>
        <p:nvSpPr>
          <p:cNvPr id="97" name="Google Shape;97;p18"/>
          <p:cNvSpPr txBox="1"/>
          <p:nvPr>
            <p:ph type="ctrTitle"/>
          </p:nvPr>
        </p:nvSpPr>
        <p:spPr>
          <a:xfrm>
            <a:off x="265425" y="2840025"/>
            <a:ext cx="47700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Observations about the cleaning process: </a:t>
            </a:r>
            <a:r>
              <a:rPr lang="en" sz="1800">
                <a:solidFill>
                  <a:srgbClr val="FF0000"/>
                </a:solidFill>
              </a:rPr>
              <a:t> </a:t>
            </a:r>
            <a:endParaRPr sz="1800"/>
          </a:p>
        </p:txBody>
      </p:sp>
      <p:sp>
        <p:nvSpPr>
          <p:cNvPr id="98" name="Google Shape;98;p18"/>
          <p:cNvSpPr txBox="1"/>
          <p:nvPr>
            <p:ph type="ctrTitle"/>
          </p:nvPr>
        </p:nvSpPr>
        <p:spPr>
          <a:xfrm>
            <a:off x="0" y="3262350"/>
            <a:ext cx="8442000" cy="5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00025" lvl="0" marL="3429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Rows </a:t>
            </a:r>
            <a:r>
              <a:rPr lang="en" sz="1350"/>
              <a:t>with</a:t>
            </a:r>
            <a:r>
              <a:rPr lang="en" sz="1350"/>
              <a:t> missing station information were NOT removed for the analysis related to the ride length</a:t>
            </a:r>
            <a:endParaRPr sz="1350"/>
          </a:p>
          <a:p>
            <a:pPr indent="-200025" lvl="0" marL="3429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Rows with missing station information were removed for the analysis of most and least visited stations</a:t>
            </a:r>
            <a:endParaRPr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162875" y="998350"/>
            <a:ext cx="4056900" cy="3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total number of rides varies throughout the year. We can visually see a correlation between the total number of rides and the temperature (i.e. more rides in the hotter summer months) </a:t>
            </a:r>
            <a:endParaRPr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difference between the total rides from casuals and members decreases as the temperatures increases. </a:t>
            </a:r>
            <a:endParaRPr sz="150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In July the total number of casual rides is greater than the member rides by 10.3%. (July has slightly more casual than member rides)</a:t>
            </a:r>
            <a:endParaRPr sz="1500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In October the total number of casual rides is less than the total numbers of rides taken by members 32.7%</a:t>
            </a:r>
            <a:endParaRPr sz="15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6138725" y="4743525"/>
            <a:ext cx="2882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Data Analytics from Coursera   </a:t>
            </a:r>
            <a:endParaRPr sz="1400"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6622200" y="4473850"/>
            <a:ext cx="2145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Teresa Cristina Cohen </a:t>
            </a:r>
            <a:endParaRPr sz="2300"/>
          </a:p>
        </p:txBody>
      </p:sp>
      <p:sp>
        <p:nvSpPr>
          <p:cNvPr id="106" name="Google Shape;106;p19"/>
          <p:cNvSpPr txBox="1"/>
          <p:nvPr>
            <p:ph type="ctrTitle"/>
          </p:nvPr>
        </p:nvSpPr>
        <p:spPr>
          <a:xfrm>
            <a:off x="162875" y="222825"/>
            <a:ext cx="36237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Insights - Ride Quantity</a:t>
            </a:r>
            <a:r>
              <a:rPr lang="en" sz="1800">
                <a:solidFill>
                  <a:srgbClr val="FF0000"/>
                </a:solidFill>
              </a:rPr>
              <a:t>: </a:t>
            </a:r>
            <a:endParaRPr sz="1800"/>
          </a:p>
        </p:txBody>
      </p:sp>
      <p:pic>
        <p:nvPicPr>
          <p:cNvPr id="107" name="Google Shape;107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900" y="1085125"/>
            <a:ext cx="4801524" cy="297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3325" y="4552125"/>
            <a:ext cx="480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Business Question: </a:t>
            </a:r>
            <a:r>
              <a:rPr lang="en" sz="1200">
                <a:solidFill>
                  <a:schemeClr val="dk1"/>
                </a:solidFill>
              </a:rPr>
              <a:t>How do annual members and casual riders use Cyclistic bikes differently?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162875" y="675525"/>
            <a:ext cx="3511200" cy="3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mean ride length was calculated by filtering for members or casuals, summing up the duration of each ride and dividing by the total number of rides (mean)</a:t>
            </a:r>
            <a:br>
              <a:rPr lang="en" sz="1500"/>
            </a:br>
            <a:r>
              <a:rPr lang="en" sz="1500"/>
              <a:t>  </a:t>
            </a:r>
            <a:endParaRPr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On average, the duration of casual rides is longer than the rides taken by members by 29.5% in January, 47.26% in March</a:t>
            </a:r>
            <a:endParaRPr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On average, the duration of the rides from casuals varies between 14:10 and 22:29 minutes,  for members the variation is between 10:21 and 12:05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6138725" y="4743525"/>
            <a:ext cx="2882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Data Analytics from Coursera   </a:t>
            </a:r>
            <a:endParaRPr sz="1400"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6622200" y="4473850"/>
            <a:ext cx="2145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Teresa Cristina Cohen </a:t>
            </a:r>
            <a:endParaRPr sz="2300"/>
          </a:p>
        </p:txBody>
      </p:sp>
      <p:sp>
        <p:nvSpPr>
          <p:cNvPr id="116" name="Google Shape;116;p20"/>
          <p:cNvSpPr txBox="1"/>
          <p:nvPr>
            <p:ph type="ctrTitle"/>
          </p:nvPr>
        </p:nvSpPr>
        <p:spPr>
          <a:xfrm>
            <a:off x="162875" y="222825"/>
            <a:ext cx="36237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Insights - Ride Length Mean: </a:t>
            </a:r>
            <a:endParaRPr sz="1800"/>
          </a:p>
        </p:txBody>
      </p:sp>
      <p:pic>
        <p:nvPicPr>
          <p:cNvPr id="117" name="Google Shape;117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5" y="827925"/>
            <a:ext cx="5165126" cy="319840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3325" y="4552125"/>
            <a:ext cx="480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Business Question: </a:t>
            </a:r>
            <a:r>
              <a:rPr lang="en" sz="1200">
                <a:solidFill>
                  <a:schemeClr val="dk1"/>
                </a:solidFill>
              </a:rPr>
              <a:t>How do annual members and casual riders use Cyclistic bikes differently? 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ctrTitle"/>
          </p:nvPr>
        </p:nvSpPr>
        <p:spPr>
          <a:xfrm>
            <a:off x="162875" y="619675"/>
            <a:ext cx="35112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median is the middle number in the ride_length list, the </a:t>
            </a:r>
            <a:r>
              <a:rPr lang="en" sz="1500"/>
              <a:t>number</a:t>
            </a:r>
            <a:r>
              <a:rPr lang="en" sz="1500"/>
              <a:t> that separates the set in two </a:t>
            </a:r>
            <a:r>
              <a:rPr lang="en" sz="1500"/>
              <a:t>halves. </a:t>
            </a:r>
            <a:br>
              <a:rPr lang="en" sz="1500"/>
            </a:br>
            <a:r>
              <a:rPr lang="en" sz="1500"/>
              <a:t>  </a:t>
            </a:r>
            <a:endParaRPr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median shows a smaller difference between the ride length of member and casual riders when compared to the mean.  </a:t>
            </a:r>
            <a:endParaRPr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</a:t>
            </a:r>
            <a:r>
              <a:rPr lang="en" sz="1500"/>
              <a:t>he duration of casual rides is longer than the rides taken by members by 21.7% in January, 44.4% in March</a:t>
            </a:r>
            <a:endParaRPr sz="15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median shows that  duration of the rides from casuals varies between 11:40 and 17:36 minutes,  for members the variation is between 08:18 and 10:10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6138725" y="4743525"/>
            <a:ext cx="28827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Data Analytics from Coursera   </a:t>
            </a:r>
            <a:endParaRPr sz="1400"/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6622200" y="4473850"/>
            <a:ext cx="2145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Teresa Cristina Cohen </a:t>
            </a:r>
            <a:endParaRPr sz="2300"/>
          </a:p>
        </p:txBody>
      </p:sp>
      <p:sp>
        <p:nvSpPr>
          <p:cNvPr id="126" name="Google Shape;126;p21"/>
          <p:cNvSpPr txBox="1"/>
          <p:nvPr>
            <p:ph type="ctrTitle"/>
          </p:nvPr>
        </p:nvSpPr>
        <p:spPr>
          <a:xfrm>
            <a:off x="162875" y="222825"/>
            <a:ext cx="36237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Insights - Ride Length Median: </a:t>
            </a:r>
            <a:endParaRPr sz="1800"/>
          </a:p>
        </p:txBody>
      </p:sp>
      <p:pic>
        <p:nvPicPr>
          <p:cNvPr id="127" name="Google Shape;127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475" y="827925"/>
            <a:ext cx="5165126" cy="319840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33325" y="4552125"/>
            <a:ext cx="480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Business Question: </a:t>
            </a:r>
            <a:r>
              <a:rPr lang="en" sz="1200">
                <a:solidFill>
                  <a:schemeClr val="dk1"/>
                </a:solidFill>
              </a:rPr>
              <a:t>How do annual members and casual riders use Cyclistic bikes differently?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