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9772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~rsb2162/EDM2013_SBBH.pdf" TargetMode="External"/><Relationship Id="rId4" Type="http://schemas.openxmlformats.org/officeDocument/2006/relationships/hyperlink" Target="https://www.youtube.com/watch?v=TShkg7lZhto" TargetMode="External"/><Relationship Id="rId5" Type="http://schemas.openxmlformats.org/officeDocument/2006/relationships/hyperlink" Target="http://www.columbia.edu/~rsb2162/bigdataeducation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Logistic Regression Case Study: San Pedro, M.O.Z., Baker, R.S.J.d., Bowers, A.J., Heffernan, N.T. (2013) Predicting College Enrollment from Student Interaction with an Intelligent Tutoring System in Middle School. </a:t>
            </a:r>
            <a:r>
              <a:rPr lang="en" sz="1200" i="1">
                <a:solidFill>
                  <a:schemeClr val="dk1"/>
                </a:solidFill>
              </a:rPr>
              <a:t>Proceedings of the 6th International Conference on Educational Data Mining</a:t>
            </a:r>
            <a:r>
              <a:rPr lang="en" sz="1200">
                <a:solidFill>
                  <a:schemeClr val="dk1"/>
                </a:solidFill>
              </a:rPr>
              <a:t>, 177-184.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[pdf]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[video]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[course]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~rsb2162/EDM2013_SBBH.pdf" TargetMode="External"/><Relationship Id="rId4" Type="http://schemas.openxmlformats.org/officeDocument/2006/relationships/hyperlink" Target="https://www.youtube.com/watch?v=TShkg7lZhto" TargetMode="External"/><Relationship Id="rId5" Type="http://schemas.openxmlformats.org/officeDocument/2006/relationships/hyperlink" Target="http://www.columbia.edu/~rsb2162/bigdataeduca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query-reference" TargetMode="External"/><Relationship Id="rId4" Type="http://schemas.openxmlformats.org/officeDocument/2006/relationships/hyperlink" Target="http://www.quora.com/Growth-Hacking/How-do-you-find-insights-like-Facebooks-7-friends-in-10-days-to-grow-your-product-faster" TargetMode="External"/><Relationship Id="rId5" Type="http://schemas.openxmlformats.org/officeDocument/2006/relationships/hyperlink" Target="https://notesofdabbler.wordpress.com/2014/09/27/exploring-mangalyaan-tweets-with-r/" TargetMode="External"/><Relationship Id="rId6" Type="http://schemas.openxmlformats.org/officeDocument/2006/relationships/hyperlink" Target="http://www.columbia.edu/~rsb2162/bigdataeduca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 Data Analytics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67199" cy="381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Graduated from the University of Pennsylvania in 2009 with a BA in Economics and International Relations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Currently studying for part-time Masters at Harvard Extension School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2.5 years in aviation consulting marketing new routes to airlines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2.5 years in doing marketing automation and analytics for an automotive client at a digital marketing agency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Currently working for a SaaS company doing product analytics for their growth team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Big Data Analysis Process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66925" y="1242250"/>
            <a:ext cx="2330399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Cloud Storage and Query</a:t>
            </a:r>
          </a:p>
        </p:txBody>
      </p:sp>
      <p:sp>
        <p:nvSpPr>
          <p:cNvPr id="44" name="Shape 44"/>
          <p:cNvSpPr/>
          <p:nvPr/>
        </p:nvSpPr>
        <p:spPr>
          <a:xfrm>
            <a:off x="2679575" y="2657425"/>
            <a:ext cx="174600" cy="53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2772025" y="1259825"/>
            <a:ext cx="2978999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Analysis Tool for Cleaning</a:t>
            </a:r>
          </a:p>
        </p:txBody>
      </p:sp>
      <p:sp>
        <p:nvSpPr>
          <p:cNvPr id="46" name="Shape 46"/>
          <p:cNvSpPr/>
          <p:nvPr/>
        </p:nvSpPr>
        <p:spPr>
          <a:xfrm>
            <a:off x="5706550" y="2657425"/>
            <a:ext cx="174600" cy="53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6149625" y="1259825"/>
            <a:ext cx="2450399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Modeling using Packages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l="15296" t="21813" r="16261" b="24656"/>
          <a:stretch/>
        </p:blipFill>
        <p:spPr>
          <a:xfrm>
            <a:off x="129750" y="1977996"/>
            <a:ext cx="2450400" cy="47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22" y="3073825"/>
            <a:ext cx="1755599" cy="6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675" y="2361300"/>
            <a:ext cx="2070838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7553" y="1680725"/>
            <a:ext cx="1230418" cy="5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005912" y="2031150"/>
            <a:ext cx="293700" cy="3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9300" y="3191122"/>
            <a:ext cx="1755599" cy="61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550" y="1680725"/>
            <a:ext cx="857399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5175" y="2714895"/>
            <a:ext cx="2557949" cy="5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8275" y="3461675"/>
            <a:ext cx="23717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136325"/>
            <a:ext cx="2709899" cy="7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SQL-like languages are used to extract subsets and aggregates from hundreds of millions of rows across multiple tables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797825" y="4080125"/>
            <a:ext cx="2709899" cy="7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Exploratory data analysis is conducted on extracted data to set baselines. Then the data is manipulated into a format that can be plugged into modeling packages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149625" y="4136325"/>
            <a:ext cx="2709899" cy="7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 and Python both have modeling packages that can be used to quickly apply statistical and natural language models to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/>
              <a:t>Case Study 1: Leading Indicators for long-term success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l="15296" t="21813" r="16261" b="24656"/>
          <a:stretch/>
        </p:blipFill>
        <p:spPr>
          <a:xfrm>
            <a:off x="407475" y="1044712"/>
            <a:ext cx="3295549" cy="6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923400" y="101975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BQL (Big Query Language) to subset and aggregate data into manageable form (usually 1M+ rows *.csv.gz file)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75" y="1892000"/>
            <a:ext cx="2832942" cy="5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002075" y="177780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4002075" y="177780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Pandas to clean data and plot into charts for exploratory data analysis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00" y="2535850"/>
            <a:ext cx="857399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051800" y="2590725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logistic models in Statsmodels or decision trees in Scikit-learn to figure out the most important variables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450" y="2675020"/>
            <a:ext cx="2557949" cy="5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0821" y="3467575"/>
            <a:ext cx="575781" cy="5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002075" y="3516575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and plot custom models for establishing custom thresholds (aha! moment) in Excel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1287" y="4244325"/>
            <a:ext cx="1714849" cy="7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051800" y="4271237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 generation of model results and export into a csv or xlsx format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Case Study 2: Identify user interests from search terms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195100"/>
            <a:ext cx="2145674" cy="7815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923400" y="138935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Amazon EC2 and Hive to subset, aggregate and extract data into a *.csv.gz file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49" y="2409562"/>
            <a:ext cx="2220383" cy="7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923400" y="245535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RStudio to clean and manipulate data to extract relevant search terms to plug into topicmodels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062" y="3718325"/>
            <a:ext cx="23717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973125" y="3459050"/>
            <a:ext cx="5092199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to topicmodels package in R to cluster keywords into topics to attempt to extract search interests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Logistic regression is used when the dependent variable is dichotomous/binary.  It is a transformation of linear regression such that the dependent variable is now a probability between 0 and 1 </a:t>
            </a:r>
            <a:endParaRPr lang="en-US" sz="1400" dirty="0"/>
          </a:p>
        </p:txBody>
      </p:sp>
      <p:pic>
        <p:nvPicPr>
          <p:cNvPr id="5" name="Picture 4" descr="Logistic_regression_-_Wikipedia__the_free_encyclop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65" y="1883569"/>
            <a:ext cx="3657073" cy="3042261"/>
          </a:xfrm>
          <a:prstGeom prst="rect">
            <a:avLst/>
          </a:prstGeom>
        </p:spPr>
      </p:pic>
      <p:pic>
        <p:nvPicPr>
          <p:cNvPr id="6" name="Picture 5" descr="Logistic_regression_-_Wikipedia__the_free_encyclop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1" y="1877535"/>
            <a:ext cx="2167744" cy="482600"/>
          </a:xfrm>
          <a:prstGeom prst="rect">
            <a:avLst/>
          </a:prstGeom>
        </p:spPr>
      </p:pic>
      <p:pic>
        <p:nvPicPr>
          <p:cNvPr id="7" name="Picture 6" descr="Logistic_regression_-_Wikipedia__the_free_encycloped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53" y="1883569"/>
            <a:ext cx="1816100" cy="482600"/>
          </a:xfrm>
          <a:prstGeom prst="rect">
            <a:avLst/>
          </a:prstGeom>
        </p:spPr>
      </p:pic>
      <p:pic>
        <p:nvPicPr>
          <p:cNvPr id="8" name="Picture 7" descr="Logistic_regression_-_Wikipedia__the_free_encyclopedi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68" y="4113838"/>
            <a:ext cx="1762797" cy="461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259" y="4143041"/>
            <a:ext cx="107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259" y="3566801"/>
            <a:ext cx="194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(log-odds): </a:t>
            </a:r>
            <a:endParaRPr lang="en-US" dirty="0"/>
          </a:p>
        </p:txBody>
      </p:sp>
      <p:pic>
        <p:nvPicPr>
          <p:cNvPr id="11" name="Picture 10" descr="Logistic_regression_-_Wikipedia__the_free_encyclo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04" y="3524554"/>
            <a:ext cx="2313149" cy="38442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2253404" y="2554744"/>
            <a:ext cx="422889" cy="695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Walkthrough of identifying possible hall of famers from baseball data in Python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iPython Notebook (external link)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Techniques Demonstrated: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Python - Pandas with Matplotlib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Statsmodels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Scikit-learn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Predictive Modeling in Education - Predicting College Enrollment from Middle School Tutoring software usage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05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This case study comes from the (Massively Open Online Course) Big Data in Education (see citation)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It utilizes logistic regression to predict if a student will attend college data gathered from their usage of </a:t>
            </a:r>
            <a:r>
              <a:rPr lang="en-US" sz="1200" dirty="0" smtClean="0"/>
              <a:t>math </a:t>
            </a:r>
            <a:r>
              <a:rPr lang="en" sz="1200" dirty="0" smtClean="0"/>
              <a:t>tutoring </a:t>
            </a:r>
            <a:r>
              <a:rPr lang="en-US" sz="1200" dirty="0" smtClean="0"/>
              <a:t>software</a:t>
            </a:r>
            <a:r>
              <a:rPr lang="en" sz="1200" dirty="0" smtClean="0"/>
              <a:t> </a:t>
            </a:r>
            <a:r>
              <a:rPr lang="en" sz="1200" dirty="0"/>
              <a:t>in middle school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The population for this dataset was 3,747 students from 3 school districts in Massachusetts from 2004-2007 who completed 494,150 math problems and made 2,107,108 attempts or hint requests in the software </a:t>
            </a:r>
            <a:r>
              <a:rPr lang="en" sz="1200" dirty="0" smtClean="0"/>
              <a:t>of </a:t>
            </a:r>
            <a:r>
              <a:rPr lang="en" sz="1200" dirty="0"/>
              <a:t>which 58% attended college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Features examined are student knowledge, correctness, boredom, engaged concentration, confusion, off-task, gaming, carelessness, number of first actions (eg. attendance)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The model was able to predict with 65% accuracy </a:t>
            </a:r>
            <a:r>
              <a:rPr lang="en" sz="1200" dirty="0" smtClean="0"/>
              <a:t>and </a:t>
            </a:r>
            <a:r>
              <a:rPr lang="en" sz="1200" dirty="0"/>
              <a:t>able to explain 10% of the variation of whether a student will attend </a:t>
            </a:r>
            <a:r>
              <a:rPr lang="en" sz="1200" dirty="0" smtClean="0"/>
              <a:t>college</a:t>
            </a:r>
            <a:endParaRPr lang="en" sz="1200" dirty="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The final model is: CollegeEnrollment = + 1.119 </a:t>
            </a:r>
            <a:r>
              <a:rPr lang="en" sz="1200" dirty="0" smtClean="0"/>
              <a:t>StudentKnowledge + </a:t>
            </a:r>
            <a:r>
              <a:rPr lang="en" sz="1200" dirty="0"/>
              <a:t>0.698 Correctness + 0.261 NumFirstActions – 1.145 Carelessness + 0.217 Confusion + 0.169 Boredom + 0.351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Implications are that interventions by the software and teachers may have significant long term effects if they address boredom, confusion, carelessness and gaming the system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0050" y="4374575"/>
            <a:ext cx="8866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San Pedro, M.O.Z., Baker, R.S.J.d., Bowers, A.J., Heffernan, N.T. (2013) Predicting College Enrollment from Student Interaction with an Intelligent Tutoring System in Middle School. </a:t>
            </a:r>
            <a:r>
              <a:rPr lang="en" sz="1200" i="1">
                <a:solidFill>
                  <a:schemeClr val="dk1"/>
                </a:solidFill>
              </a:rPr>
              <a:t>Proceedings of the 6th International Conference on Educational Data Mining</a:t>
            </a:r>
            <a:r>
              <a:rPr lang="en" sz="1200">
                <a:solidFill>
                  <a:schemeClr val="dk1"/>
                </a:solidFill>
              </a:rPr>
              <a:t>, 177-184.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[pdf]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[video]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[course]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Using Google BigQuery Language (BQL):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https://cloud.google.com/bigquery/query-reference</a:t>
            </a:r>
            <a:r>
              <a:rPr lang="en" sz="1200"/>
              <a:t>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Identify leading indicators using Excel (I automated the method in Python):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http://www.quora.com/Growth-Hacking/How-do-you-find-insights-like-Facebooks-7-friends-in-10-days-to-grow-your-product-faster</a:t>
            </a:r>
            <a:r>
              <a:rPr lang="en" sz="1200"/>
              <a:t>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Topics modeling in R: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https://notesofdabbler.wordpress.com/2014/09/27/exploring-mangalyaan-tweets-with-r/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Columbia University MOOC Textbook Big Data and Education: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http://www.columbia.edu/~rsb2162/bigdataeducation.html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752</Words>
  <Application>Microsoft Macintosh PowerPoint</Application>
  <PresentationFormat>On-screen Show (16:9)</PresentationFormat>
  <Paragraphs>51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</vt:lpstr>
      <vt:lpstr>Big Data Analytics</vt:lpstr>
      <vt:lpstr>About Me</vt:lpstr>
      <vt:lpstr>Typical Big Data Analysis Process</vt:lpstr>
      <vt:lpstr>Case Study 1: Leading Indicators for long-term success</vt:lpstr>
      <vt:lpstr>Case Study 2: Identify user interests from search terms</vt:lpstr>
      <vt:lpstr>Logistic Regression</vt:lpstr>
      <vt:lpstr>Walkthrough of identifying possible hall of famers from baseball data in Python</vt:lpstr>
      <vt:lpstr>Predictive Modeling in Education - Predicting College Enrollment from Middle School Tutoring software usage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cp:lastModifiedBy>Teresa Dong</cp:lastModifiedBy>
  <cp:revision>10</cp:revision>
  <dcterms:modified xsi:type="dcterms:W3CDTF">2015-04-25T04:39:12Z</dcterms:modified>
</cp:coreProperties>
</file>