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99" r:id="rId6"/>
    <p:sldId id="297" r:id="rId7"/>
    <p:sldId id="301" r:id="rId8"/>
    <p:sldId id="261" r:id="rId9"/>
    <p:sldId id="298" r:id="rId10"/>
    <p:sldId id="276" r:id="rId11"/>
    <p:sldId id="293" r:id="rId12"/>
    <p:sldId id="300" r:id="rId13"/>
    <p:sldId id="295" r:id="rId14"/>
    <p:sldId id="303" r:id="rId15"/>
    <p:sldId id="302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839" autoAdjust="0"/>
  </p:normalViewPr>
  <p:slideViewPr>
    <p:cSldViewPr snapToGrid="0" showGuides="1">
      <p:cViewPr varScale="1">
        <p:scale>
          <a:sx n="63" d="100"/>
          <a:sy n="63" d="100"/>
        </p:scale>
        <p:origin x="1020" y="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altLang="zh-CN" noProof="0"/>
              <a:t>Haga clic en el icono para agregar una imagen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F1B088A-0FC2-14B7-CC09-9DE11C1988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98132" y="2428356"/>
            <a:ext cx="7512718" cy="727844"/>
          </a:xfrm>
        </p:spPr>
        <p:txBody>
          <a:bodyPr>
            <a:normAutofit/>
          </a:bodyPr>
          <a:lstStyle/>
          <a:p>
            <a:r>
              <a:rPr lang="en-US" sz="2400" dirty="0"/>
              <a:t>DESARROLLO DE APLICACIONES WEB</a:t>
            </a:r>
            <a:endParaRPr lang="en-AU" sz="2400" dirty="0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92A51DC3-563C-911C-0BF2-30E317561ABF}"/>
              </a:ext>
            </a:extLst>
          </p:cNvPr>
          <p:cNvSpPr txBox="1">
            <a:spLocks/>
          </p:cNvSpPr>
          <p:nvPr/>
        </p:nvSpPr>
        <p:spPr>
          <a:xfrm>
            <a:off x="9060180" y="777240"/>
            <a:ext cx="2796540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64F30B4-9C4D-675D-FDF1-E2F4C74A74AF}"/>
              </a:ext>
            </a:extLst>
          </p:cNvPr>
          <p:cNvSpPr txBox="1">
            <a:spLocks/>
          </p:cNvSpPr>
          <p:nvPr/>
        </p:nvSpPr>
        <p:spPr>
          <a:xfrm>
            <a:off x="9212580" y="929640"/>
            <a:ext cx="2796540" cy="11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556E14F9-9302-DC63-E9CE-D18BEE29B965}"/>
              </a:ext>
            </a:extLst>
          </p:cNvPr>
          <p:cNvSpPr txBox="1">
            <a:spLocks/>
          </p:cNvSpPr>
          <p:nvPr/>
        </p:nvSpPr>
        <p:spPr>
          <a:xfrm>
            <a:off x="7357110" y="3246120"/>
            <a:ext cx="2796540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63DC69-2DFD-2447-F9C9-789E6021333D}"/>
              </a:ext>
            </a:extLst>
          </p:cNvPr>
          <p:cNvSpPr/>
          <p:nvPr/>
        </p:nvSpPr>
        <p:spPr>
          <a:xfrm>
            <a:off x="10543574" y="777241"/>
            <a:ext cx="1061767" cy="727844"/>
          </a:xfrm>
          <a:custGeom>
            <a:avLst/>
            <a:gdLst/>
            <a:ahLst/>
            <a:cxnLst/>
            <a:rect l="l" t="t" r="r" b="b"/>
            <a:pathLst>
              <a:path w="1704975" h="1828800">
                <a:moveTo>
                  <a:pt x="0" y="0"/>
                </a:moveTo>
                <a:lnTo>
                  <a:pt x="1704975" y="0"/>
                </a:lnTo>
                <a:lnTo>
                  <a:pt x="1704975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83" r="-1868"/>
            </a:stretch>
          </a:blipFill>
        </p:spPr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E7A077F7-8B64-8AD9-4F10-04EA1F393501}"/>
              </a:ext>
            </a:extLst>
          </p:cNvPr>
          <p:cNvSpPr txBox="1">
            <a:spLocks/>
          </p:cNvSpPr>
          <p:nvPr/>
        </p:nvSpPr>
        <p:spPr>
          <a:xfrm>
            <a:off x="640081" y="405397"/>
            <a:ext cx="2359794" cy="86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A3446509-BBB7-9243-B234-88692543E498}"/>
              </a:ext>
            </a:extLst>
          </p:cNvPr>
          <p:cNvSpPr/>
          <p:nvPr/>
        </p:nvSpPr>
        <p:spPr>
          <a:xfrm>
            <a:off x="335280" y="879909"/>
            <a:ext cx="1798320" cy="625175"/>
          </a:xfrm>
          <a:custGeom>
            <a:avLst/>
            <a:gdLst/>
            <a:ahLst/>
            <a:cxnLst/>
            <a:rect l="l" t="t" r="r" b="b"/>
            <a:pathLst>
              <a:path w="3248025" h="1304925">
                <a:moveTo>
                  <a:pt x="0" y="0"/>
                </a:moveTo>
                <a:lnTo>
                  <a:pt x="3248025" y="0"/>
                </a:lnTo>
                <a:lnTo>
                  <a:pt x="3248025" y="1304925"/>
                </a:lnTo>
                <a:lnTo>
                  <a:pt x="0" y="1304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U" dirty="0"/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89DE5245-44C9-3E22-D80A-E879258AAB22}"/>
              </a:ext>
            </a:extLst>
          </p:cNvPr>
          <p:cNvSpPr txBox="1">
            <a:spLocks/>
          </p:cNvSpPr>
          <p:nvPr/>
        </p:nvSpPr>
        <p:spPr>
          <a:xfrm>
            <a:off x="3712995" y="3746002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  TITULO:  MANOS UNIDAS</a:t>
            </a:r>
            <a:endParaRPr lang="en-AU" sz="2400" dirty="0"/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C2A9D4F4-0501-8F83-C1BD-DF310031B444}"/>
              </a:ext>
            </a:extLst>
          </p:cNvPr>
          <p:cNvSpPr txBox="1">
            <a:spLocks/>
          </p:cNvSpPr>
          <p:nvPr/>
        </p:nvSpPr>
        <p:spPr>
          <a:xfrm>
            <a:off x="3030856" y="4625072"/>
            <a:ext cx="7512718" cy="145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AUTORES:</a:t>
            </a:r>
          </a:p>
          <a:p>
            <a:r>
              <a:rPr lang="en-US" sz="2400" dirty="0"/>
              <a:t>        JUAN MARIA ESONO</a:t>
            </a:r>
          </a:p>
          <a:p>
            <a:r>
              <a:rPr lang="en-US" sz="2400" dirty="0"/>
              <a:t>           PEDRO NOLASCO MICHA</a:t>
            </a:r>
            <a:endParaRPr lang="en-AU" sz="2400" dirty="0"/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5BBE2FD0-D089-AA06-72CD-DAEDD3E07CCE}"/>
              </a:ext>
            </a:extLst>
          </p:cNvPr>
          <p:cNvSpPr txBox="1">
            <a:spLocks/>
          </p:cNvSpPr>
          <p:nvPr/>
        </p:nvSpPr>
        <p:spPr>
          <a:xfrm>
            <a:off x="2729565" y="1620319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INSTITUTO SUPERIOR DE TELECOMUNICACIONES TECNOLOGIA DE LA INFORMACION Y COMUNICACION </a:t>
            </a:r>
            <a:endParaRPr lang="en-AU" sz="2400" dirty="0"/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CFFFB897-0F2B-703B-497F-AA7244451E14}"/>
              </a:ext>
            </a:extLst>
          </p:cNvPr>
          <p:cNvSpPr txBox="1">
            <a:spLocks/>
          </p:cNvSpPr>
          <p:nvPr/>
        </p:nvSpPr>
        <p:spPr>
          <a:xfrm>
            <a:off x="3879683" y="3182135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     PROYECTO EVALUATIVO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126" y="2171699"/>
            <a:ext cx="4992624" cy="672465"/>
          </a:xfrm>
        </p:spPr>
        <p:txBody>
          <a:bodyPr anchor="b" anchorCtr="0"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gantt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356BD5-94DB-9961-B6F9-CB56ABF62C8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3169443"/>
            <a:ext cx="5954712" cy="29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095C3-D1CF-23E7-A21A-565E1F7B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76" y="1408811"/>
            <a:ext cx="7955280" cy="740029"/>
          </a:xfrm>
        </p:spPr>
        <p:txBody>
          <a:bodyPr/>
          <a:lstStyle/>
          <a:p>
            <a:r>
              <a:rPr lang="es-ES" dirty="0" err="1"/>
              <a:t>Tecnologias</a:t>
            </a:r>
            <a:r>
              <a:rPr lang="es-ES" dirty="0"/>
              <a:t> y herramientas</a:t>
            </a:r>
            <a:endParaRPr lang="en-AU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CD16-27CE-2A66-DD81-7FAB2F904D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52216" y="2971800"/>
            <a:ext cx="4572000" cy="271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TECNOLOGIAS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JS, HTML, CSS, BOOTSTRAP, PHP, SWEETALERT, CHART.JS, SQL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D3C655-809D-5A67-FB7F-60C03188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16" y="2971800"/>
            <a:ext cx="3642360" cy="2477389"/>
          </a:xfrm>
        </p:spPr>
        <p:txBody>
          <a:bodyPr/>
          <a:lstStyle/>
          <a:p>
            <a:r>
              <a:rPr lang="es-ES" dirty="0"/>
              <a:t>             </a:t>
            </a:r>
            <a:r>
              <a:rPr lang="es-ES" sz="2400" dirty="0"/>
              <a:t>HERRMIENTAS</a:t>
            </a:r>
          </a:p>
          <a:p>
            <a:r>
              <a:rPr lang="es-MX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ESTUDIO CODE, LA COMPUTADORA, DRAW, WORD, POWER POINT , VICIO, XAMPP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DC85B5-AE1E-0F03-E28D-6E29370E584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687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D182-E981-B3A8-C9F5-1DC90A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185" y="2103438"/>
            <a:ext cx="7955280" cy="4114482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Conclusión</a:t>
            </a:r>
            <a:br>
              <a:rPr lang="es-ES" b="1" dirty="0"/>
            </a:b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Nuestra página web está diseñada para brindarte toda la</a:t>
            </a: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información y recursos necesarios sobre el tratamiento de la</a:t>
            </a: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lepra. Aquí podrás encontrar detalles sobre los servicios</a:t>
            </a: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médicos que ofrecemos, los tratamientos más efectivos y</a:t>
            </a: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actualizados, así como información educativa que te ayudará a</a:t>
            </a: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entender mejor esta enfermedad y cómo abordarla.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491CE8-47FD-BAFD-AC40-0B153E4D4D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703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/>
          <a:lstStyle/>
          <a:p>
            <a:r>
              <a:rPr lang="en-US"/>
              <a:t>gracias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Juanmariaesonobiyogo@gmail.com</a:t>
            </a:r>
          </a:p>
          <a:p>
            <a:pPr lvl="0"/>
            <a:r>
              <a:rPr lang="en-US" dirty="0"/>
              <a:t>pedronolascomichamicha41@gmail.com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613" y="2342147"/>
            <a:ext cx="4072774" cy="701842"/>
          </a:xfrm>
        </p:spPr>
        <p:txBody>
          <a:bodyPr anchor="t" anchorCtr="0"/>
          <a:lstStyle/>
          <a:p>
            <a:r>
              <a:rPr lang="en-US" u="sng" dirty="0"/>
              <a:t>CONTENIDO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58481" y="3168315"/>
            <a:ext cx="3475038" cy="3414730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introduccion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Planteamiento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Breve </a:t>
            </a:r>
            <a:r>
              <a:rPr lang="en-US" dirty="0" err="1"/>
              <a:t>definicion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Justificacion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bjetivo</a:t>
            </a:r>
            <a:r>
              <a:rPr lang="en-US" dirty="0"/>
              <a:t> general</a:t>
            </a:r>
          </a:p>
          <a:p>
            <a:pPr marL="0" indent="0">
              <a:buNone/>
            </a:pP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gantt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Tecnologias</a:t>
            </a:r>
            <a:r>
              <a:rPr lang="en-US" dirty="0"/>
              <a:t> y </a:t>
            </a:r>
            <a:r>
              <a:rPr lang="en-US" dirty="0" err="1"/>
              <a:t>herramientas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411" y="2338136"/>
            <a:ext cx="7459579" cy="1640306"/>
          </a:xfrm>
        </p:spPr>
        <p:txBody>
          <a:bodyPr lIns="0" anchor="b" anchorCtr="0">
            <a:normAutofit/>
          </a:bodyPr>
          <a:lstStyle/>
          <a:p>
            <a:r>
              <a:rPr lang="es-MX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lepra, una enfermedad con profundas implicaciones físicas, emocionales y sociales, aún afecta a comunidades vulnerables alrededor del mundo. La falta de acceso a atención médica adecuada y el estigma persistente que rodea a esta condición dificultan enormemente la vida de quienes la padecen.</a:t>
            </a:r>
            <a:b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DA0E6-647B-5AE3-D021-E8AC7A9B0599}"/>
              </a:ext>
            </a:extLst>
          </p:cNvPr>
          <p:cNvSpPr txBox="1">
            <a:spLocks/>
          </p:cNvSpPr>
          <p:nvPr/>
        </p:nvSpPr>
        <p:spPr>
          <a:xfrm>
            <a:off x="5855368" y="1385470"/>
            <a:ext cx="4113516" cy="685466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introduccion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590B-9D15-B54F-44AD-E2E76E82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283" y="1816767"/>
            <a:ext cx="7443537" cy="10058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Planteamineto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AU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753AE-65E4-F88C-6F74-E033588E187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99283" y="3128211"/>
            <a:ext cx="7443537" cy="3481136"/>
          </a:xfrm>
        </p:spPr>
        <p:txBody>
          <a:bodyPr/>
          <a:lstStyle/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Guinea Ecuatorial, en la provincia de 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Mikomiseng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identificó como el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punto cero de una epidemia que causó numerosas muertes en el pasado. Como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respuesta, se estableció una clínica especializada en dicha enfermedad,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específicamente en el tratamiento de la lepra. Sin embargo, la existencia de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esta clínica no es ampliamente conocida en el país, lo que limita su capacidad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atender a pacientes de otras regiones que aún padecen esta enfermedad y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necesitan hospitalización y tratamiento adecuado.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48" y="2095100"/>
            <a:ext cx="10573352" cy="948730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Breve </a:t>
            </a:r>
            <a:r>
              <a:rPr lang="en-US" dirty="0" err="1"/>
              <a:t>definicion</a:t>
            </a:r>
            <a:r>
              <a:rPr lang="en-US" dirty="0"/>
              <a:t> del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investigacion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47" y="3163189"/>
            <a:ext cx="8983579" cy="2547800"/>
          </a:xfrm>
          <a:noFill/>
        </p:spPr>
        <p:txBody>
          <a:bodyPr>
            <a:normAutofit/>
          </a:bodyPr>
          <a:lstStyle/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tema de investigación se centra en la visibilidad y accesibilidad de una clínica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especializada en el tratamiento de la lepra en 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Mikomiseng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Guinea Ecuatorial. El propósito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analizar estrategias para divulgar su existencia y mejorar el acceso de pacientes de todo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país a sus servicios médicos, contribuyendo así al control y tratamiento efectivo de esta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enfermedad en la región.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1965960"/>
            <a:ext cx="9281160" cy="3489960"/>
          </a:xfrm>
        </p:spPr>
        <p:txBody>
          <a:bodyPr lIns="0" anchor="t" anchorCtr="0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importancia:</a:t>
            </a:r>
            <a:r>
              <a:rPr lang="es-ES" sz="18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</a:t>
            </a: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epra es una enfermedad que, además de sus efectos físicos, puede llevar a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una grave exclusión social y emocional. Controlarla no solo protegerá la salud de la población,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sino también fortalecerá la cohesión social y el bienestar comunitario.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Impacto en las personas afectadas: Como mencionaste, quienes viven con lepra pueden</a:t>
            </a: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experimentar desesperanza y aislamiento. Es crucial brindarles apoyo emocional y físico,</a:t>
            </a: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demostrando que no están solos en esta lucha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9339-FABF-04A2-4090-C38B947B2B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62690" y="914400"/>
            <a:ext cx="6347070" cy="760288"/>
          </a:xfrm>
        </p:spPr>
        <p:txBody>
          <a:bodyPr anchor="b" anchorCtr="0">
            <a:noAutofit/>
          </a:bodyPr>
          <a:lstStyle/>
          <a:p>
            <a:r>
              <a:rPr lang="en-US" sz="4400" dirty="0" err="1"/>
              <a:t>Justificacion</a:t>
            </a:r>
            <a:r>
              <a:rPr lang="en-US" sz="4400" dirty="0"/>
              <a:t> del </a:t>
            </a:r>
            <a:r>
              <a:rPr lang="en-US" sz="4400" dirty="0" err="1"/>
              <a:t>problema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2517457"/>
            <a:ext cx="3931920" cy="911543"/>
          </a:xfrm>
        </p:spPr>
        <p:txBody>
          <a:bodyPr anchor="b" anchorCtr="0"/>
          <a:lstStyle/>
          <a:p>
            <a:r>
              <a:rPr lang="en-US" dirty="0" err="1"/>
              <a:t>Objetivo</a:t>
            </a:r>
            <a:r>
              <a:rPr lang="en-US" dirty="0"/>
              <a:t> general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D635230-F4A2-B7E3-B74D-390E8C1A0A5E}"/>
              </a:ext>
            </a:extLst>
          </p:cNvPr>
          <p:cNvSpPr txBox="1">
            <a:spLocks/>
          </p:cNvSpPr>
          <p:nvPr/>
        </p:nvSpPr>
        <p:spPr>
          <a:xfrm>
            <a:off x="2800350" y="3798570"/>
            <a:ext cx="6257926" cy="9115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plataforma que ayude a controlar la incidencia de la lepra en el país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1097280"/>
            <a:ext cx="7132320" cy="991552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18" y="2236898"/>
            <a:ext cx="10915651" cy="3782902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Diseñar una base de datos centralizada para registrar casos de lepra a nivel nacional, facilitando el seguimiento y la gestión de los pacientes.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Desarrollar módulos de capacitación virtual dirigidos al personal médico, enfocados en el diagnóstico y tratamiento de la lepra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Crear un sistema de notificaciones donde los pacientes podrán compartir sus experiencias.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7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Establecer un apartado educativo interactivo en la plataforma, con contenido para la comunidad sobre prevención y síntomas de la lepra.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5" y="1257300"/>
            <a:ext cx="3593610" cy="1363436"/>
          </a:xfrm>
        </p:spPr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3671551-9079-30A5-A9F6-A4A6E902526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r="8332"/>
          <a:stretch>
            <a:fillRect/>
          </a:stretch>
        </p:blipFill>
        <p:spPr bwMode="auto">
          <a:xfrm>
            <a:off x="914399" y="1666875"/>
            <a:ext cx="6086475" cy="465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305</TotalTime>
  <Words>629</Words>
  <Application>Microsoft Office PowerPoint</Application>
  <PresentationFormat>Panorámica</PresentationFormat>
  <Paragraphs>70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</vt:lpstr>
      <vt:lpstr>Posterama Text SemiBold</vt:lpstr>
      <vt:lpstr>Times New Roman</vt:lpstr>
      <vt:lpstr>Custom</vt:lpstr>
      <vt:lpstr>Presentación de PowerPoint</vt:lpstr>
      <vt:lpstr>CONTENIDO</vt:lpstr>
      <vt:lpstr>La lepra, una enfermedad con profundas implicaciones físicas, emocionales y sociales, aún afecta a comunidades vulnerables alrededor del mundo. La falta de acceso a atención médica adecuada y el estigma persistente que rodea a esta condición dificultan enormemente la vida de quienes la padecen. </vt:lpstr>
      <vt:lpstr>Planteamineto del problema</vt:lpstr>
      <vt:lpstr>Breve definicion del tema de investigacion</vt:lpstr>
      <vt:lpstr>La importancia: la lepra es una enfermedad que, además de sus efectos físicos, puede llevar a   una grave exclusión social y emocional. Controlarla no solo protegerá la salud de la población,   sino también fortalecerá la cohesión social y el bienestar comunitario.  Impacto en las personas afectadas: Como mencionaste, quienes viven con lepra pueden   experimentar desesperanza y aislamiento. Es crucial brindarles apoyo emocional y físico,   demostrando que no están solos en esta lucha</vt:lpstr>
      <vt:lpstr>Objetivo general</vt:lpstr>
      <vt:lpstr>Objetivos especificos </vt:lpstr>
      <vt:lpstr>Casos de uso</vt:lpstr>
      <vt:lpstr>Diagrama de gantt</vt:lpstr>
      <vt:lpstr>Tecnologias y herramientas</vt:lpstr>
      <vt:lpstr>Conclusión  Nuestra página web está diseñada para brindarte toda la   información y recursos necesarios sobre el tratamiento de la   lepra. Aquí podrás encontrar detalles sobre los servicios   médicos que ofrecemos, los tratamientos más efectivos y   actualizados, así como información educativa que te ayudará a   entender mejor esta enfermedad y cómo abordarla.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Nolasco Micha Micha</dc:creator>
  <cp:lastModifiedBy>Pedro Nolasco Micha Micha</cp:lastModifiedBy>
  <cp:revision>7</cp:revision>
  <dcterms:created xsi:type="dcterms:W3CDTF">2025-03-24T17:10:47Z</dcterms:created>
  <dcterms:modified xsi:type="dcterms:W3CDTF">2025-03-25T17:04:40Z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