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3"/>
  </p:notesMasterIdLst>
  <p:handoutMasterIdLst>
    <p:handoutMasterId r:id="rId24"/>
  </p:handoutMasterIdLst>
  <p:sldIdLst>
    <p:sldId id="278" r:id="rId5"/>
    <p:sldId id="279" r:id="rId6"/>
    <p:sldId id="280" r:id="rId7"/>
    <p:sldId id="284" r:id="rId8"/>
    <p:sldId id="297" r:id="rId9"/>
    <p:sldId id="298" r:id="rId10"/>
    <p:sldId id="299" r:id="rId11"/>
    <p:sldId id="300" r:id="rId12"/>
    <p:sldId id="281" r:id="rId13"/>
    <p:sldId id="301" r:id="rId14"/>
    <p:sldId id="293" r:id="rId15"/>
    <p:sldId id="290" r:id="rId16"/>
    <p:sldId id="302" r:id="rId17"/>
    <p:sldId id="303" r:id="rId18"/>
    <p:sldId id="304" r:id="rId19"/>
    <p:sldId id="294" r:id="rId20"/>
    <p:sldId id="305" r:id="rId21"/>
    <p:sldId id="292"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09" autoAdjust="0"/>
  </p:normalViewPr>
  <p:slideViewPr>
    <p:cSldViewPr snapToGrid="0" snapToObjects="1">
      <p:cViewPr varScale="1">
        <p:scale>
          <a:sx n="115" d="100"/>
          <a:sy n="115" d="100"/>
        </p:scale>
        <p:origin x="150" y="71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11/1/2023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5.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Predicting real estate sales in Connecticut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Tori Paxton</a:t>
            </a:r>
          </a:p>
          <a:p>
            <a:r>
              <a:rPr lang="en-US" dirty="0"/>
              <a:t>John </a:t>
            </a:r>
            <a:r>
              <a:rPr lang="en-US" dirty="0" err="1"/>
              <a:t>Weissmann</a:t>
            </a:r>
            <a:endParaRPr lang="en-US" dirty="0"/>
          </a:p>
          <a:p>
            <a:r>
              <a:rPr lang="en-US" dirty="0"/>
              <a:t>Teresa Truong​</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6675" y="144019"/>
            <a:ext cx="8481332" cy="895132"/>
          </a:xfrm>
        </p:spPr>
        <p:txBody>
          <a:bodyPr/>
          <a:lstStyle/>
          <a:p>
            <a:pPr algn="l"/>
            <a:r>
              <a:rPr lang="en-US" dirty="0"/>
              <a:t>Creating the model</a:t>
            </a:r>
          </a:p>
        </p:txBody>
      </p:sp>
      <p:pic>
        <p:nvPicPr>
          <p:cNvPr id="5" name="Picture 4">
            <a:extLst>
              <a:ext uri="{FF2B5EF4-FFF2-40B4-BE49-F238E27FC236}">
                <a16:creationId xmlns:a16="http://schemas.microsoft.com/office/drawing/2014/main" id="{C1B3FB7C-760D-ED54-473C-09F78AC00EBE}"/>
              </a:ext>
            </a:extLst>
          </p:cNvPr>
          <p:cNvPicPr>
            <a:picLocks noChangeAspect="1"/>
          </p:cNvPicPr>
          <p:nvPr/>
        </p:nvPicPr>
        <p:blipFill>
          <a:blip r:embed="rId2"/>
          <a:stretch>
            <a:fillRect/>
          </a:stretch>
        </p:blipFill>
        <p:spPr>
          <a:xfrm>
            <a:off x="1778042" y="1203755"/>
            <a:ext cx="4515082" cy="774740"/>
          </a:xfrm>
          <a:prstGeom prst="rect">
            <a:avLst/>
          </a:prstGeom>
        </p:spPr>
      </p:pic>
      <p:pic>
        <p:nvPicPr>
          <p:cNvPr id="9" name="Picture 8">
            <a:extLst>
              <a:ext uri="{FF2B5EF4-FFF2-40B4-BE49-F238E27FC236}">
                <a16:creationId xmlns:a16="http://schemas.microsoft.com/office/drawing/2014/main" id="{38AEC142-DA51-0A93-DB35-C838324D6C4D}"/>
              </a:ext>
            </a:extLst>
          </p:cNvPr>
          <p:cNvPicPr>
            <a:picLocks noChangeAspect="1"/>
          </p:cNvPicPr>
          <p:nvPr/>
        </p:nvPicPr>
        <p:blipFill>
          <a:blip r:embed="rId3"/>
          <a:stretch>
            <a:fillRect/>
          </a:stretch>
        </p:blipFill>
        <p:spPr>
          <a:xfrm>
            <a:off x="811486" y="2090416"/>
            <a:ext cx="6991709" cy="806491"/>
          </a:xfrm>
          <a:prstGeom prst="rect">
            <a:avLst/>
          </a:prstGeom>
        </p:spPr>
      </p:pic>
      <p:pic>
        <p:nvPicPr>
          <p:cNvPr id="11" name="Picture 10">
            <a:extLst>
              <a:ext uri="{FF2B5EF4-FFF2-40B4-BE49-F238E27FC236}">
                <a16:creationId xmlns:a16="http://schemas.microsoft.com/office/drawing/2014/main" id="{53514F27-B11D-3A81-A624-1E220062D1AD}"/>
              </a:ext>
            </a:extLst>
          </p:cNvPr>
          <p:cNvPicPr>
            <a:picLocks noChangeAspect="1"/>
          </p:cNvPicPr>
          <p:nvPr/>
        </p:nvPicPr>
        <p:blipFill>
          <a:blip r:embed="rId4"/>
          <a:stretch>
            <a:fillRect/>
          </a:stretch>
        </p:blipFill>
        <p:spPr>
          <a:xfrm>
            <a:off x="3186507" y="3027530"/>
            <a:ext cx="2241665" cy="838243"/>
          </a:xfrm>
          <a:prstGeom prst="rect">
            <a:avLst/>
          </a:prstGeom>
        </p:spPr>
      </p:pic>
      <p:pic>
        <p:nvPicPr>
          <p:cNvPr id="13" name="Picture 12">
            <a:extLst>
              <a:ext uri="{FF2B5EF4-FFF2-40B4-BE49-F238E27FC236}">
                <a16:creationId xmlns:a16="http://schemas.microsoft.com/office/drawing/2014/main" id="{277FC0DF-11FE-D5AF-E1FA-EE11B3BFF3C7}"/>
              </a:ext>
            </a:extLst>
          </p:cNvPr>
          <p:cNvPicPr>
            <a:picLocks noChangeAspect="1"/>
          </p:cNvPicPr>
          <p:nvPr/>
        </p:nvPicPr>
        <p:blipFill>
          <a:blip r:embed="rId5"/>
          <a:stretch>
            <a:fillRect/>
          </a:stretch>
        </p:blipFill>
        <p:spPr>
          <a:xfrm>
            <a:off x="2938843" y="3996396"/>
            <a:ext cx="2736991" cy="444523"/>
          </a:xfrm>
          <a:prstGeom prst="rect">
            <a:avLst/>
          </a:prstGeom>
        </p:spPr>
      </p:pic>
    </p:spTree>
    <p:extLst>
      <p:ext uri="{BB962C8B-B14F-4D97-AF65-F5344CB8AC3E}">
        <p14:creationId xmlns:p14="http://schemas.microsoft.com/office/powerpoint/2010/main" val="324979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4814F5F-80E3-391C-CC54-0FA62C2BA8C7}"/>
              </a:ext>
            </a:extLst>
          </p:cNvPr>
          <p:cNvSpPr txBox="1">
            <a:spLocks/>
          </p:cNvSpPr>
          <p:nvPr/>
        </p:nvSpPr>
        <p:spPr>
          <a:xfrm>
            <a:off x="119743" y="744094"/>
            <a:ext cx="8481332" cy="895132"/>
          </a:xfrm>
          <a:prstGeom prst="rect">
            <a:avLst/>
          </a:prstGeom>
        </p:spPr>
        <p:txBody>
          <a:bodyPr vert="horz" lIns="91440" tIns="0" rIns="91440" bIns="45720" rtlCol="0" anchor="b" anchorCtr="0">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dirty="0"/>
              <a:t>evaluating the model</a:t>
            </a:r>
          </a:p>
        </p:txBody>
      </p:sp>
      <p:pic>
        <p:nvPicPr>
          <p:cNvPr id="3" name="Picture 2">
            <a:extLst>
              <a:ext uri="{FF2B5EF4-FFF2-40B4-BE49-F238E27FC236}">
                <a16:creationId xmlns:a16="http://schemas.microsoft.com/office/drawing/2014/main" id="{4FAB9369-1BE3-9B1A-6B47-FEE2B7F895BE}"/>
              </a:ext>
            </a:extLst>
          </p:cNvPr>
          <p:cNvPicPr>
            <a:picLocks noChangeAspect="1"/>
          </p:cNvPicPr>
          <p:nvPr/>
        </p:nvPicPr>
        <p:blipFill>
          <a:blip r:embed="rId2"/>
          <a:stretch>
            <a:fillRect/>
          </a:stretch>
        </p:blipFill>
        <p:spPr>
          <a:xfrm>
            <a:off x="229419" y="1680003"/>
            <a:ext cx="3397425" cy="958899"/>
          </a:xfrm>
          <a:prstGeom prst="rect">
            <a:avLst/>
          </a:prstGeom>
        </p:spPr>
      </p:pic>
      <p:pic>
        <p:nvPicPr>
          <p:cNvPr id="5" name="Picture 4">
            <a:extLst>
              <a:ext uri="{FF2B5EF4-FFF2-40B4-BE49-F238E27FC236}">
                <a16:creationId xmlns:a16="http://schemas.microsoft.com/office/drawing/2014/main" id="{B835DFF9-59AF-C010-D4CA-8A2BD4FDBBA1}"/>
              </a:ext>
            </a:extLst>
          </p:cNvPr>
          <p:cNvPicPr>
            <a:picLocks noChangeAspect="1"/>
          </p:cNvPicPr>
          <p:nvPr/>
        </p:nvPicPr>
        <p:blipFill>
          <a:blip r:embed="rId3"/>
          <a:stretch>
            <a:fillRect/>
          </a:stretch>
        </p:blipFill>
        <p:spPr>
          <a:xfrm>
            <a:off x="229419" y="2753168"/>
            <a:ext cx="1746340" cy="412771"/>
          </a:xfrm>
          <a:prstGeom prst="rect">
            <a:avLst/>
          </a:prstGeom>
        </p:spPr>
      </p:pic>
      <p:pic>
        <p:nvPicPr>
          <p:cNvPr id="7" name="Picture 6">
            <a:extLst>
              <a:ext uri="{FF2B5EF4-FFF2-40B4-BE49-F238E27FC236}">
                <a16:creationId xmlns:a16="http://schemas.microsoft.com/office/drawing/2014/main" id="{C714EAFD-4309-2606-67B3-2C2FECE5F6A9}"/>
              </a:ext>
            </a:extLst>
          </p:cNvPr>
          <p:cNvPicPr>
            <a:picLocks noChangeAspect="1"/>
          </p:cNvPicPr>
          <p:nvPr/>
        </p:nvPicPr>
        <p:blipFill>
          <a:blip r:embed="rId4"/>
          <a:stretch>
            <a:fillRect/>
          </a:stretch>
        </p:blipFill>
        <p:spPr>
          <a:xfrm>
            <a:off x="229419" y="3502907"/>
            <a:ext cx="2806844" cy="946199"/>
          </a:xfrm>
          <a:prstGeom prst="rect">
            <a:avLst/>
          </a:prstGeom>
        </p:spPr>
      </p:pic>
      <p:pic>
        <p:nvPicPr>
          <p:cNvPr id="10" name="Picture 9">
            <a:extLst>
              <a:ext uri="{FF2B5EF4-FFF2-40B4-BE49-F238E27FC236}">
                <a16:creationId xmlns:a16="http://schemas.microsoft.com/office/drawing/2014/main" id="{18C710A9-139F-FE08-B4C2-8CDF367398F3}"/>
              </a:ext>
            </a:extLst>
          </p:cNvPr>
          <p:cNvPicPr>
            <a:picLocks noChangeAspect="1"/>
          </p:cNvPicPr>
          <p:nvPr/>
        </p:nvPicPr>
        <p:blipFill>
          <a:blip r:embed="rId5"/>
          <a:stretch>
            <a:fillRect/>
          </a:stretch>
        </p:blipFill>
        <p:spPr>
          <a:xfrm>
            <a:off x="229419" y="4565642"/>
            <a:ext cx="1409772" cy="298465"/>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429001" y="212271"/>
            <a:ext cx="8531788" cy="791119"/>
          </a:xfrm>
        </p:spPr>
        <p:txBody>
          <a:bodyPr/>
          <a:lstStyle/>
          <a:p>
            <a:pPr algn="r"/>
            <a:r>
              <a:rPr lang="en-US" dirty="0"/>
              <a:t>Optimizing the model</a:t>
            </a:r>
          </a:p>
        </p:txBody>
      </p:sp>
      <p:pic>
        <p:nvPicPr>
          <p:cNvPr id="4" name="Picture 3">
            <a:extLst>
              <a:ext uri="{FF2B5EF4-FFF2-40B4-BE49-F238E27FC236}">
                <a16:creationId xmlns:a16="http://schemas.microsoft.com/office/drawing/2014/main" id="{6B14D01F-F863-DB70-D421-55E9B4BB9712}"/>
              </a:ext>
            </a:extLst>
          </p:cNvPr>
          <p:cNvPicPr>
            <a:picLocks noChangeAspect="1"/>
          </p:cNvPicPr>
          <p:nvPr/>
        </p:nvPicPr>
        <p:blipFill>
          <a:blip r:embed="rId2"/>
          <a:stretch>
            <a:fillRect/>
          </a:stretch>
        </p:blipFill>
        <p:spPr>
          <a:xfrm>
            <a:off x="5618105" y="1391318"/>
            <a:ext cx="4153579" cy="3721607"/>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429001" y="212271"/>
            <a:ext cx="8531788" cy="791119"/>
          </a:xfrm>
        </p:spPr>
        <p:txBody>
          <a:bodyPr/>
          <a:lstStyle/>
          <a:p>
            <a:pPr algn="r"/>
            <a:r>
              <a:rPr lang="en-US" dirty="0"/>
              <a:t>Optimizing the model</a:t>
            </a:r>
          </a:p>
        </p:txBody>
      </p:sp>
      <p:pic>
        <p:nvPicPr>
          <p:cNvPr id="5" name="Picture 4">
            <a:extLst>
              <a:ext uri="{FF2B5EF4-FFF2-40B4-BE49-F238E27FC236}">
                <a16:creationId xmlns:a16="http://schemas.microsoft.com/office/drawing/2014/main" id="{10C5B990-41C2-FCFC-3301-8B261BF68194}"/>
              </a:ext>
            </a:extLst>
          </p:cNvPr>
          <p:cNvPicPr>
            <a:picLocks noChangeAspect="1"/>
          </p:cNvPicPr>
          <p:nvPr/>
        </p:nvPicPr>
        <p:blipFill>
          <a:blip r:embed="rId2"/>
          <a:stretch>
            <a:fillRect/>
          </a:stretch>
        </p:blipFill>
        <p:spPr>
          <a:xfrm>
            <a:off x="6594142" y="2470101"/>
            <a:ext cx="3308520" cy="958899"/>
          </a:xfrm>
          <a:prstGeom prst="rect">
            <a:avLst/>
          </a:prstGeom>
        </p:spPr>
      </p:pic>
      <p:pic>
        <p:nvPicPr>
          <p:cNvPr id="7" name="Picture 6">
            <a:extLst>
              <a:ext uri="{FF2B5EF4-FFF2-40B4-BE49-F238E27FC236}">
                <a16:creationId xmlns:a16="http://schemas.microsoft.com/office/drawing/2014/main" id="{D8B5B91C-D95F-9C9C-4BE6-7A9DCD5AD5AF}"/>
              </a:ext>
            </a:extLst>
          </p:cNvPr>
          <p:cNvPicPr>
            <a:picLocks noChangeAspect="1"/>
          </p:cNvPicPr>
          <p:nvPr/>
        </p:nvPicPr>
        <p:blipFill>
          <a:blip r:embed="rId3"/>
          <a:stretch>
            <a:fillRect/>
          </a:stretch>
        </p:blipFill>
        <p:spPr>
          <a:xfrm>
            <a:off x="4731495" y="1752877"/>
            <a:ext cx="819192" cy="222261"/>
          </a:xfrm>
          <a:prstGeom prst="rect">
            <a:avLst/>
          </a:prstGeom>
        </p:spPr>
      </p:pic>
      <p:pic>
        <p:nvPicPr>
          <p:cNvPr id="9" name="Picture 8">
            <a:extLst>
              <a:ext uri="{FF2B5EF4-FFF2-40B4-BE49-F238E27FC236}">
                <a16:creationId xmlns:a16="http://schemas.microsoft.com/office/drawing/2014/main" id="{E6F00AED-C112-A2B4-B6B0-B17B0708B9C0}"/>
              </a:ext>
            </a:extLst>
          </p:cNvPr>
          <p:cNvPicPr>
            <a:picLocks noChangeAspect="1"/>
          </p:cNvPicPr>
          <p:nvPr/>
        </p:nvPicPr>
        <p:blipFill>
          <a:blip r:embed="rId4"/>
          <a:stretch>
            <a:fillRect/>
          </a:stretch>
        </p:blipFill>
        <p:spPr>
          <a:xfrm>
            <a:off x="4556861" y="2073419"/>
            <a:ext cx="1168460" cy="4508732"/>
          </a:xfrm>
          <a:prstGeom prst="rect">
            <a:avLst/>
          </a:prstGeom>
        </p:spPr>
      </p:pic>
    </p:spTree>
    <p:extLst>
      <p:ext uri="{BB962C8B-B14F-4D97-AF65-F5344CB8AC3E}">
        <p14:creationId xmlns:p14="http://schemas.microsoft.com/office/powerpoint/2010/main" val="4137752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429001" y="212271"/>
            <a:ext cx="8531788" cy="791119"/>
          </a:xfrm>
        </p:spPr>
        <p:txBody>
          <a:bodyPr/>
          <a:lstStyle/>
          <a:p>
            <a:pPr algn="r"/>
            <a:r>
              <a:rPr lang="en-US" dirty="0"/>
              <a:t>Optimizing the model</a:t>
            </a:r>
          </a:p>
        </p:txBody>
      </p:sp>
      <p:pic>
        <p:nvPicPr>
          <p:cNvPr id="4" name="Picture 3">
            <a:extLst>
              <a:ext uri="{FF2B5EF4-FFF2-40B4-BE49-F238E27FC236}">
                <a16:creationId xmlns:a16="http://schemas.microsoft.com/office/drawing/2014/main" id="{2BF0D238-21F8-DB6F-F4A3-9A5EB217240B}"/>
              </a:ext>
            </a:extLst>
          </p:cNvPr>
          <p:cNvPicPr>
            <a:picLocks noChangeAspect="1"/>
          </p:cNvPicPr>
          <p:nvPr/>
        </p:nvPicPr>
        <p:blipFill>
          <a:blip r:embed="rId2"/>
          <a:stretch>
            <a:fillRect/>
          </a:stretch>
        </p:blipFill>
        <p:spPr>
          <a:xfrm>
            <a:off x="6389102" y="1532588"/>
            <a:ext cx="2387723" cy="825542"/>
          </a:xfrm>
          <a:prstGeom prst="rect">
            <a:avLst/>
          </a:prstGeom>
        </p:spPr>
      </p:pic>
      <p:pic>
        <p:nvPicPr>
          <p:cNvPr id="8" name="Picture 7">
            <a:extLst>
              <a:ext uri="{FF2B5EF4-FFF2-40B4-BE49-F238E27FC236}">
                <a16:creationId xmlns:a16="http://schemas.microsoft.com/office/drawing/2014/main" id="{C87B796E-8573-C0B3-A04D-73F57A6C6902}"/>
              </a:ext>
            </a:extLst>
          </p:cNvPr>
          <p:cNvPicPr>
            <a:picLocks noChangeAspect="1"/>
          </p:cNvPicPr>
          <p:nvPr/>
        </p:nvPicPr>
        <p:blipFill>
          <a:blip r:embed="rId3"/>
          <a:stretch>
            <a:fillRect/>
          </a:stretch>
        </p:blipFill>
        <p:spPr>
          <a:xfrm>
            <a:off x="5398451" y="2461054"/>
            <a:ext cx="3378374" cy="609631"/>
          </a:xfrm>
          <a:prstGeom prst="rect">
            <a:avLst/>
          </a:prstGeom>
        </p:spPr>
      </p:pic>
      <p:pic>
        <p:nvPicPr>
          <p:cNvPr id="11" name="Picture 10">
            <a:extLst>
              <a:ext uri="{FF2B5EF4-FFF2-40B4-BE49-F238E27FC236}">
                <a16:creationId xmlns:a16="http://schemas.microsoft.com/office/drawing/2014/main" id="{F422C89A-3D53-400F-2DEB-7D5C4C05C66B}"/>
              </a:ext>
            </a:extLst>
          </p:cNvPr>
          <p:cNvPicPr>
            <a:picLocks noChangeAspect="1"/>
          </p:cNvPicPr>
          <p:nvPr/>
        </p:nvPicPr>
        <p:blipFill>
          <a:blip r:embed="rId4"/>
          <a:stretch>
            <a:fillRect/>
          </a:stretch>
        </p:blipFill>
        <p:spPr>
          <a:xfrm>
            <a:off x="6547860" y="3173609"/>
            <a:ext cx="2228965" cy="673135"/>
          </a:xfrm>
          <a:prstGeom prst="rect">
            <a:avLst/>
          </a:prstGeom>
        </p:spPr>
      </p:pic>
      <p:pic>
        <p:nvPicPr>
          <p:cNvPr id="13" name="Picture 12">
            <a:extLst>
              <a:ext uri="{FF2B5EF4-FFF2-40B4-BE49-F238E27FC236}">
                <a16:creationId xmlns:a16="http://schemas.microsoft.com/office/drawing/2014/main" id="{65195B09-C12B-B33C-675C-5391F33396C0}"/>
              </a:ext>
            </a:extLst>
          </p:cNvPr>
          <p:cNvPicPr>
            <a:picLocks noChangeAspect="1"/>
          </p:cNvPicPr>
          <p:nvPr/>
        </p:nvPicPr>
        <p:blipFill>
          <a:blip r:embed="rId5"/>
          <a:stretch>
            <a:fillRect/>
          </a:stretch>
        </p:blipFill>
        <p:spPr>
          <a:xfrm>
            <a:off x="6247582" y="3949668"/>
            <a:ext cx="2521080" cy="552478"/>
          </a:xfrm>
          <a:prstGeom prst="rect">
            <a:avLst/>
          </a:prstGeom>
        </p:spPr>
      </p:pic>
      <p:pic>
        <p:nvPicPr>
          <p:cNvPr id="15" name="Picture 14">
            <a:extLst>
              <a:ext uri="{FF2B5EF4-FFF2-40B4-BE49-F238E27FC236}">
                <a16:creationId xmlns:a16="http://schemas.microsoft.com/office/drawing/2014/main" id="{83B02F23-A5F6-701C-FEA9-D7DF116C591E}"/>
              </a:ext>
            </a:extLst>
          </p:cNvPr>
          <p:cNvPicPr>
            <a:picLocks noChangeAspect="1"/>
          </p:cNvPicPr>
          <p:nvPr/>
        </p:nvPicPr>
        <p:blipFill>
          <a:blip r:embed="rId6"/>
          <a:stretch>
            <a:fillRect/>
          </a:stretch>
        </p:blipFill>
        <p:spPr>
          <a:xfrm>
            <a:off x="5842974" y="4605070"/>
            <a:ext cx="2933851" cy="825542"/>
          </a:xfrm>
          <a:prstGeom prst="rect">
            <a:avLst/>
          </a:prstGeom>
        </p:spPr>
      </p:pic>
    </p:spTree>
    <p:extLst>
      <p:ext uri="{BB962C8B-B14F-4D97-AF65-F5344CB8AC3E}">
        <p14:creationId xmlns:p14="http://schemas.microsoft.com/office/powerpoint/2010/main" val="119247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4814F5F-80E3-391C-CC54-0FA62C2BA8C7}"/>
              </a:ext>
            </a:extLst>
          </p:cNvPr>
          <p:cNvSpPr txBox="1">
            <a:spLocks/>
          </p:cNvSpPr>
          <p:nvPr/>
        </p:nvSpPr>
        <p:spPr>
          <a:xfrm>
            <a:off x="119743" y="744094"/>
            <a:ext cx="8481332" cy="895132"/>
          </a:xfrm>
          <a:prstGeom prst="rect">
            <a:avLst/>
          </a:prstGeom>
        </p:spPr>
        <p:txBody>
          <a:bodyPr vert="horz" lIns="91440" tIns="0" rIns="91440" bIns="45720" rtlCol="0" anchor="b" anchorCtr="0">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dirty="0"/>
              <a:t>evaluating the model</a:t>
            </a:r>
          </a:p>
        </p:txBody>
      </p:sp>
      <p:pic>
        <p:nvPicPr>
          <p:cNvPr id="4" name="Picture 3">
            <a:extLst>
              <a:ext uri="{FF2B5EF4-FFF2-40B4-BE49-F238E27FC236}">
                <a16:creationId xmlns:a16="http://schemas.microsoft.com/office/drawing/2014/main" id="{465E5808-21BB-5FCE-030F-D3DF26602846}"/>
              </a:ext>
            </a:extLst>
          </p:cNvPr>
          <p:cNvPicPr>
            <a:picLocks noChangeAspect="1"/>
          </p:cNvPicPr>
          <p:nvPr/>
        </p:nvPicPr>
        <p:blipFill>
          <a:blip r:embed="rId2"/>
          <a:stretch>
            <a:fillRect/>
          </a:stretch>
        </p:blipFill>
        <p:spPr>
          <a:xfrm>
            <a:off x="239853" y="1892742"/>
            <a:ext cx="3327571" cy="419122"/>
          </a:xfrm>
          <a:prstGeom prst="rect">
            <a:avLst/>
          </a:prstGeom>
        </p:spPr>
      </p:pic>
      <p:pic>
        <p:nvPicPr>
          <p:cNvPr id="9" name="Picture 8">
            <a:extLst>
              <a:ext uri="{FF2B5EF4-FFF2-40B4-BE49-F238E27FC236}">
                <a16:creationId xmlns:a16="http://schemas.microsoft.com/office/drawing/2014/main" id="{6C8B0F24-B674-AA16-B5B9-BD7D019F7E8C}"/>
              </a:ext>
            </a:extLst>
          </p:cNvPr>
          <p:cNvPicPr>
            <a:picLocks noChangeAspect="1"/>
          </p:cNvPicPr>
          <p:nvPr/>
        </p:nvPicPr>
        <p:blipFill>
          <a:blip r:embed="rId3"/>
          <a:stretch>
            <a:fillRect/>
          </a:stretch>
        </p:blipFill>
        <p:spPr>
          <a:xfrm>
            <a:off x="239853" y="2453808"/>
            <a:ext cx="3657788" cy="546128"/>
          </a:xfrm>
          <a:prstGeom prst="rect">
            <a:avLst/>
          </a:prstGeom>
        </p:spPr>
      </p:pic>
      <p:pic>
        <p:nvPicPr>
          <p:cNvPr id="12" name="Picture 11">
            <a:extLst>
              <a:ext uri="{FF2B5EF4-FFF2-40B4-BE49-F238E27FC236}">
                <a16:creationId xmlns:a16="http://schemas.microsoft.com/office/drawing/2014/main" id="{3AE69D68-3DA1-925D-7028-78058684DB04}"/>
              </a:ext>
            </a:extLst>
          </p:cNvPr>
          <p:cNvPicPr>
            <a:picLocks noChangeAspect="1"/>
          </p:cNvPicPr>
          <p:nvPr/>
        </p:nvPicPr>
        <p:blipFill>
          <a:blip r:embed="rId4"/>
          <a:stretch>
            <a:fillRect/>
          </a:stretch>
        </p:blipFill>
        <p:spPr>
          <a:xfrm>
            <a:off x="239853" y="3145962"/>
            <a:ext cx="4057859" cy="679485"/>
          </a:xfrm>
          <a:prstGeom prst="rect">
            <a:avLst/>
          </a:prstGeom>
        </p:spPr>
      </p:pic>
    </p:spTree>
    <p:extLst>
      <p:ext uri="{BB962C8B-B14F-4D97-AF65-F5344CB8AC3E}">
        <p14:creationId xmlns:p14="http://schemas.microsoft.com/office/powerpoint/2010/main" val="2841136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50713" y="142876"/>
            <a:ext cx="7307362" cy="787291"/>
          </a:xfrm>
        </p:spPr>
        <p:txBody>
          <a:bodyPr/>
          <a:lstStyle/>
          <a:p>
            <a:pPr algn="l"/>
            <a:r>
              <a:rPr lang="en-US" dirty="0"/>
              <a:t>Summary visuals</a:t>
            </a:r>
          </a:p>
        </p:txBody>
      </p:sp>
      <p:sp>
        <p:nvSpPr>
          <p:cNvPr id="5" name="TextBox 4">
            <a:extLst>
              <a:ext uri="{FF2B5EF4-FFF2-40B4-BE49-F238E27FC236}">
                <a16:creationId xmlns:a16="http://schemas.microsoft.com/office/drawing/2014/main" id="{150A7D85-4DE3-894D-A88C-C34820A9262A}"/>
              </a:ext>
            </a:extLst>
          </p:cNvPr>
          <p:cNvSpPr txBox="1"/>
          <p:nvPr/>
        </p:nvSpPr>
        <p:spPr>
          <a:xfrm>
            <a:off x="6625244" y="1149310"/>
            <a:ext cx="4131425" cy="2585323"/>
          </a:xfrm>
          <a:prstGeom prst="rect">
            <a:avLst/>
          </a:prstGeom>
          <a:noFill/>
        </p:spPr>
        <p:txBody>
          <a:bodyPr wrap="square" rtlCol="0">
            <a:spAutoFit/>
          </a:bodyPr>
          <a:lstStyle/>
          <a:p>
            <a:r>
              <a:rPr lang="en-US" dirty="0">
                <a:solidFill>
                  <a:schemeClr val="accent6"/>
                </a:solidFill>
              </a:rPr>
              <a:t>According to the dataset, this pie chart shows the percentages of the 5 different types of homes sold in Connecticut.</a:t>
            </a:r>
          </a:p>
          <a:p>
            <a:endParaRPr lang="en-US" dirty="0">
              <a:solidFill>
                <a:schemeClr val="accent6"/>
              </a:solidFill>
            </a:endParaRPr>
          </a:p>
          <a:p>
            <a:pPr marL="285750" indent="-285750">
              <a:buFont typeface="Arial" panose="020B0604020202020204" pitchFamily="34" charset="0"/>
              <a:buChar char="•"/>
            </a:pPr>
            <a:r>
              <a:rPr lang="en-US" dirty="0">
                <a:solidFill>
                  <a:schemeClr val="accent6"/>
                </a:solidFill>
              </a:rPr>
              <a:t>Most of the homes sold are single family homes</a:t>
            </a:r>
          </a:p>
          <a:p>
            <a:endParaRPr lang="en-US" dirty="0">
              <a:solidFill>
                <a:schemeClr val="accent6"/>
              </a:solidFill>
            </a:endParaRPr>
          </a:p>
          <a:p>
            <a:pPr marL="285750" indent="-285750">
              <a:buFont typeface="Arial" panose="020B0604020202020204" pitchFamily="34" charset="0"/>
              <a:buChar char="•"/>
            </a:pPr>
            <a:r>
              <a:rPr lang="en-US" dirty="0">
                <a:solidFill>
                  <a:schemeClr val="accent6"/>
                </a:solidFill>
              </a:rPr>
              <a:t>The least type of home sold are four family homes</a:t>
            </a:r>
          </a:p>
        </p:txBody>
      </p:sp>
      <p:pic>
        <p:nvPicPr>
          <p:cNvPr id="7" name="Picture 6">
            <a:extLst>
              <a:ext uri="{FF2B5EF4-FFF2-40B4-BE49-F238E27FC236}">
                <a16:creationId xmlns:a16="http://schemas.microsoft.com/office/drawing/2014/main" id="{9F6558E2-EBAF-0D6A-5064-77DD0DEA3675}"/>
              </a:ext>
            </a:extLst>
          </p:cNvPr>
          <p:cNvPicPr>
            <a:picLocks noChangeAspect="1"/>
          </p:cNvPicPr>
          <p:nvPr/>
        </p:nvPicPr>
        <p:blipFill>
          <a:blip r:embed="rId2"/>
          <a:stretch>
            <a:fillRect/>
          </a:stretch>
        </p:blipFill>
        <p:spPr>
          <a:xfrm>
            <a:off x="645297" y="1149310"/>
            <a:ext cx="5761045" cy="4692813"/>
          </a:xfrm>
          <a:prstGeom prst="rect">
            <a:avLst/>
          </a:prstGeom>
        </p:spPr>
      </p:pic>
    </p:spTree>
    <p:extLst>
      <p:ext uri="{BB962C8B-B14F-4D97-AF65-F5344CB8AC3E}">
        <p14:creationId xmlns:p14="http://schemas.microsoft.com/office/powerpoint/2010/main" val="79690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50713" y="142876"/>
            <a:ext cx="7307362" cy="787291"/>
          </a:xfrm>
        </p:spPr>
        <p:txBody>
          <a:bodyPr/>
          <a:lstStyle/>
          <a:p>
            <a:pPr algn="l"/>
            <a:r>
              <a:rPr lang="en-US" dirty="0"/>
              <a:t>Summary visuals</a:t>
            </a:r>
          </a:p>
        </p:txBody>
      </p:sp>
      <p:sp>
        <p:nvSpPr>
          <p:cNvPr id="5" name="TextBox 4">
            <a:extLst>
              <a:ext uri="{FF2B5EF4-FFF2-40B4-BE49-F238E27FC236}">
                <a16:creationId xmlns:a16="http://schemas.microsoft.com/office/drawing/2014/main" id="{150A7D85-4DE3-894D-A88C-C34820A9262A}"/>
              </a:ext>
            </a:extLst>
          </p:cNvPr>
          <p:cNvSpPr txBox="1"/>
          <p:nvPr/>
        </p:nvSpPr>
        <p:spPr>
          <a:xfrm>
            <a:off x="224444" y="4981478"/>
            <a:ext cx="10947861" cy="1200329"/>
          </a:xfrm>
          <a:prstGeom prst="rect">
            <a:avLst/>
          </a:prstGeom>
          <a:noFill/>
        </p:spPr>
        <p:txBody>
          <a:bodyPr wrap="square" rtlCol="0">
            <a:spAutoFit/>
          </a:bodyPr>
          <a:lstStyle/>
          <a:p>
            <a:r>
              <a:rPr lang="en-US" dirty="0">
                <a:solidFill>
                  <a:schemeClr val="accent6"/>
                </a:solidFill>
              </a:rPr>
              <a:t>According to the dataset, this bar chart shows the average selling price for each type of residential home.</a:t>
            </a:r>
          </a:p>
          <a:p>
            <a:endParaRPr lang="en-US" dirty="0">
              <a:solidFill>
                <a:schemeClr val="accent6"/>
              </a:solidFill>
            </a:endParaRPr>
          </a:p>
          <a:p>
            <a:pPr marL="285750" indent="-285750">
              <a:buFont typeface="Arial" panose="020B0604020202020204" pitchFamily="34" charset="0"/>
              <a:buChar char="•"/>
            </a:pPr>
            <a:r>
              <a:rPr lang="en-US" dirty="0">
                <a:solidFill>
                  <a:schemeClr val="accent6"/>
                </a:solidFill>
              </a:rPr>
              <a:t>Single family style homes had the highest average sales</a:t>
            </a:r>
          </a:p>
          <a:p>
            <a:pPr marL="285750" indent="-285750">
              <a:buFont typeface="Arial" panose="020B0604020202020204" pitchFamily="34" charset="0"/>
              <a:buChar char="•"/>
            </a:pPr>
            <a:r>
              <a:rPr lang="en-US" dirty="0">
                <a:solidFill>
                  <a:schemeClr val="accent6"/>
                </a:solidFill>
              </a:rPr>
              <a:t>Two family style homes had the lowest average sales</a:t>
            </a:r>
          </a:p>
        </p:txBody>
      </p:sp>
      <p:pic>
        <p:nvPicPr>
          <p:cNvPr id="4" name="Picture 3">
            <a:extLst>
              <a:ext uri="{FF2B5EF4-FFF2-40B4-BE49-F238E27FC236}">
                <a16:creationId xmlns:a16="http://schemas.microsoft.com/office/drawing/2014/main" id="{D63EA47A-5BD2-7A33-DB0E-81AF1350A6B5}"/>
              </a:ext>
            </a:extLst>
          </p:cNvPr>
          <p:cNvPicPr>
            <a:picLocks noChangeAspect="1"/>
          </p:cNvPicPr>
          <p:nvPr/>
        </p:nvPicPr>
        <p:blipFill>
          <a:blip r:embed="rId2"/>
          <a:stretch>
            <a:fillRect/>
          </a:stretch>
        </p:blipFill>
        <p:spPr>
          <a:xfrm>
            <a:off x="328585" y="975887"/>
            <a:ext cx="8941260" cy="3886400"/>
          </a:xfrm>
          <a:prstGeom prst="rect">
            <a:avLst/>
          </a:prstGeom>
        </p:spPr>
      </p:pic>
    </p:spTree>
    <p:extLst>
      <p:ext uri="{BB962C8B-B14F-4D97-AF65-F5344CB8AC3E}">
        <p14:creationId xmlns:p14="http://schemas.microsoft.com/office/powerpoint/2010/main" val="220076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377594" y="241069"/>
            <a:ext cx="6527800" cy="807403"/>
          </a:xfrm>
        </p:spPr>
        <p:txBody>
          <a:bodyPr/>
          <a:lstStyle/>
          <a:p>
            <a:r>
              <a:rPr lang="en-US" dirty="0"/>
              <a:t>conclusion</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377594" y="1270431"/>
            <a:ext cx="7269480" cy="3368071"/>
          </a:xfrm>
        </p:spPr>
        <p:txBody>
          <a:bodyPr>
            <a:normAutofit/>
          </a:bodyPr>
          <a:lstStyle/>
          <a:p>
            <a:r>
              <a:rPr lang="en-US" dirty="0"/>
              <a:t>Using this machine learning model can be beneficial in many ways including:</a:t>
            </a:r>
          </a:p>
          <a:p>
            <a:endParaRPr lang="en-US" dirty="0"/>
          </a:p>
          <a:p>
            <a:pPr marL="285750" indent="-285750">
              <a:buFont typeface="Arial" panose="020B0604020202020204" pitchFamily="34" charset="0"/>
              <a:buChar char="•"/>
            </a:pPr>
            <a:r>
              <a:rPr lang="en-US" dirty="0"/>
              <a:t>Property Valuation: </a:t>
            </a:r>
          </a:p>
          <a:p>
            <a:pPr marL="971550" lvl="1" indent="-285750"/>
            <a:r>
              <a:rPr lang="en-US" dirty="0"/>
              <a:t>Helps determine the estimated values of properties based on location, property size, features, and recent market trends</a:t>
            </a:r>
          </a:p>
          <a:p>
            <a:pPr marL="285750" indent="-285750">
              <a:buFont typeface="Arial" panose="020B0604020202020204" pitchFamily="34" charset="0"/>
              <a:buChar char="•"/>
            </a:pPr>
            <a:r>
              <a:rPr lang="en-US" dirty="0"/>
              <a:t>Predictive Analytics:</a:t>
            </a:r>
          </a:p>
          <a:p>
            <a:pPr marL="971550" lvl="1" indent="-285750"/>
            <a:r>
              <a:rPr lang="en-US" dirty="0"/>
              <a:t>Analyze historical property data to predict future property values, helping real estate professionals and buyers make informed investment decisions</a:t>
            </a:r>
          </a:p>
          <a:p>
            <a:pPr marL="285750" indent="-285750">
              <a:buFont typeface="Arial" panose="020B0604020202020204" pitchFamily="34" charset="0"/>
              <a:buChar char="•"/>
            </a:pPr>
            <a:r>
              <a:rPr lang="en-US" dirty="0"/>
              <a:t>Market Analysis</a:t>
            </a:r>
          </a:p>
          <a:p>
            <a:pPr marL="971550" lvl="1" indent="-285750"/>
            <a:r>
              <a:rPr lang="en-US" dirty="0"/>
              <a:t>Identify emerging real estate trends and hot markets. Agents and buyers can use this information to target areas with high potential for appreciation or identify neighborhoods that match their preferences.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fontScale="85000" lnSpcReduction="10000"/>
          </a:bodyPr>
          <a:lstStyle/>
          <a:p>
            <a:r>
              <a:rPr lang="en-US" dirty="0"/>
              <a:t>Introduction​</a:t>
            </a:r>
          </a:p>
          <a:p>
            <a:r>
              <a:rPr lang="en-US" dirty="0"/>
              <a:t>Data Pre-Processing</a:t>
            </a:r>
          </a:p>
          <a:p>
            <a:r>
              <a:rPr lang="en-US" dirty="0"/>
              <a:t>​Creating the Model</a:t>
            </a:r>
          </a:p>
          <a:p>
            <a:r>
              <a:rPr lang="en-US" dirty="0"/>
              <a:t>Optimizing the Model</a:t>
            </a:r>
          </a:p>
          <a:p>
            <a:r>
              <a:rPr lang="en-US" dirty="0"/>
              <a:t>​Evaluating the Model</a:t>
            </a:r>
          </a:p>
          <a:p>
            <a:r>
              <a:rPr lang="en-US" dirty="0"/>
              <a:t>Summary Visuals</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lstStyle/>
          <a:p>
            <a:r>
              <a:rPr lang="en-US" dirty="0"/>
              <a:t>The goal of this project is to create, train, optimize, and evaluate a supervised machine learning model that predicts the sale price of a real estate property in Connecticut based on location and property type with at least 75% accuracy.</a:t>
            </a:r>
          </a:p>
          <a:p>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B5BD15A4-8920-B614-5C82-DA2F387314F8}"/>
              </a:ext>
            </a:extLst>
          </p:cNvPr>
          <p:cNvSpPr txBox="1">
            <a:spLocks/>
          </p:cNvSpPr>
          <p:nvPr/>
        </p:nvSpPr>
        <p:spPr>
          <a:xfrm>
            <a:off x="-149630" y="134267"/>
            <a:ext cx="7984671" cy="890365"/>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r"/>
            <a:r>
              <a:rPr lang="en-US" dirty="0"/>
              <a:t>Data pre-processing</a:t>
            </a:r>
          </a:p>
        </p:txBody>
      </p:sp>
      <p:pic>
        <p:nvPicPr>
          <p:cNvPr id="10" name="Picture 9">
            <a:extLst>
              <a:ext uri="{FF2B5EF4-FFF2-40B4-BE49-F238E27FC236}">
                <a16:creationId xmlns:a16="http://schemas.microsoft.com/office/drawing/2014/main" id="{AC4626C0-5A1F-5218-6067-7147F7384AF7}"/>
              </a:ext>
            </a:extLst>
          </p:cNvPr>
          <p:cNvPicPr>
            <a:picLocks noChangeAspect="1"/>
          </p:cNvPicPr>
          <p:nvPr/>
        </p:nvPicPr>
        <p:blipFill>
          <a:blip r:embed="rId2"/>
          <a:stretch>
            <a:fillRect/>
          </a:stretch>
        </p:blipFill>
        <p:spPr>
          <a:xfrm>
            <a:off x="1938390" y="1289355"/>
            <a:ext cx="7115154" cy="3046920"/>
          </a:xfrm>
          <a:prstGeom prst="rect">
            <a:avLst/>
          </a:prstGeom>
        </p:spPr>
      </p:pic>
      <p:sp>
        <p:nvSpPr>
          <p:cNvPr id="12" name="Content Placeholder 2">
            <a:extLst>
              <a:ext uri="{FF2B5EF4-FFF2-40B4-BE49-F238E27FC236}">
                <a16:creationId xmlns:a16="http://schemas.microsoft.com/office/drawing/2014/main" id="{A7E4CBD9-0E8B-6609-DF4D-842BB3E6BD02}"/>
              </a:ext>
            </a:extLst>
          </p:cNvPr>
          <p:cNvSpPr>
            <a:spLocks noGrp="1"/>
          </p:cNvSpPr>
          <p:nvPr>
            <p:ph idx="1"/>
          </p:nvPr>
        </p:nvSpPr>
        <p:spPr>
          <a:xfrm>
            <a:off x="456572" y="4731204"/>
            <a:ext cx="10534516" cy="1439782"/>
          </a:xfrm>
        </p:spPr>
        <p:txBody>
          <a:bodyPr/>
          <a:lstStyle/>
          <a:p>
            <a:pPr marL="0" indent="0">
              <a:buNone/>
            </a:pPr>
            <a:r>
              <a:rPr lang="en-US" dirty="0"/>
              <a:t>Created a scatter plot with the data provided to display the sales information. This scatter plot shows the difference in cost between the different types of homes. Distribution of sales is then calculated by using this information and added to the main data frame.</a:t>
            </a:r>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B5BD15A4-8920-B614-5C82-DA2F387314F8}"/>
              </a:ext>
            </a:extLst>
          </p:cNvPr>
          <p:cNvSpPr txBox="1">
            <a:spLocks/>
          </p:cNvSpPr>
          <p:nvPr/>
        </p:nvSpPr>
        <p:spPr>
          <a:xfrm>
            <a:off x="-149630" y="134267"/>
            <a:ext cx="7984671" cy="890365"/>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r"/>
            <a:r>
              <a:rPr lang="en-US" dirty="0"/>
              <a:t>Data pre-processing</a:t>
            </a:r>
          </a:p>
        </p:txBody>
      </p:sp>
      <p:pic>
        <p:nvPicPr>
          <p:cNvPr id="7" name="Picture 6">
            <a:extLst>
              <a:ext uri="{FF2B5EF4-FFF2-40B4-BE49-F238E27FC236}">
                <a16:creationId xmlns:a16="http://schemas.microsoft.com/office/drawing/2014/main" id="{053E25FE-CFD9-2AD0-E47B-55DD277CB0C5}"/>
              </a:ext>
            </a:extLst>
          </p:cNvPr>
          <p:cNvPicPr>
            <a:picLocks noChangeAspect="1"/>
          </p:cNvPicPr>
          <p:nvPr/>
        </p:nvPicPr>
        <p:blipFill>
          <a:blip r:embed="rId2"/>
          <a:stretch>
            <a:fillRect/>
          </a:stretch>
        </p:blipFill>
        <p:spPr>
          <a:xfrm>
            <a:off x="1902468" y="1138289"/>
            <a:ext cx="7988711" cy="3429176"/>
          </a:xfrm>
          <a:prstGeom prst="rect">
            <a:avLst/>
          </a:prstGeom>
        </p:spPr>
      </p:pic>
      <p:sp>
        <p:nvSpPr>
          <p:cNvPr id="9" name="Content Placeholder 2">
            <a:extLst>
              <a:ext uri="{FF2B5EF4-FFF2-40B4-BE49-F238E27FC236}">
                <a16:creationId xmlns:a16="http://schemas.microsoft.com/office/drawing/2014/main" id="{DE48E87B-728E-FC69-3DE4-D15E8016E41E}"/>
              </a:ext>
            </a:extLst>
          </p:cNvPr>
          <p:cNvSpPr>
            <a:spLocks noGrp="1"/>
          </p:cNvSpPr>
          <p:nvPr>
            <p:ph idx="1"/>
          </p:nvPr>
        </p:nvSpPr>
        <p:spPr>
          <a:xfrm>
            <a:off x="456572" y="4731204"/>
            <a:ext cx="10534516" cy="1439782"/>
          </a:xfrm>
        </p:spPr>
        <p:txBody>
          <a:bodyPr/>
          <a:lstStyle/>
          <a:p>
            <a:pPr marL="0" indent="0">
              <a:buNone/>
            </a:pPr>
            <a:r>
              <a:rPr lang="en-US" dirty="0"/>
              <a:t>In this plot, it shows the correlation between the salary of each family style home. </a:t>
            </a:r>
          </a:p>
        </p:txBody>
      </p:sp>
    </p:spTree>
    <p:extLst>
      <p:ext uri="{BB962C8B-B14F-4D97-AF65-F5344CB8AC3E}">
        <p14:creationId xmlns:p14="http://schemas.microsoft.com/office/powerpoint/2010/main" val="87980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B5BD15A4-8920-B614-5C82-DA2F387314F8}"/>
              </a:ext>
            </a:extLst>
          </p:cNvPr>
          <p:cNvSpPr txBox="1">
            <a:spLocks/>
          </p:cNvSpPr>
          <p:nvPr/>
        </p:nvSpPr>
        <p:spPr>
          <a:xfrm>
            <a:off x="-149630" y="134267"/>
            <a:ext cx="7984671" cy="890365"/>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r"/>
            <a:r>
              <a:rPr lang="en-US" dirty="0"/>
              <a:t>Data pre-processing</a:t>
            </a:r>
          </a:p>
        </p:txBody>
      </p:sp>
      <p:pic>
        <p:nvPicPr>
          <p:cNvPr id="5" name="Picture 4">
            <a:extLst>
              <a:ext uri="{FF2B5EF4-FFF2-40B4-BE49-F238E27FC236}">
                <a16:creationId xmlns:a16="http://schemas.microsoft.com/office/drawing/2014/main" id="{055E7437-4C84-2D65-7E72-E70EF7FFDB2B}"/>
              </a:ext>
            </a:extLst>
          </p:cNvPr>
          <p:cNvPicPr>
            <a:picLocks noChangeAspect="1"/>
          </p:cNvPicPr>
          <p:nvPr/>
        </p:nvPicPr>
        <p:blipFill>
          <a:blip r:embed="rId2"/>
          <a:stretch>
            <a:fillRect/>
          </a:stretch>
        </p:blipFill>
        <p:spPr>
          <a:xfrm>
            <a:off x="402108" y="1024632"/>
            <a:ext cx="5886753" cy="736638"/>
          </a:xfrm>
          <a:prstGeom prst="rect">
            <a:avLst/>
          </a:prstGeom>
        </p:spPr>
      </p:pic>
      <p:pic>
        <p:nvPicPr>
          <p:cNvPr id="8" name="Picture 7">
            <a:extLst>
              <a:ext uri="{FF2B5EF4-FFF2-40B4-BE49-F238E27FC236}">
                <a16:creationId xmlns:a16="http://schemas.microsoft.com/office/drawing/2014/main" id="{615FB628-D973-F380-4A29-B3E778D97248}"/>
              </a:ext>
            </a:extLst>
          </p:cNvPr>
          <p:cNvPicPr>
            <a:picLocks noChangeAspect="1"/>
          </p:cNvPicPr>
          <p:nvPr/>
        </p:nvPicPr>
        <p:blipFill>
          <a:blip r:embed="rId3"/>
          <a:stretch>
            <a:fillRect/>
          </a:stretch>
        </p:blipFill>
        <p:spPr>
          <a:xfrm>
            <a:off x="402108" y="1838243"/>
            <a:ext cx="3448227" cy="3181514"/>
          </a:xfrm>
          <a:prstGeom prst="rect">
            <a:avLst/>
          </a:prstGeom>
        </p:spPr>
      </p:pic>
      <p:pic>
        <p:nvPicPr>
          <p:cNvPr id="10" name="Picture 9">
            <a:extLst>
              <a:ext uri="{FF2B5EF4-FFF2-40B4-BE49-F238E27FC236}">
                <a16:creationId xmlns:a16="http://schemas.microsoft.com/office/drawing/2014/main" id="{436A7594-24EE-8ACD-5B3A-82F71D5D1D59}"/>
              </a:ext>
            </a:extLst>
          </p:cNvPr>
          <p:cNvPicPr>
            <a:picLocks noChangeAspect="1"/>
          </p:cNvPicPr>
          <p:nvPr/>
        </p:nvPicPr>
        <p:blipFill>
          <a:blip r:embed="rId4"/>
          <a:stretch>
            <a:fillRect/>
          </a:stretch>
        </p:blipFill>
        <p:spPr>
          <a:xfrm>
            <a:off x="402108" y="5096730"/>
            <a:ext cx="10643147" cy="914447"/>
          </a:xfrm>
          <a:prstGeom prst="rect">
            <a:avLst/>
          </a:prstGeom>
        </p:spPr>
      </p:pic>
    </p:spTree>
    <p:extLst>
      <p:ext uri="{BB962C8B-B14F-4D97-AF65-F5344CB8AC3E}">
        <p14:creationId xmlns:p14="http://schemas.microsoft.com/office/powerpoint/2010/main" val="134010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B5BD15A4-8920-B614-5C82-DA2F387314F8}"/>
              </a:ext>
            </a:extLst>
          </p:cNvPr>
          <p:cNvSpPr txBox="1">
            <a:spLocks/>
          </p:cNvSpPr>
          <p:nvPr/>
        </p:nvSpPr>
        <p:spPr>
          <a:xfrm>
            <a:off x="-149630" y="134267"/>
            <a:ext cx="7984671" cy="890365"/>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r"/>
            <a:r>
              <a:rPr lang="en-US" dirty="0"/>
              <a:t>Data pre-processing</a:t>
            </a:r>
          </a:p>
        </p:txBody>
      </p:sp>
      <p:pic>
        <p:nvPicPr>
          <p:cNvPr id="4" name="Picture 3">
            <a:extLst>
              <a:ext uri="{FF2B5EF4-FFF2-40B4-BE49-F238E27FC236}">
                <a16:creationId xmlns:a16="http://schemas.microsoft.com/office/drawing/2014/main" id="{8FB875D8-E61F-522B-6328-BF770E0B2C08}"/>
              </a:ext>
            </a:extLst>
          </p:cNvPr>
          <p:cNvPicPr>
            <a:picLocks noChangeAspect="1"/>
          </p:cNvPicPr>
          <p:nvPr/>
        </p:nvPicPr>
        <p:blipFill>
          <a:blip r:embed="rId2"/>
          <a:stretch>
            <a:fillRect/>
          </a:stretch>
        </p:blipFill>
        <p:spPr>
          <a:xfrm>
            <a:off x="439360" y="1024632"/>
            <a:ext cx="5848651" cy="1828894"/>
          </a:xfrm>
          <a:prstGeom prst="rect">
            <a:avLst/>
          </a:prstGeom>
        </p:spPr>
      </p:pic>
      <p:pic>
        <p:nvPicPr>
          <p:cNvPr id="7" name="Picture 6">
            <a:extLst>
              <a:ext uri="{FF2B5EF4-FFF2-40B4-BE49-F238E27FC236}">
                <a16:creationId xmlns:a16="http://schemas.microsoft.com/office/drawing/2014/main" id="{3BD89050-0076-ABA4-3B41-2679F65E6F44}"/>
              </a:ext>
            </a:extLst>
          </p:cNvPr>
          <p:cNvPicPr>
            <a:picLocks noChangeAspect="1"/>
          </p:cNvPicPr>
          <p:nvPr/>
        </p:nvPicPr>
        <p:blipFill>
          <a:blip r:embed="rId3"/>
          <a:stretch>
            <a:fillRect/>
          </a:stretch>
        </p:blipFill>
        <p:spPr>
          <a:xfrm>
            <a:off x="6877001" y="1024632"/>
            <a:ext cx="4324572" cy="5607338"/>
          </a:xfrm>
          <a:prstGeom prst="rect">
            <a:avLst/>
          </a:prstGeom>
        </p:spPr>
      </p:pic>
    </p:spTree>
    <p:extLst>
      <p:ext uri="{BB962C8B-B14F-4D97-AF65-F5344CB8AC3E}">
        <p14:creationId xmlns:p14="http://schemas.microsoft.com/office/powerpoint/2010/main" val="48012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B5BD15A4-8920-B614-5C82-DA2F387314F8}"/>
              </a:ext>
            </a:extLst>
          </p:cNvPr>
          <p:cNvSpPr txBox="1">
            <a:spLocks/>
          </p:cNvSpPr>
          <p:nvPr/>
        </p:nvSpPr>
        <p:spPr>
          <a:xfrm>
            <a:off x="-149630" y="134267"/>
            <a:ext cx="7984671" cy="890365"/>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r"/>
            <a:r>
              <a:rPr lang="en-US" dirty="0"/>
              <a:t>Data pre-processing</a:t>
            </a:r>
          </a:p>
        </p:txBody>
      </p:sp>
      <p:pic>
        <p:nvPicPr>
          <p:cNvPr id="5" name="Picture 4">
            <a:extLst>
              <a:ext uri="{FF2B5EF4-FFF2-40B4-BE49-F238E27FC236}">
                <a16:creationId xmlns:a16="http://schemas.microsoft.com/office/drawing/2014/main" id="{796D19A3-056B-052E-2273-97F7B9A9B9FF}"/>
              </a:ext>
            </a:extLst>
          </p:cNvPr>
          <p:cNvPicPr>
            <a:picLocks noChangeAspect="1"/>
          </p:cNvPicPr>
          <p:nvPr/>
        </p:nvPicPr>
        <p:blipFill>
          <a:blip r:embed="rId2"/>
          <a:stretch>
            <a:fillRect/>
          </a:stretch>
        </p:blipFill>
        <p:spPr>
          <a:xfrm>
            <a:off x="477450" y="1225507"/>
            <a:ext cx="5727407" cy="1529644"/>
          </a:xfrm>
          <a:prstGeom prst="rect">
            <a:avLst/>
          </a:prstGeom>
        </p:spPr>
      </p:pic>
      <p:pic>
        <p:nvPicPr>
          <p:cNvPr id="8" name="Picture 7">
            <a:extLst>
              <a:ext uri="{FF2B5EF4-FFF2-40B4-BE49-F238E27FC236}">
                <a16:creationId xmlns:a16="http://schemas.microsoft.com/office/drawing/2014/main" id="{4192BA4D-EFE0-E89A-2C8E-AD1D3AAC5883}"/>
              </a:ext>
            </a:extLst>
          </p:cNvPr>
          <p:cNvPicPr>
            <a:picLocks noChangeAspect="1"/>
          </p:cNvPicPr>
          <p:nvPr/>
        </p:nvPicPr>
        <p:blipFill>
          <a:blip r:embed="rId3"/>
          <a:stretch>
            <a:fillRect/>
          </a:stretch>
        </p:blipFill>
        <p:spPr>
          <a:xfrm>
            <a:off x="6354585" y="1225506"/>
            <a:ext cx="5706788" cy="4914037"/>
          </a:xfrm>
          <a:prstGeom prst="rect">
            <a:avLst/>
          </a:prstGeom>
        </p:spPr>
      </p:pic>
      <p:pic>
        <p:nvPicPr>
          <p:cNvPr id="10" name="Picture 9">
            <a:extLst>
              <a:ext uri="{FF2B5EF4-FFF2-40B4-BE49-F238E27FC236}">
                <a16:creationId xmlns:a16="http://schemas.microsoft.com/office/drawing/2014/main" id="{5A3B62F7-A355-2417-76DB-EEAAF27FB971}"/>
              </a:ext>
            </a:extLst>
          </p:cNvPr>
          <p:cNvPicPr>
            <a:picLocks noChangeAspect="1"/>
          </p:cNvPicPr>
          <p:nvPr/>
        </p:nvPicPr>
        <p:blipFill>
          <a:blip r:embed="rId4"/>
          <a:stretch>
            <a:fillRect/>
          </a:stretch>
        </p:blipFill>
        <p:spPr>
          <a:xfrm>
            <a:off x="498069" y="2860058"/>
            <a:ext cx="5706788" cy="1872816"/>
          </a:xfrm>
          <a:prstGeom prst="rect">
            <a:avLst/>
          </a:prstGeom>
        </p:spPr>
      </p:pic>
    </p:spTree>
    <p:extLst>
      <p:ext uri="{BB962C8B-B14F-4D97-AF65-F5344CB8AC3E}">
        <p14:creationId xmlns:p14="http://schemas.microsoft.com/office/powerpoint/2010/main" val="1517696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6675" y="144019"/>
            <a:ext cx="8481332" cy="895132"/>
          </a:xfrm>
        </p:spPr>
        <p:txBody>
          <a:bodyPr/>
          <a:lstStyle/>
          <a:p>
            <a:pPr algn="l"/>
            <a:r>
              <a:rPr lang="en-US" dirty="0"/>
              <a:t>Creating the model</a:t>
            </a:r>
          </a:p>
        </p:txBody>
      </p:sp>
      <p:pic>
        <p:nvPicPr>
          <p:cNvPr id="4" name="Picture 3">
            <a:extLst>
              <a:ext uri="{FF2B5EF4-FFF2-40B4-BE49-F238E27FC236}">
                <a16:creationId xmlns:a16="http://schemas.microsoft.com/office/drawing/2014/main" id="{A20E83FE-3BCE-CB0F-F95C-D31138C81F9A}"/>
              </a:ext>
            </a:extLst>
          </p:cNvPr>
          <p:cNvPicPr>
            <a:picLocks noChangeAspect="1"/>
          </p:cNvPicPr>
          <p:nvPr/>
        </p:nvPicPr>
        <p:blipFill>
          <a:blip r:embed="rId2"/>
          <a:stretch>
            <a:fillRect/>
          </a:stretch>
        </p:blipFill>
        <p:spPr>
          <a:xfrm>
            <a:off x="2765716" y="1192862"/>
            <a:ext cx="4369025" cy="1333569"/>
          </a:xfrm>
          <a:prstGeom prst="rect">
            <a:avLst/>
          </a:prstGeom>
        </p:spPr>
      </p:pic>
      <p:pic>
        <p:nvPicPr>
          <p:cNvPr id="6" name="Picture 5">
            <a:extLst>
              <a:ext uri="{FF2B5EF4-FFF2-40B4-BE49-F238E27FC236}">
                <a16:creationId xmlns:a16="http://schemas.microsoft.com/office/drawing/2014/main" id="{0E6CC763-1066-3FE3-8984-9A4D145A56A2}"/>
              </a:ext>
            </a:extLst>
          </p:cNvPr>
          <p:cNvPicPr>
            <a:picLocks noChangeAspect="1"/>
          </p:cNvPicPr>
          <p:nvPr/>
        </p:nvPicPr>
        <p:blipFill>
          <a:blip r:embed="rId3"/>
          <a:stretch>
            <a:fillRect/>
          </a:stretch>
        </p:blipFill>
        <p:spPr>
          <a:xfrm>
            <a:off x="3076058" y="2680142"/>
            <a:ext cx="3854648" cy="539778"/>
          </a:xfrm>
          <a:prstGeom prst="rect">
            <a:avLst/>
          </a:prstGeom>
        </p:spPr>
      </p:pic>
      <p:pic>
        <p:nvPicPr>
          <p:cNvPr id="8" name="Picture 7">
            <a:extLst>
              <a:ext uri="{FF2B5EF4-FFF2-40B4-BE49-F238E27FC236}">
                <a16:creationId xmlns:a16="http://schemas.microsoft.com/office/drawing/2014/main" id="{7351BBBF-C8FA-9858-B1C6-0E02284277D1}"/>
              </a:ext>
            </a:extLst>
          </p:cNvPr>
          <p:cNvPicPr>
            <a:picLocks noChangeAspect="1"/>
          </p:cNvPicPr>
          <p:nvPr/>
        </p:nvPicPr>
        <p:blipFill>
          <a:blip r:embed="rId4"/>
          <a:stretch>
            <a:fillRect/>
          </a:stretch>
        </p:blipFill>
        <p:spPr>
          <a:xfrm>
            <a:off x="2880021" y="3429000"/>
            <a:ext cx="4140413" cy="2679838"/>
          </a:xfrm>
          <a:prstGeom prst="rect">
            <a:avLst/>
          </a:prstGeom>
        </p:spPr>
      </p:pic>
    </p:spTree>
    <p:extLst>
      <p:ext uri="{BB962C8B-B14F-4D97-AF65-F5344CB8AC3E}">
        <p14:creationId xmlns:p14="http://schemas.microsoft.com/office/powerpoint/2010/main" val="295292380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{3BF4C86D-DB2B-4F66-B367-4E437B3C6E28}tf78438558_win32</Template>
  <TotalTime>3503</TotalTime>
  <Words>350</Words>
  <Application>Microsoft Office PowerPoint</Application>
  <PresentationFormat>Widescreen</PresentationFormat>
  <Paragraphs>48</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Sabon Next LT</vt:lpstr>
      <vt:lpstr>Custom</vt:lpstr>
      <vt:lpstr>Predicting real estate sales in Connecticut</vt:lpstr>
      <vt:lpstr>AGENDA</vt:lpstr>
      <vt:lpstr>introduction</vt:lpstr>
      <vt:lpstr>PowerPoint Presentation</vt:lpstr>
      <vt:lpstr>PowerPoint Presentation</vt:lpstr>
      <vt:lpstr>PowerPoint Presentation</vt:lpstr>
      <vt:lpstr>PowerPoint Presentation</vt:lpstr>
      <vt:lpstr>PowerPoint Presentation</vt:lpstr>
      <vt:lpstr>Creating the model</vt:lpstr>
      <vt:lpstr>Creating the model</vt:lpstr>
      <vt:lpstr>PowerPoint Presentation</vt:lpstr>
      <vt:lpstr>Optimizing the model</vt:lpstr>
      <vt:lpstr>Optimizing the model</vt:lpstr>
      <vt:lpstr>Optimizing the model</vt:lpstr>
      <vt:lpstr>PowerPoint Presentation</vt:lpstr>
      <vt:lpstr>Summary visuals</vt:lpstr>
      <vt:lpstr>Summary visuals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real estate sales in connecticut</dc:title>
  <dc:subject/>
  <dc:creator>Truong, Teresa N.</dc:creator>
  <cp:lastModifiedBy>Truong, Teresa N.</cp:lastModifiedBy>
  <cp:revision>6</cp:revision>
  <dcterms:created xsi:type="dcterms:W3CDTF">2023-10-24T22:49:10Z</dcterms:created>
  <dcterms:modified xsi:type="dcterms:W3CDTF">2023-11-02T22:24:27Z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