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334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Rule based classification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Sheet1!$D$6:$J$6</c:f>
              <c:strCache>
                <c:ptCount val="7"/>
                <c:pt idx="0">
                  <c:v>check 1</c:v>
                </c:pt>
                <c:pt idx="1">
                  <c:v>check 2</c:v>
                </c:pt>
                <c:pt idx="2">
                  <c:v>check 3</c:v>
                </c:pt>
                <c:pt idx="3">
                  <c:v>check 4</c:v>
                </c:pt>
                <c:pt idx="4">
                  <c:v>check 5</c:v>
                </c:pt>
                <c:pt idx="5">
                  <c:v>check 6</c:v>
                </c:pt>
                <c:pt idx="6">
                  <c:v>check 7</c:v>
                </c:pt>
              </c:strCache>
            </c:strRef>
          </c:cat>
          <c:val>
            <c:numRef>
              <c:f>Sheet1!$D$7:$J$7</c:f>
              <c:numCache>
                <c:formatCode>General</c:formatCode>
                <c:ptCount val="7"/>
                <c:pt idx="0">
                  <c:v>75</c:v>
                </c:pt>
                <c:pt idx="1">
                  <c:v>3</c:v>
                </c:pt>
                <c:pt idx="2">
                  <c:v>25</c:v>
                </c:pt>
                <c:pt idx="3">
                  <c:v>609</c:v>
                </c:pt>
                <c:pt idx="4">
                  <c:v>281</c:v>
                </c:pt>
                <c:pt idx="5">
                  <c:v>703</c:v>
                </c:pt>
                <c:pt idx="6">
                  <c:v>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C-4F85-99E4-9CEC3B629486}"/>
            </c:ext>
          </c:extLst>
        </c:ser>
        <c:ser>
          <c:idx val="1"/>
          <c:order val="1"/>
          <c:tx>
            <c:v>1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Sheet1!$D$6:$J$6</c:f>
              <c:strCache>
                <c:ptCount val="7"/>
                <c:pt idx="0">
                  <c:v>check 1</c:v>
                </c:pt>
                <c:pt idx="1">
                  <c:v>check 2</c:v>
                </c:pt>
                <c:pt idx="2">
                  <c:v>check 3</c:v>
                </c:pt>
                <c:pt idx="3">
                  <c:v>check 4</c:v>
                </c:pt>
                <c:pt idx="4">
                  <c:v>check 5</c:v>
                </c:pt>
                <c:pt idx="5">
                  <c:v>check 6</c:v>
                </c:pt>
                <c:pt idx="6">
                  <c:v>check 7</c:v>
                </c:pt>
              </c:strCache>
            </c:strRef>
          </c:cat>
          <c:val>
            <c:numRef>
              <c:f>Sheet1!$D$8:$J$8</c:f>
              <c:numCache>
                <c:formatCode>General</c:formatCode>
                <c:ptCount val="7"/>
                <c:pt idx="0">
                  <c:v>1253</c:v>
                </c:pt>
                <c:pt idx="1">
                  <c:v>1325</c:v>
                </c:pt>
                <c:pt idx="2">
                  <c:v>1303</c:v>
                </c:pt>
                <c:pt idx="3">
                  <c:v>719</c:v>
                </c:pt>
                <c:pt idx="4">
                  <c:v>636</c:v>
                </c:pt>
                <c:pt idx="5">
                  <c:v>625</c:v>
                </c:pt>
                <c:pt idx="6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0C-4F85-99E4-9CEC3B6294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76112"/>
        <c:axId val="604872872"/>
      </c:barChart>
      <c:catAx>
        <c:axId val="60487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72872"/>
        <c:crosses val="autoZero"/>
        <c:auto val="1"/>
        <c:lblAlgn val="ctr"/>
        <c:lblOffset val="100"/>
        <c:noMultiLvlLbl val="0"/>
      </c:catAx>
      <c:valAx>
        <c:axId val="60487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9245-B7B1-45E0-BDD2-96DC23CCBC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A7C8C0-5BE2-4142-BF5E-082A5187A2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Inauthentic online reviews are increasingly common and pose issues for consumers and businesses</a:t>
          </a:r>
          <a:endParaRPr lang="en-US" dirty="0"/>
        </a:p>
      </dgm:t>
    </dgm:pt>
    <dgm:pt modelId="{5745AB50-F8E4-4021-B5FC-210FFCD1B0E1}" type="parTrans" cxnId="{3AD1062D-3470-42DB-81FB-C761726DB98F}">
      <dgm:prSet/>
      <dgm:spPr/>
      <dgm:t>
        <a:bodyPr/>
        <a:lstStyle/>
        <a:p>
          <a:endParaRPr lang="en-US"/>
        </a:p>
      </dgm:t>
    </dgm:pt>
    <dgm:pt modelId="{5F7F5ED7-E5FB-48AC-869A-5BE14D4F73B9}" type="sibTrans" cxnId="{3AD1062D-3470-42DB-81FB-C761726DB98F}">
      <dgm:prSet/>
      <dgm:spPr/>
      <dgm:t>
        <a:bodyPr/>
        <a:lstStyle/>
        <a:p>
          <a:endParaRPr lang="en-US"/>
        </a:p>
      </dgm:t>
    </dgm:pt>
    <dgm:pt modelId="{68BC6889-4EBC-40FA-BD1A-67DBA20386D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Customers rely on reviews for decision making, safety, product quality information etc.  </a:t>
          </a:r>
          <a:endParaRPr lang="en-US" dirty="0"/>
        </a:p>
      </dgm:t>
    </dgm:pt>
    <dgm:pt modelId="{28C8587B-0C4B-436E-9B52-04E4B3DA6C10}" type="parTrans" cxnId="{AE802933-0E66-47F9-912A-27FD7F796FFE}">
      <dgm:prSet/>
      <dgm:spPr/>
      <dgm:t>
        <a:bodyPr/>
        <a:lstStyle/>
        <a:p>
          <a:endParaRPr lang="en-US"/>
        </a:p>
      </dgm:t>
    </dgm:pt>
    <dgm:pt modelId="{46100F12-DF53-42F1-9A3C-6D687BBCA457}" type="sibTrans" cxnId="{AE802933-0E66-47F9-912A-27FD7F796FFE}">
      <dgm:prSet/>
      <dgm:spPr/>
      <dgm:t>
        <a:bodyPr/>
        <a:lstStyle/>
        <a:p>
          <a:endParaRPr lang="en-US"/>
        </a:p>
      </dgm:t>
    </dgm:pt>
    <dgm:pt modelId="{B389B8DF-4300-4892-91DF-C04B718504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Fake positive reviews mislead customers, harm businesses' reputations and revenues</a:t>
          </a:r>
          <a:endParaRPr lang="en-US" dirty="0"/>
        </a:p>
      </dgm:t>
    </dgm:pt>
    <dgm:pt modelId="{303F185A-C91F-4651-9CB5-0377BB7D462C}" type="parTrans" cxnId="{A0E4160F-2B6C-4C91-9B1B-B6913B2BF266}">
      <dgm:prSet/>
      <dgm:spPr/>
      <dgm:t>
        <a:bodyPr/>
        <a:lstStyle/>
        <a:p>
          <a:endParaRPr lang="en-US"/>
        </a:p>
      </dgm:t>
    </dgm:pt>
    <dgm:pt modelId="{1C5C2D8C-6149-4330-A192-7ADD8E4F05CA}" type="sibTrans" cxnId="{A0E4160F-2B6C-4C91-9B1B-B6913B2BF266}">
      <dgm:prSet/>
      <dgm:spPr/>
      <dgm:t>
        <a:bodyPr/>
        <a:lstStyle/>
        <a:p>
          <a:endParaRPr lang="en-US"/>
        </a:p>
      </dgm:t>
    </dgm:pt>
    <dgm:pt modelId="{47E5FEEF-192C-4620-A243-0D666BA255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Needed improved computational methods to accurately detect fake reviews</a:t>
          </a:r>
          <a:endParaRPr lang="en-US" dirty="0"/>
        </a:p>
      </dgm:t>
    </dgm:pt>
    <dgm:pt modelId="{C8A253B2-F463-4218-A098-BFBE8DFE79AF}" type="parTrans" cxnId="{696573C4-9B2D-48F2-A6DA-2AF5680847F7}">
      <dgm:prSet/>
      <dgm:spPr/>
      <dgm:t>
        <a:bodyPr/>
        <a:lstStyle/>
        <a:p>
          <a:endParaRPr lang="en-US"/>
        </a:p>
      </dgm:t>
    </dgm:pt>
    <dgm:pt modelId="{4EDFB8FF-2EB4-4434-BE04-36479ED14A06}" type="sibTrans" cxnId="{696573C4-9B2D-48F2-A6DA-2AF5680847F7}">
      <dgm:prSet/>
      <dgm:spPr/>
      <dgm:t>
        <a:bodyPr/>
        <a:lstStyle/>
        <a:p>
          <a:endParaRPr lang="en-US"/>
        </a:p>
      </dgm:t>
    </dgm:pt>
    <dgm:pt modelId="{BC4D21D6-D398-42A3-8253-B6566504FE80}" type="pres">
      <dgm:prSet presAssocID="{1E249245-B7B1-45E0-BDD2-96DC23CCBCBD}" presName="root" presStyleCnt="0">
        <dgm:presLayoutVars>
          <dgm:dir/>
          <dgm:resizeHandles val="exact"/>
        </dgm:presLayoutVars>
      </dgm:prSet>
      <dgm:spPr/>
    </dgm:pt>
    <dgm:pt modelId="{4B3BCA64-0CAC-4A77-94B7-F2EBCF9F993C}" type="pres">
      <dgm:prSet presAssocID="{0AA7C8C0-5BE2-4142-BF5E-082A5187A21F}" presName="compNode" presStyleCnt="0"/>
      <dgm:spPr/>
    </dgm:pt>
    <dgm:pt modelId="{45E2A6E2-CC86-497C-819B-A818D3402572}" type="pres">
      <dgm:prSet presAssocID="{0AA7C8C0-5BE2-4142-BF5E-082A5187A21F}" presName="bgRect" presStyleLbl="bgShp" presStyleIdx="0" presStyleCnt="4"/>
      <dgm:spPr/>
    </dgm:pt>
    <dgm:pt modelId="{9069B5E5-1E48-4DA2-87C6-F77844F7D6FE}" type="pres">
      <dgm:prSet presAssocID="{0AA7C8C0-5BE2-4142-BF5E-082A5187A2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9DF55F-BA36-4C12-9503-538EAF02E100}" type="pres">
      <dgm:prSet presAssocID="{0AA7C8C0-5BE2-4142-BF5E-082A5187A21F}" presName="spaceRect" presStyleCnt="0"/>
      <dgm:spPr/>
    </dgm:pt>
    <dgm:pt modelId="{DB479965-F212-4511-8DA6-CDDCBB479CF5}" type="pres">
      <dgm:prSet presAssocID="{0AA7C8C0-5BE2-4142-BF5E-082A5187A21F}" presName="parTx" presStyleLbl="revTx" presStyleIdx="0" presStyleCnt="4">
        <dgm:presLayoutVars>
          <dgm:chMax val="0"/>
          <dgm:chPref val="0"/>
        </dgm:presLayoutVars>
      </dgm:prSet>
      <dgm:spPr/>
    </dgm:pt>
    <dgm:pt modelId="{C2F29346-3427-4982-B443-2F1C2FEC3406}" type="pres">
      <dgm:prSet presAssocID="{5F7F5ED7-E5FB-48AC-869A-5BE14D4F73B9}" presName="sibTrans" presStyleCnt="0"/>
      <dgm:spPr/>
    </dgm:pt>
    <dgm:pt modelId="{B8E35660-4F44-4797-B4DC-02F969891A70}" type="pres">
      <dgm:prSet presAssocID="{68BC6889-4EBC-40FA-BD1A-67DBA20386D2}" presName="compNode" presStyleCnt="0"/>
      <dgm:spPr/>
    </dgm:pt>
    <dgm:pt modelId="{82669DA7-D1E6-4A96-800A-797F4CCB1034}" type="pres">
      <dgm:prSet presAssocID="{68BC6889-4EBC-40FA-BD1A-67DBA20386D2}" presName="bgRect" presStyleLbl="bgShp" presStyleIdx="1" presStyleCnt="4"/>
      <dgm:spPr/>
    </dgm:pt>
    <dgm:pt modelId="{84C6939C-FF6A-4815-AB26-6DE61829D86D}" type="pres">
      <dgm:prSet presAssocID="{68BC6889-4EBC-40FA-BD1A-67DBA20386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0C0926F-FAFB-4D3F-91E5-7AD20F7D813E}" type="pres">
      <dgm:prSet presAssocID="{68BC6889-4EBC-40FA-BD1A-67DBA20386D2}" presName="spaceRect" presStyleCnt="0"/>
      <dgm:spPr/>
    </dgm:pt>
    <dgm:pt modelId="{F9A02882-4B06-44B0-A328-1C29AA086D0C}" type="pres">
      <dgm:prSet presAssocID="{68BC6889-4EBC-40FA-BD1A-67DBA20386D2}" presName="parTx" presStyleLbl="revTx" presStyleIdx="1" presStyleCnt="4">
        <dgm:presLayoutVars>
          <dgm:chMax val="0"/>
          <dgm:chPref val="0"/>
        </dgm:presLayoutVars>
      </dgm:prSet>
      <dgm:spPr/>
    </dgm:pt>
    <dgm:pt modelId="{EE0A1C58-0A39-4BAD-A7A5-3FD3B4C6044E}" type="pres">
      <dgm:prSet presAssocID="{46100F12-DF53-42F1-9A3C-6D687BBCA457}" presName="sibTrans" presStyleCnt="0"/>
      <dgm:spPr/>
    </dgm:pt>
    <dgm:pt modelId="{84664385-86F6-4FCF-8AE5-3027CF5DF062}" type="pres">
      <dgm:prSet presAssocID="{B389B8DF-4300-4892-91DF-C04B71850476}" presName="compNode" presStyleCnt="0"/>
      <dgm:spPr/>
    </dgm:pt>
    <dgm:pt modelId="{A80B970F-C029-48AA-9338-2CA5292C35E7}" type="pres">
      <dgm:prSet presAssocID="{B389B8DF-4300-4892-91DF-C04B71850476}" presName="bgRect" presStyleLbl="bgShp" presStyleIdx="2" presStyleCnt="4"/>
      <dgm:spPr/>
    </dgm:pt>
    <dgm:pt modelId="{9723A617-533B-4D09-B94B-4500BB26B69B}" type="pres">
      <dgm:prSet presAssocID="{B389B8DF-4300-4892-91DF-C04B718504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E358552-6F87-4A76-BC32-DE1BFDFBDDD0}" type="pres">
      <dgm:prSet presAssocID="{B389B8DF-4300-4892-91DF-C04B71850476}" presName="spaceRect" presStyleCnt="0"/>
      <dgm:spPr/>
    </dgm:pt>
    <dgm:pt modelId="{06899102-F239-4B67-8896-3B83255F4840}" type="pres">
      <dgm:prSet presAssocID="{B389B8DF-4300-4892-91DF-C04B71850476}" presName="parTx" presStyleLbl="revTx" presStyleIdx="2" presStyleCnt="4">
        <dgm:presLayoutVars>
          <dgm:chMax val="0"/>
          <dgm:chPref val="0"/>
        </dgm:presLayoutVars>
      </dgm:prSet>
      <dgm:spPr/>
    </dgm:pt>
    <dgm:pt modelId="{EE2F7390-D1FD-49DF-95BC-7BF42B667978}" type="pres">
      <dgm:prSet presAssocID="{1C5C2D8C-6149-4330-A192-7ADD8E4F05CA}" presName="sibTrans" presStyleCnt="0"/>
      <dgm:spPr/>
    </dgm:pt>
    <dgm:pt modelId="{41100574-84B9-4EB3-A24D-49BED6B958E6}" type="pres">
      <dgm:prSet presAssocID="{47E5FEEF-192C-4620-A243-0D666BA255FB}" presName="compNode" presStyleCnt="0"/>
      <dgm:spPr/>
    </dgm:pt>
    <dgm:pt modelId="{C7BD3C49-CEF7-452C-8FD1-D5E728E2C70A}" type="pres">
      <dgm:prSet presAssocID="{47E5FEEF-192C-4620-A243-0D666BA255FB}" presName="bgRect" presStyleLbl="bgShp" presStyleIdx="3" presStyleCnt="4"/>
      <dgm:spPr/>
    </dgm:pt>
    <dgm:pt modelId="{7BC2714A-6964-4804-A954-03ADDCCB9AD4}" type="pres">
      <dgm:prSet presAssocID="{47E5FEEF-192C-4620-A243-0D666BA255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88443CA-8CAB-4770-88F1-D0541AC4F8DF}" type="pres">
      <dgm:prSet presAssocID="{47E5FEEF-192C-4620-A243-0D666BA255FB}" presName="spaceRect" presStyleCnt="0"/>
      <dgm:spPr/>
    </dgm:pt>
    <dgm:pt modelId="{935BF759-C066-4C2B-A2C1-0D2D5CA61C0D}" type="pres">
      <dgm:prSet presAssocID="{47E5FEEF-192C-4620-A243-0D666BA255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4160F-2B6C-4C91-9B1B-B6913B2BF266}" srcId="{1E249245-B7B1-45E0-BDD2-96DC23CCBCBD}" destId="{B389B8DF-4300-4892-91DF-C04B71850476}" srcOrd="2" destOrd="0" parTransId="{303F185A-C91F-4651-9CB5-0377BB7D462C}" sibTransId="{1C5C2D8C-6149-4330-A192-7ADD8E4F05CA}"/>
    <dgm:cxn modelId="{3AD1062D-3470-42DB-81FB-C761726DB98F}" srcId="{1E249245-B7B1-45E0-BDD2-96DC23CCBCBD}" destId="{0AA7C8C0-5BE2-4142-BF5E-082A5187A21F}" srcOrd="0" destOrd="0" parTransId="{5745AB50-F8E4-4021-B5FC-210FFCD1B0E1}" sibTransId="{5F7F5ED7-E5FB-48AC-869A-5BE14D4F73B9}"/>
    <dgm:cxn modelId="{DDED1A30-1724-471E-9406-BFD0F8D0D172}" type="presOf" srcId="{68BC6889-4EBC-40FA-BD1A-67DBA20386D2}" destId="{F9A02882-4B06-44B0-A328-1C29AA086D0C}" srcOrd="0" destOrd="0" presId="urn:microsoft.com/office/officeart/2018/2/layout/IconVerticalSolidList"/>
    <dgm:cxn modelId="{AE802933-0E66-47F9-912A-27FD7F796FFE}" srcId="{1E249245-B7B1-45E0-BDD2-96DC23CCBCBD}" destId="{68BC6889-4EBC-40FA-BD1A-67DBA20386D2}" srcOrd="1" destOrd="0" parTransId="{28C8587B-0C4B-436E-9B52-04E4B3DA6C10}" sibTransId="{46100F12-DF53-42F1-9A3C-6D687BBCA457}"/>
    <dgm:cxn modelId="{70AB23BC-750D-4883-8087-574CCE27DA2E}" type="presOf" srcId="{1E249245-B7B1-45E0-BDD2-96DC23CCBCBD}" destId="{BC4D21D6-D398-42A3-8253-B6566504FE80}" srcOrd="0" destOrd="0" presId="urn:microsoft.com/office/officeart/2018/2/layout/IconVerticalSolidList"/>
    <dgm:cxn modelId="{696573C4-9B2D-48F2-A6DA-2AF5680847F7}" srcId="{1E249245-B7B1-45E0-BDD2-96DC23CCBCBD}" destId="{47E5FEEF-192C-4620-A243-0D666BA255FB}" srcOrd="3" destOrd="0" parTransId="{C8A253B2-F463-4218-A098-BFBE8DFE79AF}" sibTransId="{4EDFB8FF-2EB4-4434-BE04-36479ED14A06}"/>
    <dgm:cxn modelId="{B86F57E1-A378-45B0-8F65-B5E0194AC570}" type="presOf" srcId="{47E5FEEF-192C-4620-A243-0D666BA255FB}" destId="{935BF759-C066-4C2B-A2C1-0D2D5CA61C0D}" srcOrd="0" destOrd="0" presId="urn:microsoft.com/office/officeart/2018/2/layout/IconVerticalSolidList"/>
    <dgm:cxn modelId="{E87F87F9-5053-4587-9BD4-379B42928FC7}" type="presOf" srcId="{B389B8DF-4300-4892-91DF-C04B71850476}" destId="{06899102-F239-4B67-8896-3B83255F4840}" srcOrd="0" destOrd="0" presId="urn:microsoft.com/office/officeart/2018/2/layout/IconVerticalSolidList"/>
    <dgm:cxn modelId="{D02CD2FD-B4E2-48CB-BFDC-48162F602DA8}" type="presOf" srcId="{0AA7C8C0-5BE2-4142-BF5E-082A5187A21F}" destId="{DB479965-F212-4511-8DA6-CDDCBB479CF5}" srcOrd="0" destOrd="0" presId="urn:microsoft.com/office/officeart/2018/2/layout/IconVerticalSolidList"/>
    <dgm:cxn modelId="{AA487993-5936-4DDF-8289-0D04874C18E2}" type="presParOf" srcId="{BC4D21D6-D398-42A3-8253-B6566504FE80}" destId="{4B3BCA64-0CAC-4A77-94B7-F2EBCF9F993C}" srcOrd="0" destOrd="0" presId="urn:microsoft.com/office/officeart/2018/2/layout/IconVerticalSolidList"/>
    <dgm:cxn modelId="{C7A4E953-0F0E-475D-8131-7C7E7720F6D4}" type="presParOf" srcId="{4B3BCA64-0CAC-4A77-94B7-F2EBCF9F993C}" destId="{45E2A6E2-CC86-497C-819B-A818D3402572}" srcOrd="0" destOrd="0" presId="urn:microsoft.com/office/officeart/2018/2/layout/IconVerticalSolidList"/>
    <dgm:cxn modelId="{5263189D-3149-4DEE-B1C4-8AEC49155700}" type="presParOf" srcId="{4B3BCA64-0CAC-4A77-94B7-F2EBCF9F993C}" destId="{9069B5E5-1E48-4DA2-87C6-F77844F7D6FE}" srcOrd="1" destOrd="0" presId="urn:microsoft.com/office/officeart/2018/2/layout/IconVerticalSolidList"/>
    <dgm:cxn modelId="{B4CA5CC6-F871-4A07-8EB5-371C578032FD}" type="presParOf" srcId="{4B3BCA64-0CAC-4A77-94B7-F2EBCF9F993C}" destId="{BC9DF55F-BA36-4C12-9503-538EAF02E100}" srcOrd="2" destOrd="0" presId="urn:microsoft.com/office/officeart/2018/2/layout/IconVerticalSolidList"/>
    <dgm:cxn modelId="{83D8554E-61F5-4023-A18A-69E08D2C6D15}" type="presParOf" srcId="{4B3BCA64-0CAC-4A77-94B7-F2EBCF9F993C}" destId="{DB479965-F212-4511-8DA6-CDDCBB479CF5}" srcOrd="3" destOrd="0" presId="urn:microsoft.com/office/officeart/2018/2/layout/IconVerticalSolidList"/>
    <dgm:cxn modelId="{2B8D50D8-A691-4451-AC8A-13C0C63A21FC}" type="presParOf" srcId="{BC4D21D6-D398-42A3-8253-B6566504FE80}" destId="{C2F29346-3427-4982-B443-2F1C2FEC3406}" srcOrd="1" destOrd="0" presId="urn:microsoft.com/office/officeart/2018/2/layout/IconVerticalSolidList"/>
    <dgm:cxn modelId="{4720C9E7-AC42-4EF0-A43B-505D0427090B}" type="presParOf" srcId="{BC4D21D6-D398-42A3-8253-B6566504FE80}" destId="{B8E35660-4F44-4797-B4DC-02F969891A70}" srcOrd="2" destOrd="0" presId="urn:microsoft.com/office/officeart/2018/2/layout/IconVerticalSolidList"/>
    <dgm:cxn modelId="{1C821430-5EAC-4987-A776-F98775FC84A6}" type="presParOf" srcId="{B8E35660-4F44-4797-B4DC-02F969891A70}" destId="{82669DA7-D1E6-4A96-800A-797F4CCB1034}" srcOrd="0" destOrd="0" presId="urn:microsoft.com/office/officeart/2018/2/layout/IconVerticalSolidList"/>
    <dgm:cxn modelId="{09F737C1-24AB-4B33-B9ED-2E0DB922B919}" type="presParOf" srcId="{B8E35660-4F44-4797-B4DC-02F969891A70}" destId="{84C6939C-FF6A-4815-AB26-6DE61829D86D}" srcOrd="1" destOrd="0" presId="urn:microsoft.com/office/officeart/2018/2/layout/IconVerticalSolidList"/>
    <dgm:cxn modelId="{1DA4CA26-B741-4E3E-BB4A-03DFED489763}" type="presParOf" srcId="{B8E35660-4F44-4797-B4DC-02F969891A70}" destId="{E0C0926F-FAFB-4D3F-91E5-7AD20F7D813E}" srcOrd="2" destOrd="0" presId="urn:microsoft.com/office/officeart/2018/2/layout/IconVerticalSolidList"/>
    <dgm:cxn modelId="{033075BD-85BA-4D47-80C1-22B938EB2837}" type="presParOf" srcId="{B8E35660-4F44-4797-B4DC-02F969891A70}" destId="{F9A02882-4B06-44B0-A328-1C29AA086D0C}" srcOrd="3" destOrd="0" presId="urn:microsoft.com/office/officeart/2018/2/layout/IconVerticalSolidList"/>
    <dgm:cxn modelId="{0064AE67-AB36-461B-AE01-0FF96381374F}" type="presParOf" srcId="{BC4D21D6-D398-42A3-8253-B6566504FE80}" destId="{EE0A1C58-0A39-4BAD-A7A5-3FD3B4C6044E}" srcOrd="3" destOrd="0" presId="urn:microsoft.com/office/officeart/2018/2/layout/IconVerticalSolidList"/>
    <dgm:cxn modelId="{8E69A999-30C8-459F-A8B8-1716ED09D6AC}" type="presParOf" srcId="{BC4D21D6-D398-42A3-8253-B6566504FE80}" destId="{84664385-86F6-4FCF-8AE5-3027CF5DF062}" srcOrd="4" destOrd="0" presId="urn:microsoft.com/office/officeart/2018/2/layout/IconVerticalSolidList"/>
    <dgm:cxn modelId="{0DD8D1B4-D523-4BC0-AA45-30B61308B077}" type="presParOf" srcId="{84664385-86F6-4FCF-8AE5-3027CF5DF062}" destId="{A80B970F-C029-48AA-9338-2CA5292C35E7}" srcOrd="0" destOrd="0" presId="urn:microsoft.com/office/officeart/2018/2/layout/IconVerticalSolidList"/>
    <dgm:cxn modelId="{0D183604-F216-4AA3-8511-C9D9B0BD0B28}" type="presParOf" srcId="{84664385-86F6-4FCF-8AE5-3027CF5DF062}" destId="{9723A617-533B-4D09-B94B-4500BB26B69B}" srcOrd="1" destOrd="0" presId="urn:microsoft.com/office/officeart/2018/2/layout/IconVerticalSolidList"/>
    <dgm:cxn modelId="{D9B244F4-AE45-47F1-8BE3-B5C2454259C1}" type="presParOf" srcId="{84664385-86F6-4FCF-8AE5-3027CF5DF062}" destId="{8E358552-6F87-4A76-BC32-DE1BFDFBDDD0}" srcOrd="2" destOrd="0" presId="urn:microsoft.com/office/officeart/2018/2/layout/IconVerticalSolidList"/>
    <dgm:cxn modelId="{231AD750-FF8F-4F7E-AB52-19C997209A0C}" type="presParOf" srcId="{84664385-86F6-4FCF-8AE5-3027CF5DF062}" destId="{06899102-F239-4B67-8896-3B83255F4840}" srcOrd="3" destOrd="0" presId="urn:microsoft.com/office/officeart/2018/2/layout/IconVerticalSolidList"/>
    <dgm:cxn modelId="{AFE663EC-287B-4840-8CFD-2AA7C8429FBA}" type="presParOf" srcId="{BC4D21D6-D398-42A3-8253-B6566504FE80}" destId="{EE2F7390-D1FD-49DF-95BC-7BF42B667978}" srcOrd="5" destOrd="0" presId="urn:microsoft.com/office/officeart/2018/2/layout/IconVerticalSolidList"/>
    <dgm:cxn modelId="{56FCD64F-EE12-4C01-A434-B69820000C2B}" type="presParOf" srcId="{BC4D21D6-D398-42A3-8253-B6566504FE80}" destId="{41100574-84B9-4EB3-A24D-49BED6B958E6}" srcOrd="6" destOrd="0" presId="urn:microsoft.com/office/officeart/2018/2/layout/IconVerticalSolidList"/>
    <dgm:cxn modelId="{0598FDD0-01DE-4B28-B423-A6EF650854E3}" type="presParOf" srcId="{41100574-84B9-4EB3-A24D-49BED6B958E6}" destId="{C7BD3C49-CEF7-452C-8FD1-D5E728E2C70A}" srcOrd="0" destOrd="0" presId="urn:microsoft.com/office/officeart/2018/2/layout/IconVerticalSolidList"/>
    <dgm:cxn modelId="{DE878577-E01F-42F4-812E-9DC9EBF869A3}" type="presParOf" srcId="{41100574-84B9-4EB3-A24D-49BED6B958E6}" destId="{7BC2714A-6964-4804-A954-03ADDCCB9AD4}" srcOrd="1" destOrd="0" presId="urn:microsoft.com/office/officeart/2018/2/layout/IconVerticalSolidList"/>
    <dgm:cxn modelId="{673334A8-5B97-41D4-B698-52E7B66393BB}" type="presParOf" srcId="{41100574-84B9-4EB3-A24D-49BED6B958E6}" destId="{088443CA-8CAB-4770-88F1-D0541AC4F8DF}" srcOrd="2" destOrd="0" presId="urn:microsoft.com/office/officeart/2018/2/layout/IconVerticalSolidList"/>
    <dgm:cxn modelId="{8DD4CC74-3293-450C-9F8F-FC7FEE3A15FA}" type="presParOf" srcId="{41100574-84B9-4EB3-A24D-49BED6B958E6}" destId="{935BF759-C066-4C2B-A2C1-0D2D5CA61C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C06EC-2144-4A09-B311-21CA34EA359C}" type="doc">
      <dgm:prSet loTypeId="urn:microsoft.com/office/officeart/2018/5/layout/IconCircleLabel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E350-2053-41D5-BBC8-08D19E46B1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1. Classify online review dataset with NLP techniques like, sentiment analysis, entity identification, Semantic analysis</a:t>
          </a:r>
          <a:endParaRPr lang="en-US" dirty="0"/>
        </a:p>
      </dgm:t>
    </dgm:pt>
    <dgm:pt modelId="{CFDDEF1E-4139-46C8-AC88-2DCDAA2ABA51}" type="parTrans" cxnId="{687CD5E5-6DA1-4584-98C5-1FC3E0B67ADC}">
      <dgm:prSet/>
      <dgm:spPr/>
      <dgm:t>
        <a:bodyPr/>
        <a:lstStyle/>
        <a:p>
          <a:endParaRPr lang="en-US"/>
        </a:p>
      </dgm:t>
    </dgm:pt>
    <dgm:pt modelId="{87ABF3B4-F303-4987-B0CD-7C7C6528BFBE}" type="sibTrans" cxnId="{687CD5E5-6DA1-4584-98C5-1FC3E0B67ADC}">
      <dgm:prSet/>
      <dgm:spPr/>
      <dgm:t>
        <a:bodyPr/>
        <a:lstStyle/>
        <a:p>
          <a:endParaRPr lang="en-US"/>
        </a:p>
      </dgm:t>
    </dgm:pt>
    <dgm:pt modelId="{88DE64F4-D547-4DCD-83C2-1BD789B707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2. Develop and implement rule-based classification system to detect review authenticity</a:t>
          </a:r>
          <a:endParaRPr lang="en-US" dirty="0"/>
        </a:p>
      </dgm:t>
    </dgm:pt>
    <dgm:pt modelId="{65066DBF-36DC-4D0F-BD88-044AD59D6DA6}" type="parTrans" cxnId="{1FCDD4C5-4967-4CEF-BD61-D735CAF2AD45}">
      <dgm:prSet/>
      <dgm:spPr/>
      <dgm:t>
        <a:bodyPr/>
        <a:lstStyle/>
        <a:p>
          <a:endParaRPr lang="en-US"/>
        </a:p>
      </dgm:t>
    </dgm:pt>
    <dgm:pt modelId="{BF2DD044-65EB-4A61-8FBF-5F2C7364C7E1}" type="sibTrans" cxnId="{1FCDD4C5-4967-4CEF-BD61-D735CAF2AD45}">
      <dgm:prSet/>
      <dgm:spPr/>
      <dgm:t>
        <a:bodyPr/>
        <a:lstStyle/>
        <a:p>
          <a:endParaRPr lang="en-US"/>
        </a:p>
      </dgm:t>
    </dgm:pt>
    <dgm:pt modelId="{DB30AA03-56E3-4470-B080-557F5065F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3. Generate machine learning models and compare performance to rule-based system for accuracy</a:t>
          </a:r>
          <a:endParaRPr lang="en-US" dirty="0"/>
        </a:p>
      </dgm:t>
    </dgm:pt>
    <dgm:pt modelId="{11160C38-68F7-4066-BB05-7A3567EAB23E}" type="parTrans" cxnId="{3B5484B8-D610-4ED6-96D5-77EDC2C61A6E}">
      <dgm:prSet/>
      <dgm:spPr/>
      <dgm:t>
        <a:bodyPr/>
        <a:lstStyle/>
        <a:p>
          <a:endParaRPr lang="en-US"/>
        </a:p>
      </dgm:t>
    </dgm:pt>
    <dgm:pt modelId="{9F1B72F7-CCC7-4BE4-A6F6-120B7076CD3B}" type="sibTrans" cxnId="{3B5484B8-D610-4ED6-96D5-77EDC2C61A6E}">
      <dgm:prSet/>
      <dgm:spPr/>
      <dgm:t>
        <a:bodyPr/>
        <a:lstStyle/>
        <a:p>
          <a:endParaRPr lang="en-US"/>
        </a:p>
      </dgm:t>
    </dgm:pt>
    <dgm:pt modelId="{901EAE2A-F583-471D-AEB3-616E32EE8C5A}" type="pres">
      <dgm:prSet presAssocID="{BE1C06EC-2144-4A09-B311-21CA34EA359C}" presName="root" presStyleCnt="0">
        <dgm:presLayoutVars>
          <dgm:dir/>
          <dgm:resizeHandles val="exact"/>
        </dgm:presLayoutVars>
      </dgm:prSet>
      <dgm:spPr/>
    </dgm:pt>
    <dgm:pt modelId="{11BA0B89-64AC-4A12-AFF6-2B67093B7776}" type="pres">
      <dgm:prSet presAssocID="{94C1E350-2053-41D5-BBC8-08D19E46B1D7}" presName="compNode" presStyleCnt="0"/>
      <dgm:spPr/>
    </dgm:pt>
    <dgm:pt modelId="{D6C0473A-5EE4-4CFA-B681-26697E481951}" type="pres">
      <dgm:prSet presAssocID="{94C1E350-2053-41D5-BBC8-08D19E46B1D7}" presName="iconBgRect" presStyleLbl="bgShp" presStyleIdx="0" presStyleCnt="3"/>
      <dgm:spPr/>
    </dgm:pt>
    <dgm:pt modelId="{4B424A42-8A6F-4E73-A30C-D7D5DCCD1AA6}" type="pres">
      <dgm:prSet presAssocID="{94C1E350-2053-41D5-BBC8-08D19E46B1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53636D-0F43-4D4F-AFFF-8A66E1C82FDC}" type="pres">
      <dgm:prSet presAssocID="{94C1E350-2053-41D5-BBC8-08D19E46B1D7}" presName="spaceRect" presStyleCnt="0"/>
      <dgm:spPr/>
    </dgm:pt>
    <dgm:pt modelId="{9B84D1BA-5157-4C72-95DB-4B8EEDD5ED4F}" type="pres">
      <dgm:prSet presAssocID="{94C1E350-2053-41D5-BBC8-08D19E46B1D7}" presName="textRect" presStyleLbl="revTx" presStyleIdx="0" presStyleCnt="3">
        <dgm:presLayoutVars>
          <dgm:chMax val="1"/>
          <dgm:chPref val="1"/>
        </dgm:presLayoutVars>
      </dgm:prSet>
      <dgm:spPr/>
    </dgm:pt>
    <dgm:pt modelId="{57C43BF7-8D1A-4EAF-B385-D6674A663346}" type="pres">
      <dgm:prSet presAssocID="{87ABF3B4-F303-4987-B0CD-7C7C6528BFBE}" presName="sibTrans" presStyleCnt="0"/>
      <dgm:spPr/>
    </dgm:pt>
    <dgm:pt modelId="{0D3A4D54-62F2-46F3-AD6D-CA0EFC6362D1}" type="pres">
      <dgm:prSet presAssocID="{88DE64F4-D547-4DCD-83C2-1BD789B707C1}" presName="compNode" presStyleCnt="0"/>
      <dgm:spPr/>
    </dgm:pt>
    <dgm:pt modelId="{42E34370-B843-44CB-8D4E-E88C1F017CB7}" type="pres">
      <dgm:prSet presAssocID="{88DE64F4-D547-4DCD-83C2-1BD789B707C1}" presName="iconBgRect" presStyleLbl="bgShp" presStyleIdx="1" presStyleCnt="3"/>
      <dgm:spPr/>
    </dgm:pt>
    <dgm:pt modelId="{B3BB75EA-30D0-4647-A427-AD635FE22BC8}" type="pres">
      <dgm:prSet presAssocID="{88DE64F4-D547-4DCD-83C2-1BD789B707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69D00D-784F-4681-9C85-3E9BFDF6654D}" type="pres">
      <dgm:prSet presAssocID="{88DE64F4-D547-4DCD-83C2-1BD789B707C1}" presName="spaceRect" presStyleCnt="0"/>
      <dgm:spPr/>
    </dgm:pt>
    <dgm:pt modelId="{2E75E63D-0FDB-4039-B4E9-3D191668D3A7}" type="pres">
      <dgm:prSet presAssocID="{88DE64F4-D547-4DCD-83C2-1BD789B707C1}" presName="textRect" presStyleLbl="revTx" presStyleIdx="1" presStyleCnt="3">
        <dgm:presLayoutVars>
          <dgm:chMax val="1"/>
          <dgm:chPref val="1"/>
        </dgm:presLayoutVars>
      </dgm:prSet>
      <dgm:spPr/>
    </dgm:pt>
    <dgm:pt modelId="{A8399AFD-115C-44EB-A1B9-15657DEC8265}" type="pres">
      <dgm:prSet presAssocID="{BF2DD044-65EB-4A61-8FBF-5F2C7364C7E1}" presName="sibTrans" presStyleCnt="0"/>
      <dgm:spPr/>
    </dgm:pt>
    <dgm:pt modelId="{7D75BCAF-DE95-47AE-8DA9-5E79348C21E4}" type="pres">
      <dgm:prSet presAssocID="{DB30AA03-56E3-4470-B080-557F5065F1BE}" presName="compNode" presStyleCnt="0"/>
      <dgm:spPr/>
    </dgm:pt>
    <dgm:pt modelId="{57E33570-7BE6-401A-86BF-004477634CBA}" type="pres">
      <dgm:prSet presAssocID="{DB30AA03-56E3-4470-B080-557F5065F1BE}" presName="iconBgRect" presStyleLbl="bgShp" presStyleIdx="2" presStyleCnt="3"/>
      <dgm:spPr/>
    </dgm:pt>
    <dgm:pt modelId="{8D82BA07-15B5-4E6B-A252-D47EC75BB064}" type="pres">
      <dgm:prSet presAssocID="{DB30AA03-56E3-4470-B080-557F5065F1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B07B03-9305-4640-AC48-BBF0B9D6444F}" type="pres">
      <dgm:prSet presAssocID="{DB30AA03-56E3-4470-B080-557F5065F1BE}" presName="spaceRect" presStyleCnt="0"/>
      <dgm:spPr/>
    </dgm:pt>
    <dgm:pt modelId="{86A56F27-774C-4626-BFE6-696BEF80BCBF}" type="pres">
      <dgm:prSet presAssocID="{DB30AA03-56E3-4470-B080-557F5065F1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63D997-EE63-436C-8D37-B88A9A5D3143}" type="presOf" srcId="{BE1C06EC-2144-4A09-B311-21CA34EA359C}" destId="{901EAE2A-F583-471D-AEB3-616E32EE8C5A}" srcOrd="0" destOrd="0" presId="urn:microsoft.com/office/officeart/2018/5/layout/IconCircleLabelList"/>
    <dgm:cxn modelId="{4D5D1DB0-856E-4916-92D2-04A0ECED2901}" type="presOf" srcId="{DB30AA03-56E3-4470-B080-557F5065F1BE}" destId="{86A56F27-774C-4626-BFE6-696BEF80BCBF}" srcOrd="0" destOrd="0" presId="urn:microsoft.com/office/officeart/2018/5/layout/IconCircleLabelList"/>
    <dgm:cxn modelId="{3B5484B8-D610-4ED6-96D5-77EDC2C61A6E}" srcId="{BE1C06EC-2144-4A09-B311-21CA34EA359C}" destId="{DB30AA03-56E3-4470-B080-557F5065F1BE}" srcOrd="2" destOrd="0" parTransId="{11160C38-68F7-4066-BB05-7A3567EAB23E}" sibTransId="{9F1B72F7-CCC7-4BE4-A6F6-120B7076CD3B}"/>
    <dgm:cxn modelId="{FFCE4BBE-8CB0-4BE5-A1EA-0E3621142481}" type="presOf" srcId="{88DE64F4-D547-4DCD-83C2-1BD789B707C1}" destId="{2E75E63D-0FDB-4039-B4E9-3D191668D3A7}" srcOrd="0" destOrd="0" presId="urn:microsoft.com/office/officeart/2018/5/layout/IconCircleLabelList"/>
    <dgm:cxn modelId="{1FCDD4C5-4967-4CEF-BD61-D735CAF2AD45}" srcId="{BE1C06EC-2144-4A09-B311-21CA34EA359C}" destId="{88DE64F4-D547-4DCD-83C2-1BD789B707C1}" srcOrd="1" destOrd="0" parTransId="{65066DBF-36DC-4D0F-BD88-044AD59D6DA6}" sibTransId="{BF2DD044-65EB-4A61-8FBF-5F2C7364C7E1}"/>
    <dgm:cxn modelId="{687CD5E5-6DA1-4584-98C5-1FC3E0B67ADC}" srcId="{BE1C06EC-2144-4A09-B311-21CA34EA359C}" destId="{94C1E350-2053-41D5-BBC8-08D19E46B1D7}" srcOrd="0" destOrd="0" parTransId="{CFDDEF1E-4139-46C8-AC88-2DCDAA2ABA51}" sibTransId="{87ABF3B4-F303-4987-B0CD-7C7C6528BFBE}"/>
    <dgm:cxn modelId="{1744AEF0-2A2B-4D4F-A920-05E88CA4F1E3}" type="presOf" srcId="{94C1E350-2053-41D5-BBC8-08D19E46B1D7}" destId="{9B84D1BA-5157-4C72-95DB-4B8EEDD5ED4F}" srcOrd="0" destOrd="0" presId="urn:microsoft.com/office/officeart/2018/5/layout/IconCircleLabelList"/>
    <dgm:cxn modelId="{2C07000C-7FA2-453E-862D-9D91903BD4B8}" type="presParOf" srcId="{901EAE2A-F583-471D-AEB3-616E32EE8C5A}" destId="{11BA0B89-64AC-4A12-AFF6-2B67093B7776}" srcOrd="0" destOrd="0" presId="urn:microsoft.com/office/officeart/2018/5/layout/IconCircleLabelList"/>
    <dgm:cxn modelId="{D21928B0-7DD3-4680-87FF-CA6279BE9C1F}" type="presParOf" srcId="{11BA0B89-64AC-4A12-AFF6-2B67093B7776}" destId="{D6C0473A-5EE4-4CFA-B681-26697E481951}" srcOrd="0" destOrd="0" presId="urn:microsoft.com/office/officeart/2018/5/layout/IconCircleLabelList"/>
    <dgm:cxn modelId="{EF5ECBCA-F6B9-4384-94F8-A6EE0891516A}" type="presParOf" srcId="{11BA0B89-64AC-4A12-AFF6-2B67093B7776}" destId="{4B424A42-8A6F-4E73-A30C-D7D5DCCD1AA6}" srcOrd="1" destOrd="0" presId="urn:microsoft.com/office/officeart/2018/5/layout/IconCircleLabelList"/>
    <dgm:cxn modelId="{AE844BB2-D684-4E3A-90DC-5547258522F8}" type="presParOf" srcId="{11BA0B89-64AC-4A12-AFF6-2B67093B7776}" destId="{6753636D-0F43-4D4F-AFFF-8A66E1C82FDC}" srcOrd="2" destOrd="0" presId="urn:microsoft.com/office/officeart/2018/5/layout/IconCircleLabelList"/>
    <dgm:cxn modelId="{2B800D0C-24D9-4B62-AB16-B85B6F6F599F}" type="presParOf" srcId="{11BA0B89-64AC-4A12-AFF6-2B67093B7776}" destId="{9B84D1BA-5157-4C72-95DB-4B8EEDD5ED4F}" srcOrd="3" destOrd="0" presId="urn:microsoft.com/office/officeart/2018/5/layout/IconCircleLabelList"/>
    <dgm:cxn modelId="{8873C2BD-681B-4B08-8F67-D9AA66C3B416}" type="presParOf" srcId="{901EAE2A-F583-471D-AEB3-616E32EE8C5A}" destId="{57C43BF7-8D1A-4EAF-B385-D6674A663346}" srcOrd="1" destOrd="0" presId="urn:microsoft.com/office/officeart/2018/5/layout/IconCircleLabelList"/>
    <dgm:cxn modelId="{4505111B-8D48-49A6-AE5C-70F8F6F736E1}" type="presParOf" srcId="{901EAE2A-F583-471D-AEB3-616E32EE8C5A}" destId="{0D3A4D54-62F2-46F3-AD6D-CA0EFC6362D1}" srcOrd="2" destOrd="0" presId="urn:microsoft.com/office/officeart/2018/5/layout/IconCircleLabelList"/>
    <dgm:cxn modelId="{3C21F898-A74A-4790-8116-463C0552FC22}" type="presParOf" srcId="{0D3A4D54-62F2-46F3-AD6D-CA0EFC6362D1}" destId="{42E34370-B843-44CB-8D4E-E88C1F017CB7}" srcOrd="0" destOrd="0" presId="urn:microsoft.com/office/officeart/2018/5/layout/IconCircleLabelList"/>
    <dgm:cxn modelId="{39D463AF-4234-4554-935B-FE3D78720A84}" type="presParOf" srcId="{0D3A4D54-62F2-46F3-AD6D-CA0EFC6362D1}" destId="{B3BB75EA-30D0-4647-A427-AD635FE22BC8}" srcOrd="1" destOrd="0" presId="urn:microsoft.com/office/officeart/2018/5/layout/IconCircleLabelList"/>
    <dgm:cxn modelId="{6783F125-5673-4E9A-AE45-E51EEEAA1B29}" type="presParOf" srcId="{0D3A4D54-62F2-46F3-AD6D-CA0EFC6362D1}" destId="{0569D00D-784F-4681-9C85-3E9BFDF6654D}" srcOrd="2" destOrd="0" presId="urn:microsoft.com/office/officeart/2018/5/layout/IconCircleLabelList"/>
    <dgm:cxn modelId="{20926FA3-51A9-4BD2-9E28-839EFA94A4AA}" type="presParOf" srcId="{0D3A4D54-62F2-46F3-AD6D-CA0EFC6362D1}" destId="{2E75E63D-0FDB-4039-B4E9-3D191668D3A7}" srcOrd="3" destOrd="0" presId="urn:microsoft.com/office/officeart/2018/5/layout/IconCircleLabelList"/>
    <dgm:cxn modelId="{181A2770-27FA-4DE4-8611-BCFE25FCB67B}" type="presParOf" srcId="{901EAE2A-F583-471D-AEB3-616E32EE8C5A}" destId="{A8399AFD-115C-44EB-A1B9-15657DEC8265}" srcOrd="3" destOrd="0" presId="urn:microsoft.com/office/officeart/2018/5/layout/IconCircleLabelList"/>
    <dgm:cxn modelId="{F26449C5-858E-4EE2-BCFC-A1F9474DF5B8}" type="presParOf" srcId="{901EAE2A-F583-471D-AEB3-616E32EE8C5A}" destId="{7D75BCAF-DE95-47AE-8DA9-5E79348C21E4}" srcOrd="4" destOrd="0" presId="urn:microsoft.com/office/officeart/2018/5/layout/IconCircleLabelList"/>
    <dgm:cxn modelId="{C022E4CC-FDB4-411A-B662-699B5DF9F3ED}" type="presParOf" srcId="{7D75BCAF-DE95-47AE-8DA9-5E79348C21E4}" destId="{57E33570-7BE6-401A-86BF-004477634CBA}" srcOrd="0" destOrd="0" presId="urn:microsoft.com/office/officeart/2018/5/layout/IconCircleLabelList"/>
    <dgm:cxn modelId="{6AFEC0D5-839B-4B38-A8D7-AAC6901D95EC}" type="presParOf" srcId="{7D75BCAF-DE95-47AE-8DA9-5E79348C21E4}" destId="{8D82BA07-15B5-4E6B-A252-D47EC75BB064}" srcOrd="1" destOrd="0" presId="urn:microsoft.com/office/officeart/2018/5/layout/IconCircleLabelList"/>
    <dgm:cxn modelId="{6FF5F3A2-7A1E-4178-92EE-9D2F466F91A9}" type="presParOf" srcId="{7D75BCAF-DE95-47AE-8DA9-5E79348C21E4}" destId="{42B07B03-9305-4640-AC48-BBF0B9D6444F}" srcOrd="2" destOrd="0" presId="urn:microsoft.com/office/officeart/2018/5/layout/IconCircleLabelList"/>
    <dgm:cxn modelId="{C4F194DD-B7AC-40F1-A3C4-690C61507E13}" type="presParOf" srcId="{7D75BCAF-DE95-47AE-8DA9-5E79348C21E4}" destId="{86A56F27-774C-4626-BFE6-696BEF80BC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6E2-CC86-497C-819B-A818D3402572}">
      <dsp:nvSpPr>
        <dsp:cNvPr id="0" name=""/>
        <dsp:cNvSpPr/>
      </dsp:nvSpPr>
      <dsp:spPr>
        <a:xfrm>
          <a:off x="0" y="1739"/>
          <a:ext cx="4683949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9B5E5-1E48-4DA2-87C6-F77844F7D6FE}">
      <dsp:nvSpPr>
        <dsp:cNvPr id="0" name=""/>
        <dsp:cNvSpPr/>
      </dsp:nvSpPr>
      <dsp:spPr>
        <a:xfrm>
          <a:off x="266743" y="200143"/>
          <a:ext cx="484987" cy="484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79965-F212-4511-8DA6-CDDCBB479CF5}">
      <dsp:nvSpPr>
        <dsp:cNvPr id="0" name=""/>
        <dsp:cNvSpPr/>
      </dsp:nvSpPr>
      <dsp:spPr>
        <a:xfrm>
          <a:off x="1018474" y="1739"/>
          <a:ext cx="3665474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Inauthentic online reviews are increasingly common and pose issues for consumers and businesses</a:t>
          </a:r>
          <a:endParaRPr lang="en-US" sz="1400" kern="1200" dirty="0"/>
        </a:p>
      </dsp:txBody>
      <dsp:txXfrm>
        <a:off x="1018474" y="1739"/>
        <a:ext cx="3665474" cy="881795"/>
      </dsp:txXfrm>
    </dsp:sp>
    <dsp:sp modelId="{82669DA7-D1E6-4A96-800A-797F4CCB1034}">
      <dsp:nvSpPr>
        <dsp:cNvPr id="0" name=""/>
        <dsp:cNvSpPr/>
      </dsp:nvSpPr>
      <dsp:spPr>
        <a:xfrm>
          <a:off x="0" y="1103984"/>
          <a:ext cx="4683949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939C-FF6A-4815-AB26-6DE61829D86D}">
      <dsp:nvSpPr>
        <dsp:cNvPr id="0" name=""/>
        <dsp:cNvSpPr/>
      </dsp:nvSpPr>
      <dsp:spPr>
        <a:xfrm>
          <a:off x="266743" y="1302388"/>
          <a:ext cx="484987" cy="484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02882-4B06-44B0-A328-1C29AA086D0C}">
      <dsp:nvSpPr>
        <dsp:cNvPr id="0" name=""/>
        <dsp:cNvSpPr/>
      </dsp:nvSpPr>
      <dsp:spPr>
        <a:xfrm>
          <a:off x="1018474" y="1103984"/>
          <a:ext cx="3665474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Customers rely on reviews for decision making, safety, product quality information etc.  </a:t>
          </a:r>
          <a:endParaRPr lang="en-US" sz="1400" kern="1200" dirty="0"/>
        </a:p>
      </dsp:txBody>
      <dsp:txXfrm>
        <a:off x="1018474" y="1103984"/>
        <a:ext cx="3665474" cy="881795"/>
      </dsp:txXfrm>
    </dsp:sp>
    <dsp:sp modelId="{A80B970F-C029-48AA-9338-2CA5292C35E7}">
      <dsp:nvSpPr>
        <dsp:cNvPr id="0" name=""/>
        <dsp:cNvSpPr/>
      </dsp:nvSpPr>
      <dsp:spPr>
        <a:xfrm>
          <a:off x="0" y="2206229"/>
          <a:ext cx="4683949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3A617-533B-4D09-B94B-4500BB26B69B}">
      <dsp:nvSpPr>
        <dsp:cNvPr id="0" name=""/>
        <dsp:cNvSpPr/>
      </dsp:nvSpPr>
      <dsp:spPr>
        <a:xfrm>
          <a:off x="266743" y="2404633"/>
          <a:ext cx="484987" cy="484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99102-F239-4B67-8896-3B83255F4840}">
      <dsp:nvSpPr>
        <dsp:cNvPr id="0" name=""/>
        <dsp:cNvSpPr/>
      </dsp:nvSpPr>
      <dsp:spPr>
        <a:xfrm>
          <a:off x="1018474" y="2206229"/>
          <a:ext cx="3665474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Fake positive reviews mislead customers, harm businesses' reputations and revenues</a:t>
          </a:r>
          <a:endParaRPr lang="en-US" sz="1400" kern="1200" dirty="0"/>
        </a:p>
      </dsp:txBody>
      <dsp:txXfrm>
        <a:off x="1018474" y="2206229"/>
        <a:ext cx="3665474" cy="881795"/>
      </dsp:txXfrm>
    </dsp:sp>
    <dsp:sp modelId="{C7BD3C49-CEF7-452C-8FD1-D5E728E2C70A}">
      <dsp:nvSpPr>
        <dsp:cNvPr id="0" name=""/>
        <dsp:cNvSpPr/>
      </dsp:nvSpPr>
      <dsp:spPr>
        <a:xfrm>
          <a:off x="0" y="3308474"/>
          <a:ext cx="4683949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2714A-6964-4804-A954-03ADDCCB9AD4}">
      <dsp:nvSpPr>
        <dsp:cNvPr id="0" name=""/>
        <dsp:cNvSpPr/>
      </dsp:nvSpPr>
      <dsp:spPr>
        <a:xfrm>
          <a:off x="266743" y="3506878"/>
          <a:ext cx="484987" cy="484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BF759-C066-4C2B-A2C1-0D2D5CA61C0D}">
      <dsp:nvSpPr>
        <dsp:cNvPr id="0" name=""/>
        <dsp:cNvSpPr/>
      </dsp:nvSpPr>
      <dsp:spPr>
        <a:xfrm>
          <a:off x="1018474" y="3308474"/>
          <a:ext cx="3665474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Needed improved computational methods to accurately detect fake reviews</a:t>
          </a:r>
          <a:endParaRPr lang="en-US" sz="1400" kern="1200" dirty="0"/>
        </a:p>
      </dsp:txBody>
      <dsp:txXfrm>
        <a:off x="1018474" y="3308474"/>
        <a:ext cx="3665474" cy="881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473A-5EE4-4CFA-B681-26697E481951}">
      <dsp:nvSpPr>
        <dsp:cNvPr id="0" name=""/>
        <dsp:cNvSpPr/>
      </dsp:nvSpPr>
      <dsp:spPr>
        <a:xfrm>
          <a:off x="530099" y="349703"/>
          <a:ext cx="1406812" cy="1406812"/>
        </a:xfrm>
        <a:prstGeom prst="ellipse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424A42-8A6F-4E73-A30C-D7D5DCCD1AA6}">
      <dsp:nvSpPr>
        <dsp:cNvPr id="0" name=""/>
        <dsp:cNvSpPr/>
      </dsp:nvSpPr>
      <dsp:spPr>
        <a:xfrm>
          <a:off x="829912" y="64951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84D1BA-5157-4C72-95DB-4B8EEDD5ED4F}">
      <dsp:nvSpPr>
        <dsp:cNvPr id="0" name=""/>
        <dsp:cNvSpPr/>
      </dsp:nvSpPr>
      <dsp:spPr>
        <a:xfrm>
          <a:off x="80381" y="219470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1. Classify online review dataset with NLP techniques like, sentiment analysis, entity identification, Semantic analysis</a:t>
          </a:r>
          <a:endParaRPr lang="en-US" sz="1100" kern="1200" dirty="0"/>
        </a:p>
      </dsp:txBody>
      <dsp:txXfrm>
        <a:off x="80381" y="2194704"/>
        <a:ext cx="2306250" cy="720000"/>
      </dsp:txXfrm>
    </dsp:sp>
    <dsp:sp modelId="{42E34370-B843-44CB-8D4E-E88C1F017CB7}">
      <dsp:nvSpPr>
        <dsp:cNvPr id="0" name=""/>
        <dsp:cNvSpPr/>
      </dsp:nvSpPr>
      <dsp:spPr>
        <a:xfrm>
          <a:off x="3239943" y="349703"/>
          <a:ext cx="1406812" cy="1406812"/>
        </a:xfrm>
        <a:prstGeom prst="ellipse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3BB75EA-30D0-4647-A427-AD635FE22BC8}">
      <dsp:nvSpPr>
        <dsp:cNvPr id="0" name=""/>
        <dsp:cNvSpPr/>
      </dsp:nvSpPr>
      <dsp:spPr>
        <a:xfrm>
          <a:off x="3539756" y="64951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75E63D-0FDB-4039-B4E9-3D191668D3A7}">
      <dsp:nvSpPr>
        <dsp:cNvPr id="0" name=""/>
        <dsp:cNvSpPr/>
      </dsp:nvSpPr>
      <dsp:spPr>
        <a:xfrm>
          <a:off x="2790224" y="219470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2. Develop and implement rule-based classification system to detect review authenticity</a:t>
          </a:r>
          <a:endParaRPr lang="en-US" sz="1100" kern="1200" dirty="0"/>
        </a:p>
      </dsp:txBody>
      <dsp:txXfrm>
        <a:off x="2790224" y="2194704"/>
        <a:ext cx="2306250" cy="720000"/>
      </dsp:txXfrm>
    </dsp:sp>
    <dsp:sp modelId="{57E33570-7BE6-401A-86BF-004477634CBA}">
      <dsp:nvSpPr>
        <dsp:cNvPr id="0" name=""/>
        <dsp:cNvSpPr/>
      </dsp:nvSpPr>
      <dsp:spPr>
        <a:xfrm>
          <a:off x="5949787" y="349703"/>
          <a:ext cx="1406812" cy="1406812"/>
        </a:xfrm>
        <a:prstGeom prst="ellipse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D82BA07-15B5-4E6B-A252-D47EC75BB064}">
      <dsp:nvSpPr>
        <dsp:cNvPr id="0" name=""/>
        <dsp:cNvSpPr/>
      </dsp:nvSpPr>
      <dsp:spPr>
        <a:xfrm>
          <a:off x="6249600" y="64951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56F27-774C-4626-BFE6-696BEF80BCBF}">
      <dsp:nvSpPr>
        <dsp:cNvPr id="0" name=""/>
        <dsp:cNvSpPr/>
      </dsp:nvSpPr>
      <dsp:spPr>
        <a:xfrm>
          <a:off x="5500068" y="219470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3. Generate machine learning models and compare performance to rule-based system for accuracy</a:t>
          </a:r>
          <a:endParaRPr lang="en-US" sz="1100" kern="1200" dirty="0"/>
        </a:p>
      </dsp:txBody>
      <dsp:txXfrm>
        <a:off x="5500068" y="2194704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827da7957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827da7957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827da7957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827da7957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827da7957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827da7957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827da7957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827da7957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827da7957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827da7957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7F2-7F39-B45D-DAB9-3D854AA6F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372BB-E6EB-2CA5-D76E-E18E74525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A3F1-9305-D80A-8173-0D092CCE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78BC-4D08-BA5F-B60A-DBA3B831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814E-8FD3-B030-55AA-BC22995B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40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F9BE-4A12-DEEC-BCFD-5F01DCD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1B06-A6D0-C00E-39EC-BE52AE24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803-57D0-7257-9490-D45F688B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621F-B9A0-E75B-CAAB-F6FFC43E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5CD3-C593-37B3-DE09-D06ACDAD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33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D881B-F9B4-D520-25B0-428F32E6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323DD-0020-5411-8844-E7F9439E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6CAE-DC42-463D-3EC3-84B9330A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3D43-E07A-5682-8461-0F59202E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6B22-ECD1-E10C-9ADF-12C372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52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459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8302557" y="4450819"/>
            <a:ext cx="576637" cy="511007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264806" y="4968402"/>
            <a:ext cx="8614389" cy="7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8500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BC38-9DC4-0842-97B5-36B3294F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538F-0DA5-E274-D250-0305AC66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8BDF-F79F-854D-F858-5A8464BD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B43D-0ED0-650A-7D7B-5841B03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925D-ED41-7CBB-9225-0EBBED4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032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2037-9B08-38BB-01B7-85DF4617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56EC-EAC4-22D8-7391-52F1C790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50F3-B7E9-7F71-B3F8-3987C9F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A572-A7B0-81B3-8D84-AA4FF2A9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F157-5A32-0931-B9C0-A48473A4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82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847F-0B63-EFA5-523C-16794BE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C65C-A29D-68C0-7CBC-9D5AB95C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D0482-A1C5-9591-A43B-D4FC072F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58B12-A66A-DA9A-584E-69035ACA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4D73-42D3-EF72-1CF3-FDE440A3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4386-8857-F66E-FF9A-A772C95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189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F26-27A9-6DFF-F975-2E399F10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C1E5-8859-0A98-6F86-F33C83BB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E8620-CE1E-9F19-6ACC-5059ACD4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0C10B-4526-C58C-BA0E-5DB631A3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00832-CEAF-70B3-CC41-9733CBB29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52D63-4006-899B-10C1-6210E72F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AC2D-8687-C4C3-FE6D-5AB3C211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D2E04-0FEC-0FFB-BC03-4E9DB91D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46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24AA-07BD-4AF5-145D-ECDE83F0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1F890-009D-70DA-288C-E61B4B0C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64CDA-97BC-22B6-8A84-C507CA82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11738-566E-D16A-669A-2AEC36E1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19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54345-6E4D-9409-5DAB-9A708E93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55C8E-7E57-B118-2524-754943B6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255E-C8D6-09BE-25A9-2909742F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41B9-E776-995C-C84F-FD396759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4035-3D8D-D833-711E-B18C0BC8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4C56-6F5F-1146-CF52-6AD2EEC8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A526-A417-4DF5-6F6C-C4A12BAC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54936-C184-2904-4406-DB08D438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5C8B3-335C-E28C-076D-2D1F97F5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119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7E9-34FE-B7C9-B95E-585CE67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C02-C378-219F-0792-F8335A57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12CF-BC21-8E58-B8D8-7D0BF6ED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907B-1311-9B93-630C-16C74F5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92D11-0567-8311-7B98-8D33BA1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CA25-F0BE-9473-A439-284A0073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29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F6CFE-73F9-FA64-9980-D133F4F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4909-FE9C-27F2-4EE7-DA5E3D9F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389D-0C30-DBE4-80D5-F5A5E118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D8E6-A819-AB55-4461-BC9F179DB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6437-BCC3-6801-29F1-81EC250C2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2" name="Rectangle 28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3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8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4942996" y="3200874"/>
            <a:ext cx="3831210" cy="13711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Roboto"/>
              </a:rPr>
              <a:t>Enhancing the Accuracy of Inauthentic Review Detection using Machine Learning and Sentiment Analysis</a:t>
            </a:r>
            <a:endParaRPr lang="en-US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idx="1"/>
          </p:nvPr>
        </p:nvSpPr>
        <p:spPr>
          <a:xfrm>
            <a:off x="4943224" y="2571749"/>
            <a:ext cx="3604268" cy="6291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5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Author: Teresa Quain  </a:t>
            </a: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352" y="2378810"/>
            <a:ext cx="3106320" cy="107167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grpSp>
        <p:nvGrpSpPr>
          <p:cNvPr id="294" name="Group 28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4482"/>
            <a:ext cx="4679005" cy="5147982"/>
            <a:chOff x="305" y="-5977"/>
            <a:chExt cx="6238675" cy="6863979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Freeform: Shape 28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2" name="Rectangle 29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359545" y="803100"/>
            <a:ext cx="2954766" cy="4187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Aft>
                <a:spcPts val="0"/>
              </a:spcAft>
            </a:pPr>
            <a:r>
              <a:rPr lang="en-US" sz="5100" b="1" kern="1200" spc="-5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Problem Statement</a:t>
            </a:r>
            <a:endParaRPr lang="en-US" sz="5100" b="1" kern="1200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7" name="Google Shape;285;p14">
            <a:extLst>
              <a:ext uri="{FF2B5EF4-FFF2-40B4-BE49-F238E27FC236}">
                <a16:creationId xmlns:a16="http://schemas.microsoft.com/office/drawing/2014/main" id="{05C5266C-14D0-1CB8-5AA7-7F676424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121768"/>
              </p:ext>
            </p:extLst>
          </p:nvPr>
        </p:nvGraphicFramePr>
        <p:xfrm>
          <a:off x="3831401" y="803100"/>
          <a:ext cx="4683949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627506" y="191009"/>
            <a:ext cx="7886700" cy="8501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Aft>
                <a:spcPts val="0"/>
              </a:spcAft>
            </a:pPr>
            <a:r>
              <a:rPr lang="en-US" sz="3600" b="0" kern="1200" spc="-5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Hypothesis &amp; Research Objectives </a:t>
            </a:r>
            <a:endParaRPr lang="en-US" sz="3600" kern="1200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3" name="Google Shape;291;p15">
            <a:extLst>
              <a:ext uri="{FF2B5EF4-FFF2-40B4-BE49-F238E27FC236}">
                <a16:creationId xmlns:a16="http://schemas.microsoft.com/office/drawing/2014/main" id="{7B1CCAC9-8CCA-D230-23B1-317C09B17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64338"/>
              </p:ext>
            </p:extLst>
          </p:nvPr>
        </p:nvGraphicFramePr>
        <p:xfrm>
          <a:off x="627506" y="1564105"/>
          <a:ext cx="78867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5785DE-9476-08E2-AAFD-1F66A9F25C1A}"/>
              </a:ext>
            </a:extLst>
          </p:cNvPr>
          <p:cNvSpPr txBox="1"/>
          <p:nvPr/>
        </p:nvSpPr>
        <p:spPr>
          <a:xfrm>
            <a:off x="767515" y="1133218"/>
            <a:ext cx="7606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cap="all" dirty="0">
                <a:solidFill>
                  <a:srgbClr val="44546A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</a:rPr>
              <a:t> AI can detect online reviews which are not left by a genuine consumer, by using natural language processing techniques and or machine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Methodology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C58A2-1E13-45AD-BD79-943AFEB44536}"/>
              </a:ext>
            </a:extLst>
          </p:cNvPr>
          <p:cNvGrpSpPr/>
          <p:nvPr/>
        </p:nvGrpSpPr>
        <p:grpSpPr>
          <a:xfrm>
            <a:off x="1083349" y="2015494"/>
            <a:ext cx="6331586" cy="1957506"/>
            <a:chOff x="1443343" y="2689924"/>
            <a:chExt cx="9973950" cy="3159586"/>
          </a:xfrm>
          <a:solidFill>
            <a:schemeClr val="accent3"/>
          </a:solidFill>
        </p:grpSpPr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90A54D9E-66DE-49A4-A1E8-96CE437F3073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16995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2DE39461-07E5-4D83-9456-99B88B8789A8}"/>
                </a:ext>
              </a:extLst>
            </p:cNvPr>
            <p:cNvSpPr/>
            <p:nvPr/>
          </p:nvSpPr>
          <p:spPr>
            <a:xfrm rot="16200000">
              <a:off x="5499825" y="-1366558"/>
              <a:ext cx="565464" cy="867842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6E2F53F-38F0-44DF-87D7-4840EC1A2CAF}"/>
                </a:ext>
              </a:extLst>
            </p:cNvPr>
            <p:cNvSpPr/>
            <p:nvPr/>
          </p:nvSpPr>
          <p:spPr>
            <a:xfrm rot="5400000">
              <a:off x="10483157" y="2782688"/>
              <a:ext cx="565464" cy="130280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3E8AD-A7F9-4201-ADED-26ADDCA45B8B}"/>
                </a:ext>
              </a:extLst>
            </p:cNvPr>
            <p:cNvSpPr/>
            <p:nvPr/>
          </p:nvSpPr>
          <p:spPr>
            <a:xfrm>
              <a:off x="11198247" y="3707770"/>
              <a:ext cx="103393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5CB05D3-B1E3-467D-AAC1-56B62121BD5C}"/>
              </a:ext>
            </a:extLst>
          </p:cNvPr>
          <p:cNvSpPr/>
          <p:nvPr/>
        </p:nvSpPr>
        <p:spPr>
          <a:xfrm>
            <a:off x="2864332" y="2225369"/>
            <a:ext cx="268280" cy="268278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1F88-EF9B-4DBD-A6BD-A910CA88F0F2}"/>
              </a:ext>
            </a:extLst>
          </p:cNvPr>
          <p:cNvSpPr txBox="1"/>
          <p:nvPr/>
        </p:nvSpPr>
        <p:spPr>
          <a:xfrm>
            <a:off x="2435896" y="2679066"/>
            <a:ext cx="11754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DATASET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146327-3AFB-4102-99BD-700EBB2C9EA4}"/>
              </a:ext>
            </a:extLst>
          </p:cNvPr>
          <p:cNvSpPr/>
          <p:nvPr/>
        </p:nvSpPr>
        <p:spPr>
          <a:xfrm>
            <a:off x="4995761" y="2190659"/>
            <a:ext cx="268280" cy="2682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172BC-DA28-4C25-80C3-964DC4792B15}"/>
              </a:ext>
            </a:extLst>
          </p:cNvPr>
          <p:cNvSpPr txBox="1"/>
          <p:nvPr/>
        </p:nvSpPr>
        <p:spPr>
          <a:xfrm>
            <a:off x="4135276" y="2566964"/>
            <a:ext cx="2616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EXPLORATORY DATA ANALAYSIS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3AD67E-4AFC-409A-834F-87499ADB9863}"/>
              </a:ext>
            </a:extLst>
          </p:cNvPr>
          <p:cNvSpPr txBox="1"/>
          <p:nvPr/>
        </p:nvSpPr>
        <p:spPr>
          <a:xfrm>
            <a:off x="2233231" y="1436857"/>
            <a:ext cx="158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1328 Google Maps restaurant reviews from Dublin &amp; Galway sourced from 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outscraper.com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844D05-9D2D-4A07-A363-22CACFACC850}"/>
              </a:ext>
            </a:extLst>
          </p:cNvPr>
          <p:cNvSpPr txBox="1"/>
          <p:nvPr/>
        </p:nvSpPr>
        <p:spPr>
          <a:xfrm>
            <a:off x="4454800" y="1328448"/>
            <a:ext cx="1580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Univariate analysis (histograms, word clouds)</a:t>
            </a:r>
          </a:p>
          <a:p>
            <a:pPr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Bivariate analysis  (heatmaps, count plots, bar charts)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8EB576-BC94-42AA-8109-70361B6C7E5A}"/>
              </a:ext>
            </a:extLst>
          </p:cNvPr>
          <p:cNvSpPr txBox="1"/>
          <p:nvPr/>
        </p:nvSpPr>
        <p:spPr>
          <a:xfrm>
            <a:off x="7491197" y="2730256"/>
            <a:ext cx="15807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cleaning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top word removal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Punctuation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entiment analysis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ntity identification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827C92-3116-40FC-BE99-DE6340097229}"/>
              </a:ext>
            </a:extLst>
          </p:cNvPr>
          <p:cNvSpPr/>
          <p:nvPr/>
        </p:nvSpPr>
        <p:spPr>
          <a:xfrm>
            <a:off x="4976893" y="3790106"/>
            <a:ext cx="268280" cy="2682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51DB4-E41B-4014-8F83-7224A167DDC9}"/>
              </a:ext>
            </a:extLst>
          </p:cNvPr>
          <p:cNvSpPr txBox="1"/>
          <p:nvPr/>
        </p:nvSpPr>
        <p:spPr>
          <a:xfrm>
            <a:off x="3760887" y="3377640"/>
            <a:ext cx="32405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RULE BASED CLASSIFICATION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7C6330-B81D-4B6B-A841-3CEA69110E6A}"/>
              </a:ext>
            </a:extLst>
          </p:cNvPr>
          <p:cNvSpPr txBox="1"/>
          <p:nvPr/>
        </p:nvSpPr>
        <p:spPr>
          <a:xfrm>
            <a:off x="2157148" y="4043338"/>
            <a:ext cx="195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Supervised (Multinomial nb, sgd classifier, linear svc)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Unsupervised compared(K-Means clustering)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833C3E-B3F8-4054-8138-57C3B7A3D37B}"/>
              </a:ext>
            </a:extLst>
          </p:cNvPr>
          <p:cNvSpPr txBox="1"/>
          <p:nvPr/>
        </p:nvSpPr>
        <p:spPr>
          <a:xfrm>
            <a:off x="4371301" y="4275549"/>
            <a:ext cx="17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7 linguistic rules based on literature review research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604DCF-C506-4EAA-853F-A31F2A99E6ED}"/>
              </a:ext>
            </a:extLst>
          </p:cNvPr>
          <p:cNvSpPr>
            <a:spLocks noChangeAspect="1"/>
          </p:cNvSpPr>
          <p:nvPr/>
        </p:nvSpPr>
        <p:spPr>
          <a:xfrm rot="10800000">
            <a:off x="906230" y="1079996"/>
            <a:ext cx="601842" cy="958514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3ED2A-5770-484F-8B93-A966E129C4E6}"/>
              </a:ext>
            </a:extLst>
          </p:cNvPr>
          <p:cNvSpPr txBox="1"/>
          <p:nvPr/>
        </p:nvSpPr>
        <p:spPr>
          <a:xfrm>
            <a:off x="5664927" y="2978253"/>
            <a:ext cx="15032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PREPROCESSING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FF0F5F-7DD0-0B44-BBEB-952DE1577F00}"/>
              </a:ext>
            </a:extLst>
          </p:cNvPr>
          <p:cNvSpPr/>
          <p:nvPr/>
        </p:nvSpPr>
        <p:spPr>
          <a:xfrm>
            <a:off x="2880745" y="3772097"/>
            <a:ext cx="268280" cy="2682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CCD71-C6B2-2379-F955-968181A17C3C}"/>
              </a:ext>
            </a:extLst>
          </p:cNvPr>
          <p:cNvSpPr txBox="1"/>
          <p:nvPr/>
        </p:nvSpPr>
        <p:spPr>
          <a:xfrm>
            <a:off x="2095634" y="3383841"/>
            <a:ext cx="192414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ML MODELLING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5698FE-0CAF-1F7C-BEF8-03FAA011D50D}"/>
              </a:ext>
            </a:extLst>
          </p:cNvPr>
          <p:cNvSpPr/>
          <p:nvPr/>
        </p:nvSpPr>
        <p:spPr>
          <a:xfrm>
            <a:off x="7136925" y="2977748"/>
            <a:ext cx="268280" cy="2682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E674B17-B011-85C6-7087-8BA6B0B50576}"/>
              </a:ext>
            </a:extLst>
          </p:cNvPr>
          <p:cNvSpPr/>
          <p:nvPr/>
        </p:nvSpPr>
        <p:spPr>
          <a:xfrm>
            <a:off x="372553" y="3084538"/>
            <a:ext cx="915778" cy="1488653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51" y="287619"/>
            <a:ext cx="8679898" cy="543185"/>
          </a:xfrm>
        </p:spPr>
        <p:txBody>
          <a:bodyPr>
            <a:noAutofit/>
          </a:bodyPr>
          <a:lstStyle/>
          <a:p>
            <a:r>
              <a:rPr lang="en-US" sz="3600" dirty="0"/>
              <a:t>Data Visualizations</a:t>
            </a:r>
          </a:p>
        </p:txBody>
      </p:sp>
      <p:sp>
        <p:nvSpPr>
          <p:cNvPr id="23" name="Donut 8">
            <a:extLst>
              <a:ext uri="{FF2B5EF4-FFF2-40B4-BE49-F238E27FC236}">
                <a16:creationId xmlns:a16="http://schemas.microsoft.com/office/drawing/2014/main" id="{E973BA3F-C09D-4E61-9799-814A52607FE6}"/>
              </a:ext>
            </a:extLst>
          </p:cNvPr>
          <p:cNvSpPr/>
          <p:nvPr/>
        </p:nvSpPr>
        <p:spPr>
          <a:xfrm>
            <a:off x="1388300" y="3240880"/>
            <a:ext cx="298657" cy="35699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40B6C694-A3EB-4770-8183-1596312F8572}"/>
              </a:ext>
            </a:extLst>
          </p:cNvPr>
          <p:cNvSpPr/>
          <p:nvPr/>
        </p:nvSpPr>
        <p:spPr>
          <a:xfrm>
            <a:off x="1388855" y="1643229"/>
            <a:ext cx="316033" cy="3160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E398B-9A0D-FF69-9F19-417974CDA1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918" y="1097032"/>
            <a:ext cx="3551262" cy="1474717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C4D385-60C9-BF02-87DE-E134798F12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65571" y="2982835"/>
            <a:ext cx="3009440" cy="1521391"/>
          </a:xfrm>
          <a:prstGeom prst="rect">
            <a:avLst/>
          </a:prstGeom>
        </p:spPr>
      </p:pic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6BAF028-5626-E510-6795-0024DFE25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484445"/>
              </p:ext>
            </p:extLst>
          </p:nvPr>
        </p:nvGraphicFramePr>
        <p:xfrm>
          <a:off x="3920679" y="1097032"/>
          <a:ext cx="4857750" cy="293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746760" y="404151"/>
            <a:ext cx="7543800" cy="604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dirty="0">
                <a:solidFill>
                  <a:srgbClr val="1C1917"/>
                </a:solidFill>
                <a:latin typeface="+mn-lt"/>
                <a:ea typeface="Roboto"/>
                <a:cs typeface="Roboto"/>
                <a:sym typeface="Roboto"/>
              </a:rPr>
              <a:t>Key Results  </a:t>
            </a:r>
            <a:endParaRPr sz="3600" dirty="0">
              <a:latin typeface="+mn-lt"/>
            </a:endParaRPr>
          </a:p>
        </p:txBody>
      </p:sp>
      <p:sp>
        <p:nvSpPr>
          <p:cNvPr id="2" name="Google Shape;310;p18">
            <a:extLst>
              <a:ext uri="{FF2B5EF4-FFF2-40B4-BE49-F238E27FC236}">
                <a16:creationId xmlns:a16="http://schemas.microsoft.com/office/drawing/2014/main" id="{44F35AE4-61B1-4178-9109-45FEBB9E9E47}"/>
              </a:ext>
            </a:extLst>
          </p:cNvPr>
          <p:cNvSpPr txBox="1">
            <a:spLocks/>
          </p:cNvSpPr>
          <p:nvPr/>
        </p:nvSpPr>
        <p:spPr>
          <a:xfrm>
            <a:off x="853440" y="994666"/>
            <a:ext cx="7479480" cy="38057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100" b="1" u="sng" dirty="0">
                <a:solidFill>
                  <a:srgbClr val="0070C0"/>
                </a:solidFill>
                <a:latin typeface="+mn-lt"/>
              </a:rPr>
              <a:t>PREPROCESSING</a:t>
            </a:r>
            <a:endParaRPr lang="en-IE" sz="1100" b="1" dirty="0">
              <a:solidFill>
                <a:srgbClr val="FF0000"/>
              </a:solidFill>
              <a:latin typeface="+mn-lt"/>
            </a:endParaRP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1100" b="1" dirty="0">
                <a:solidFill>
                  <a:srgbClr val="FF0000"/>
                </a:solidFill>
                <a:latin typeface="+mn-lt"/>
              </a:rPr>
              <a:t>High positive sentiment </a:t>
            </a:r>
            <a:r>
              <a:rPr lang="en-IE" sz="1100" b="1" dirty="0">
                <a:solidFill>
                  <a:schemeClr val="tx1"/>
                </a:solidFill>
                <a:latin typeface="+mn-lt"/>
              </a:rPr>
              <a:t>is directly </a:t>
            </a:r>
            <a:r>
              <a:rPr lang="en-IE" sz="1100" b="1" dirty="0">
                <a:solidFill>
                  <a:srgbClr val="FF0000"/>
                </a:solidFill>
                <a:latin typeface="+mn-lt"/>
              </a:rPr>
              <a:t>correlated</a:t>
            </a:r>
            <a:r>
              <a:rPr lang="en-IE" sz="1100" b="1" dirty="0">
                <a:solidFill>
                  <a:schemeClr val="tx1"/>
                </a:solidFill>
                <a:latin typeface="+mn-lt"/>
              </a:rPr>
              <a:t> to the star rating and the num. of </a:t>
            </a:r>
            <a:r>
              <a:rPr lang="en-IE" sz="1100" b="1" dirty="0">
                <a:solidFill>
                  <a:srgbClr val="FF0000"/>
                </a:solidFill>
                <a:latin typeface="+mn-lt"/>
              </a:rPr>
              <a:t>review likes</a:t>
            </a: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Word clouds showed most frequented words are </a:t>
            </a:r>
            <a:r>
              <a:rPr lang="en-IE" sz="1100" b="1" i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food, service, staff 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IE" sz="1100" b="1" i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Delicious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This suggest that </a:t>
            </a: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 quality of the food 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and the </a:t>
            </a: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in the restaurant from staff are </a:t>
            </a: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important to customers</a:t>
            </a: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kern="1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Review likes 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is positively correlated to character count indicating other reviewer </a:t>
            </a: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appreciate a longer review</a:t>
            </a:r>
            <a:r>
              <a:rPr lang="en-IE" sz="1100" b="1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with </a:t>
            </a:r>
            <a:r>
              <a:rPr lang="en-IE" sz="1100" b="1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more detail</a:t>
            </a: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u="sng" kern="1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100" b="1" u="sng" dirty="0">
                <a:solidFill>
                  <a:srgbClr val="0070C0"/>
                </a:solidFill>
                <a:latin typeface="+mn-lt"/>
              </a:rPr>
              <a:t>Rule based classification</a:t>
            </a: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kern="1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Rule-based flagged </a:t>
            </a:r>
            <a:r>
              <a:rPr lang="en-US" sz="1100" b="1" dirty="0">
                <a:solidFill>
                  <a:srgbClr val="FF0000"/>
                </a:solidFill>
                <a:latin typeface="+mn-lt"/>
              </a:rPr>
              <a:t>294 as inauthentic, 1034 authentic </a:t>
            </a:r>
            <a:r>
              <a:rPr lang="en-US" sz="1100" b="1" dirty="0">
                <a:solidFill>
                  <a:schemeClr val="tx1"/>
                </a:solidFill>
                <a:latin typeface="+mn-lt"/>
              </a:rPr>
              <a:t>(28%)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IE" sz="1100" b="1" u="sng" kern="100" dirty="0">
              <a:solidFill>
                <a:srgbClr val="0070C0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100" b="1" u="sng" dirty="0">
                <a:solidFill>
                  <a:srgbClr val="0070C0"/>
                </a:solidFill>
                <a:latin typeface="+mn-lt"/>
              </a:rPr>
              <a:t>Machine learning Modelling</a:t>
            </a: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1100" b="1" dirty="0">
                <a:solidFill>
                  <a:schemeClr val="tx1"/>
                </a:solidFill>
                <a:latin typeface="+mn-lt"/>
              </a:rPr>
              <a:t>Supervised ML </a:t>
            </a:r>
            <a:r>
              <a:rPr lang="en-IE" sz="1100" b="1" dirty="0">
                <a:solidFill>
                  <a:srgbClr val="FF0000"/>
                </a:solidFill>
                <a:latin typeface="+mn-lt"/>
              </a:rPr>
              <a:t>model accuracy 0.87, ROC/AUC 0.5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1100" b="1" dirty="0">
                <a:solidFill>
                  <a:schemeClr val="tx1"/>
                </a:solidFill>
                <a:latin typeface="+mn-lt"/>
              </a:rPr>
              <a:t>Unsupervised ml found clusters 1,3 to have more flags for inauthenticity than clusters 0,2,4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100" b="1" u="sng" dirty="0">
                <a:solidFill>
                  <a:srgbClr val="0070C0"/>
                </a:solidFill>
                <a:latin typeface="+mn-lt"/>
              </a:rPr>
              <a:t>Appendices</a:t>
            </a:r>
            <a:endParaRPr lang="en-IE" sz="11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Interviews confirmed inauthentic review issue for businesses</a:t>
            </a:r>
            <a:endParaRPr lang="en-IE" sz="1100" b="1" kern="1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000" kern="1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E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dirty="0">
                <a:solidFill>
                  <a:srgbClr val="1C1917"/>
                </a:solidFill>
                <a:latin typeface="+mn-lt"/>
                <a:ea typeface="Roboto"/>
                <a:cs typeface="Roboto"/>
                <a:sym typeface="Roboto"/>
              </a:rPr>
              <a:t>Summary</a:t>
            </a:r>
            <a:endParaRPr sz="3600" dirty="0">
              <a:latin typeface="+mn-lt"/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Online fake reviews a growing issue that misleads customers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Research aimed to improve detection accuracy with ML &amp; NLP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Implemented and evaluated Rule-based Classification and ML models 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Demonstrated feasibility but needs more data and model validation and further consultation with businesses to determine specific client needs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643025" y="537625"/>
            <a:ext cx="4824325" cy="117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Thank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Any Questions?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25" y="161925"/>
            <a:ext cx="2209800" cy="187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E6D9F-A18C-0DD2-8B96-095EE1E8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17923"/>
            <a:ext cx="6724649" cy="2357846"/>
          </a:xfrm>
          <a:prstGeom prst="rect">
            <a:avLst/>
          </a:prstGeom>
        </p:spPr>
      </p:pic>
      <p:pic>
        <p:nvPicPr>
          <p:cNvPr id="6" name="Google Shape;279;p13">
            <a:extLst>
              <a:ext uri="{FF2B5EF4-FFF2-40B4-BE49-F238E27FC236}">
                <a16:creationId xmlns:a16="http://schemas.microsoft.com/office/drawing/2014/main" id="{7FFD7141-FBB2-9BD0-AC59-0950E120F3D8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24674" y="3905250"/>
            <a:ext cx="2091069" cy="769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404</Words>
  <Application>Microsoft Office PowerPoint</Application>
  <PresentationFormat>On-screen Show (16:9)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Calibri</vt:lpstr>
      <vt:lpstr>Wingdings</vt:lpstr>
      <vt:lpstr>Arial</vt:lpstr>
      <vt:lpstr>Office Theme</vt:lpstr>
      <vt:lpstr>Enhancing the Accuracy of Inauthentic Review Detection using Machine Learning and Sentiment Analysis</vt:lpstr>
      <vt:lpstr>Problem Statement</vt:lpstr>
      <vt:lpstr>Hypothesis &amp; Research Objectives </vt:lpstr>
      <vt:lpstr>PowerPoint Presentation</vt:lpstr>
      <vt:lpstr>PowerPoint Presentation</vt:lpstr>
      <vt:lpstr>Key Results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the Accuracy of Inauthentic Review Detection using Machine Learning and Sentiment Analysis</dc:title>
  <dc:creator>Quain, Teresa - Contractor {PEP}</dc:creator>
  <cp:lastModifiedBy>teresa quain</cp:lastModifiedBy>
  <cp:revision>28</cp:revision>
  <dcterms:modified xsi:type="dcterms:W3CDTF">2023-10-04T19:33:55Z</dcterms:modified>
</cp:coreProperties>
</file>