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FB"/>
    <a:srgbClr val="FFCD2F"/>
    <a:srgbClr val="D9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821F-F61B-4FDF-8820-99F90FC58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33335-7410-4BFA-8B78-2CF6ED85D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01A4-7C3A-4AD2-856C-CEBC276E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0A4DE-9F77-4350-86F3-AA5BC6F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A615-7A6D-406C-9C9F-75391448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61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F8FE-87C5-4F5B-960F-C087F05E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08AD2-84AC-472F-BF53-D08DD425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4F4F-DDD4-4985-9FC9-57A69368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0529-7F3E-4605-AE8D-9CFF9656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B2E4-D26C-4AC7-B0DD-5FD4441F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37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9596A-CE05-4B4A-AA9C-281279649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E5A63-A350-4F51-BCF2-D27C0AF4D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F21D-C899-422A-9797-35491BF2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7D4B-63AB-45CA-9713-75FFB04B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1A7C0-BD38-4FA4-A2A7-18004E9D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45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33E92-A944-49FD-9E9F-39FD276E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B3D5-292A-4608-A35C-66A79968B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2754-0299-4EDC-BC72-6EEA5353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E088-AAEC-4453-9065-BD8C1571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CEE3-EBE2-4FE1-9E77-95222D30E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3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DBC3-628F-4487-83B6-D6CD7A52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144D-E77D-461E-B24F-9ADCD8A5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D2ED-F4CA-412C-86F1-4F27A945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F586-E69A-4F3F-ABFD-868ACD7F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8AB9-69BE-4B73-85FA-EE75F48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88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3723-6B24-4CA0-B544-79FDF6A7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5D6FD-F805-454E-8939-D110A2857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F268-76F5-4095-A88A-1C1631FE9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C153F-C3C2-44B7-9F0D-717405F6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A1926-618C-4145-9D82-4DB02B04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83BE-47C9-4DBF-85E4-DDE56E4A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41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89C9-BAA4-4230-BA62-3EC34C1E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6337-8016-47BE-B574-E370A4FF8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54EAD-7896-4791-9E46-4A2CFFC54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5FF4E-0EEA-417B-82A2-F4A7082CC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CA016-1FC2-49F0-ADB1-A8ACBF791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A19C3-007C-4A4F-9F2B-86A5609B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89FE0-6D7F-4FD7-9334-204085C5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6681E-F5F9-4E5D-A37A-E65C64FD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436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5662-5731-46C7-A6A7-186328E2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B3064-8EEB-4FEE-877B-F814F768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8EA45-6036-43CD-A3E0-C3B3DE7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ACB11-E5BA-462E-AF96-59C70800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41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B7798-6882-423F-A944-E8AE34C3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960C8-E971-4920-8A4D-A43890AA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F9EDE-6255-484F-B4B9-26A5CFB9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34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23D7-38EE-4487-A4B3-7791471A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25E8-4979-44E9-A23F-BACAB2D24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D59C6-6E22-4A89-860A-06FF3ACAA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8B2-2369-455F-8375-F495112C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2FA6-ADFA-4515-BE40-821B6027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9FA42-0071-4E74-82D4-518BEE5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60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0B1C-EAD5-4377-BFDD-036FEA90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EE3A9-C3AA-4783-9BC9-E4808542E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7796-B7FD-4FD7-A443-153EB84B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FB8E6-0905-4D86-9586-617B1FF5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3AEA-0BCB-4CA2-A276-211C1C8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44B21-2184-4570-8183-56E22C6F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1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6532D-8B36-4223-9B0E-7ACBC751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EFB6-51F5-40E4-AE2A-F953C049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D4C5-036E-4C7D-9AC0-80655DFF8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3CA8-0920-4981-9939-CCBDDD4B3043}" type="datetimeFigureOut">
              <a:rPr lang="es-ES" smtClean="0"/>
              <a:t>09/03/2021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0B5F3-3CCA-4195-A983-DD60BA30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7C31-A4AB-4D07-9EDE-616047FC5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DF8F-4370-4D37-91E3-FE4EA8D7AE6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50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5A69-A8D6-4DA5-AE25-DC8CBAB2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520" y="4338002"/>
            <a:ext cx="8453120" cy="221996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D96565"/>
                </a:solidFill>
              </a:rPr>
              <a:t>Using analytics to drive </a:t>
            </a:r>
            <a:br>
              <a:rPr lang="en-US" sz="3600" b="1" dirty="0">
                <a:solidFill>
                  <a:srgbClr val="D96565"/>
                </a:solidFill>
              </a:rPr>
            </a:br>
            <a:r>
              <a:rPr lang="en-US" sz="3600" b="1" dirty="0">
                <a:solidFill>
                  <a:srgbClr val="D96565"/>
                </a:solidFill>
              </a:rPr>
              <a:t>innovation in the </a:t>
            </a:r>
            <a:br>
              <a:rPr lang="en-US" sz="3600" b="1" dirty="0">
                <a:solidFill>
                  <a:srgbClr val="D96565"/>
                </a:solidFill>
              </a:rPr>
            </a:br>
            <a:r>
              <a:rPr lang="en-US" sz="3600" b="1" dirty="0">
                <a:solidFill>
                  <a:srgbClr val="D96565"/>
                </a:solidFill>
              </a:rPr>
              <a:t>banking industry</a:t>
            </a:r>
            <a:endParaRPr lang="es-ES" sz="3600" b="1" dirty="0">
              <a:solidFill>
                <a:srgbClr val="D9656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76F2C-1BE5-4AE7-A922-26C017BB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5440" y="46038"/>
            <a:ext cx="9144000" cy="165576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Teresa Ventaja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2F336-B700-4513-B843-775D374557CA}"/>
              </a:ext>
            </a:extLst>
          </p:cNvPr>
          <p:cNvSpPr txBox="1"/>
          <p:nvPr/>
        </p:nvSpPr>
        <p:spPr>
          <a:xfrm rot="808426">
            <a:off x="548639" y="873919"/>
            <a:ext cx="461665" cy="40130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/>
              <a:t>“Practice makes Perfect”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48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8AAAC-30CC-4EEA-A8E3-5DAF995F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Risk Management &amp; Innovation in the banking industry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B132-C604-4012-AF08-36CD71A34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92249"/>
            <a:ext cx="5160963" cy="469741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Credit risk: 80% of balance sheet – main cause of insolvency</a:t>
            </a:r>
          </a:p>
          <a:p>
            <a:r>
              <a:rPr lang="en-GB" sz="2400" dirty="0"/>
              <a:t>Revolvers: 70% card revenue – borrow at high interest, but repay the loans</a:t>
            </a:r>
          </a:p>
          <a:p>
            <a:r>
              <a:rPr lang="en-GB" sz="2400" dirty="0"/>
              <a:t>Global losses payment fraud –projected increase of 25% in 2027, (cost of $40.62 </a:t>
            </a:r>
            <a:r>
              <a:rPr lang="en-GB" sz="2400" b="1" dirty="0">
                <a:solidFill>
                  <a:srgbClr val="C00000"/>
                </a:solidFill>
              </a:rPr>
              <a:t>billion</a:t>
            </a:r>
            <a:r>
              <a:rPr lang="en-GB" sz="2400" dirty="0"/>
              <a:t>) </a:t>
            </a:r>
            <a:endParaRPr lang="es-ES" sz="2400" dirty="0"/>
          </a:p>
          <a:p>
            <a:r>
              <a:rPr lang="es-ES" sz="2400" b="1" u="sng" dirty="0" err="1"/>
              <a:t>The</a:t>
            </a:r>
            <a:r>
              <a:rPr lang="es-ES" sz="2400" b="1" u="sng" dirty="0"/>
              <a:t> </a:t>
            </a:r>
            <a:r>
              <a:rPr lang="es-ES" sz="2400" b="1" u="sng" dirty="0" err="1"/>
              <a:t>simulation</a:t>
            </a:r>
            <a:r>
              <a:rPr lang="es-ES" sz="2400" dirty="0"/>
              <a:t>: </a:t>
            </a:r>
            <a:r>
              <a:rPr lang="es-ES" sz="2400" dirty="0" err="1"/>
              <a:t>medium-size</a:t>
            </a:r>
            <a:r>
              <a:rPr lang="es-ES" sz="2400" dirty="0"/>
              <a:t> </a:t>
            </a:r>
            <a:r>
              <a:rPr lang="es-ES" sz="2400" dirty="0" err="1"/>
              <a:t>bank</a:t>
            </a:r>
            <a:r>
              <a:rPr lang="es-ES" sz="2400" dirty="0"/>
              <a:t> </a:t>
            </a:r>
            <a:r>
              <a:rPr lang="es-ES" sz="2400" dirty="0" err="1"/>
              <a:t>invests</a:t>
            </a:r>
            <a:r>
              <a:rPr lang="es-ES" sz="2400" dirty="0"/>
              <a:t> on </a:t>
            </a:r>
            <a:r>
              <a:rPr lang="es-ES" sz="2400" dirty="0" err="1"/>
              <a:t>consultancy</a:t>
            </a:r>
            <a:r>
              <a:rPr lang="es-ES" sz="2400" dirty="0"/>
              <a:t> </a:t>
            </a:r>
            <a:r>
              <a:rPr lang="es-ES" sz="2400" dirty="0" err="1"/>
              <a:t>services</a:t>
            </a:r>
            <a:r>
              <a:rPr lang="es-ES" sz="2400" dirty="0"/>
              <a:t>, global </a:t>
            </a:r>
            <a:r>
              <a:rPr lang="es-ES" sz="2400" dirty="0" err="1"/>
              <a:t>clients</a:t>
            </a:r>
            <a:r>
              <a:rPr lang="es-ES" sz="2400" dirty="0"/>
              <a:t>, 2019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5F566-2612-4CBB-B8FD-A4A5B57C9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68337"/>
            <a:ext cx="5183188" cy="823912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Technical design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DC84C-EC9D-43B8-89A0-AC477B2BC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92249"/>
            <a:ext cx="5183188" cy="4697414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Career fit as the professional motive, use of new techniques</a:t>
            </a:r>
          </a:p>
          <a:p>
            <a:r>
              <a:rPr lang="en-GB" sz="2400" dirty="0"/>
              <a:t>2 statistical tests, 2 data mining techniques, 2 text mining techniques</a:t>
            </a:r>
          </a:p>
          <a:p>
            <a:r>
              <a:rPr lang="en-GB" sz="2400" dirty="0"/>
              <a:t>Agile Scrum method, scope slightly amplified</a:t>
            </a:r>
          </a:p>
          <a:p>
            <a:r>
              <a:rPr lang="en-GB" sz="2400" dirty="0"/>
              <a:t>CRISP-DM</a:t>
            </a:r>
          </a:p>
          <a:p>
            <a:r>
              <a:rPr lang="en-GB" sz="2400" dirty="0"/>
              <a:t>Privacy by design</a:t>
            </a:r>
          </a:p>
        </p:txBody>
      </p:sp>
    </p:spTree>
    <p:extLst>
      <p:ext uri="{BB962C8B-B14F-4D97-AF65-F5344CB8AC3E}">
        <p14:creationId xmlns:p14="http://schemas.microsoft.com/office/powerpoint/2010/main" val="397564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B809-E536-4DDC-B279-B978E861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03"/>
            <a:ext cx="10365606" cy="1328285"/>
          </a:xfrm>
        </p:spPr>
        <p:txBody>
          <a:bodyPr/>
          <a:lstStyle/>
          <a:p>
            <a:pPr algn="ctr"/>
            <a:r>
              <a:rPr lang="en-GB" dirty="0"/>
              <a:t>Credit Limit Feature (CRM)</a:t>
            </a:r>
            <a:endParaRPr lang="es-ES" dirty="0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882D7F66-9E44-44A4-82A0-0E468EE51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46" y="1405288"/>
            <a:ext cx="8165020" cy="4771675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D0B6256-47A7-4D11-B9E2-662355EA621C}"/>
              </a:ext>
            </a:extLst>
          </p:cNvPr>
          <p:cNvSpPr/>
          <p:nvPr/>
        </p:nvSpPr>
        <p:spPr>
          <a:xfrm rot="14438216">
            <a:off x="4735629" y="2415941"/>
            <a:ext cx="875899" cy="53901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64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6BC6-BCA3-4C72-975E-A1DE493EB875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>
              <a:alphaModFix amt="67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793"/>
                      </a14:imgEffect>
                      <a14:imgEffect>
                        <a14:saturation sat="111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effectLst>
            <a:glow>
              <a:schemeClr val="accent1">
                <a:alpha val="40000"/>
              </a:schemeClr>
            </a:glow>
            <a:outerShdw dist="50800" dir="5400000" sx="1000" sy="1000" algn="ctr" rotWithShape="0">
              <a:srgbClr val="000000"/>
            </a:outerShdw>
            <a:reflection endPos="0" dist="50800" dir="5400000" sy="-100000" algn="bl" rotWithShape="0"/>
            <a:softEdge rad="317500"/>
          </a:effectLst>
        </p:spPr>
        <p:txBody>
          <a:bodyPr/>
          <a:lstStyle/>
          <a:p>
            <a:pPr algn="ctr"/>
            <a:r>
              <a:rPr lang="en-GB" b="1" dirty="0">
                <a:ln>
                  <a:solidFill>
                    <a:srgbClr val="FF0000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Prediction Algorithm: randomForests()</a:t>
            </a:r>
            <a:endParaRPr lang="es-ES" b="1" dirty="0">
              <a:ln>
                <a:solidFill>
                  <a:srgbClr val="FF0000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7E267-9C13-4F28-A529-634CE2C3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2229" y="2141537"/>
            <a:ext cx="5181600" cy="4351338"/>
          </a:xfrm>
        </p:spPr>
        <p:txBody>
          <a:bodyPr anchor="ctr"/>
          <a:lstStyle/>
          <a:p>
            <a:r>
              <a:rPr lang="en-GB" sz="2000" dirty="0"/>
              <a:t>Double purpose</a:t>
            </a:r>
          </a:p>
          <a:p>
            <a:r>
              <a:rPr lang="en-GB" sz="2000" dirty="0"/>
              <a:t>Insights (92% predictions): </a:t>
            </a:r>
          </a:p>
          <a:p>
            <a:pPr lvl="1"/>
            <a:r>
              <a:rPr lang="en-GB" sz="1600" b="1" dirty="0">
                <a:solidFill>
                  <a:schemeClr val="accent1"/>
                </a:solidFill>
              </a:rPr>
              <a:t>No default</a:t>
            </a:r>
            <a:r>
              <a:rPr lang="en-GB" sz="1600" dirty="0"/>
              <a:t>: Repayment status this month less than 2 months delay + same for the previous month</a:t>
            </a:r>
          </a:p>
          <a:p>
            <a:pPr lvl="1"/>
            <a:r>
              <a:rPr lang="en-GB" sz="1600" b="1" dirty="0">
                <a:solidFill>
                  <a:srgbClr val="FF0000"/>
                </a:solidFill>
              </a:rPr>
              <a:t>Default</a:t>
            </a:r>
            <a:r>
              <a:rPr lang="en-GB" sz="1600" dirty="0"/>
              <a:t>: Repayment status this month equal or greater than 2 months delay + amount of bill statement lower than 2,212 USD</a:t>
            </a:r>
          </a:p>
          <a:p>
            <a:r>
              <a:rPr lang="en-GB" sz="2000" dirty="0"/>
              <a:t>Credibility: precision and Kappa, testing, confusion matrices</a:t>
            </a:r>
            <a:endParaRPr lang="es-ES" sz="2000" dirty="0"/>
          </a:p>
          <a:p>
            <a:endParaRPr lang="es-E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72B16AD-D1E1-4642-B707-6458ECC20F67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64" y="2620732"/>
            <a:ext cx="5461536" cy="303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8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509C-B2A4-4252-83A1-A7BB2230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1424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Marketing Campaign: “Credit Score”</a:t>
            </a:r>
            <a:endParaRPr lang="es-ES" b="1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727D4C6-8035-4D8C-85B1-9E51B979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85" y="1260909"/>
            <a:ext cx="4380398" cy="2344026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7F6A45-4E4B-48C2-8B17-1ADE7509A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60" y="3685267"/>
            <a:ext cx="5737002" cy="27347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1138E-AE72-4B1F-881E-2B6A0948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9" y="1968282"/>
            <a:ext cx="2769670" cy="4351338"/>
          </a:xfrm>
        </p:spPr>
        <p:txBody>
          <a:bodyPr anchor="b">
            <a:normAutofit fontScale="92500" lnSpcReduction="10000"/>
          </a:bodyPr>
          <a:lstStyle/>
          <a:p>
            <a:r>
              <a:rPr lang="en-GB" sz="2200" b="1" u="sng" dirty="0"/>
              <a:t>Topic 2</a:t>
            </a:r>
            <a:r>
              <a:rPr lang="en-GB" sz="2200" dirty="0"/>
              <a:t>: personal finance and using consultancy services to make informed decisions</a:t>
            </a:r>
          </a:p>
          <a:p>
            <a:r>
              <a:rPr lang="en-GB" sz="2200" b="1" u="sng" dirty="0"/>
              <a:t>Topic 3</a:t>
            </a:r>
            <a:r>
              <a:rPr lang="en-GB" sz="2200" dirty="0"/>
              <a:t>: improving financial and time resources by using credit instruments (card, check, loan, mortgage) </a:t>
            </a:r>
          </a:p>
          <a:p>
            <a:r>
              <a:rPr lang="en-GB" sz="2200" b="1" u="sng" dirty="0"/>
              <a:t>Topic 4</a:t>
            </a:r>
            <a:r>
              <a:rPr lang="en-GB" sz="2200" dirty="0"/>
              <a:t>: long term investment decisions, such as buying a house or using bank lending services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D8ECA-047F-4898-B4FE-6098F400E437}"/>
              </a:ext>
            </a:extLst>
          </p:cNvPr>
          <p:cNvSpPr txBox="1"/>
          <p:nvPr/>
        </p:nvSpPr>
        <p:spPr>
          <a:xfrm>
            <a:off x="4425414" y="1841986"/>
            <a:ext cx="3341171" cy="13542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latin typeface="Neue Haas Grotesk Text Pro" panose="020B0604020202020204" pitchFamily="34" charset="0"/>
              </a:rPr>
              <a:t>Is choosing a #credit product a </a:t>
            </a:r>
            <a:r>
              <a:rPr lang="en-GB" sz="1600" b="1" dirty="0">
                <a:solidFill>
                  <a:srgbClr val="FF0000"/>
                </a:solidFill>
                <a:latin typeface="Neue Haas Grotesk Text Pro" panose="020B0604020202020204" pitchFamily="34" charset="0"/>
              </a:rPr>
              <a:t>hard</a:t>
            </a:r>
            <a:r>
              <a:rPr lang="en-GB" sz="1600" dirty="0">
                <a:latin typeface="Neue Haas Grotesk Text Pro" panose="020B0604020202020204" pitchFamily="34" charset="0"/>
              </a:rPr>
              <a:t> decision? Avoid </a:t>
            </a:r>
            <a:r>
              <a:rPr lang="en-GB" sz="1600" b="1" dirty="0">
                <a:solidFill>
                  <a:srgbClr val="FF0000"/>
                </a:solidFill>
                <a:latin typeface="Neue Haas Grotesk Text Pro" panose="020B0604020202020204" pitchFamily="34" charset="0"/>
              </a:rPr>
              <a:t>errors</a:t>
            </a:r>
            <a:r>
              <a:rPr lang="en-GB" sz="1600" dirty="0">
                <a:latin typeface="Neue Haas Grotesk Text Pro" panose="020B0604020202020204" pitchFamily="34" charset="0"/>
              </a:rPr>
              <a:t> by getting a </a:t>
            </a:r>
            <a:r>
              <a:rPr lang="en-GB" sz="1600" b="1" dirty="0">
                <a:solidFill>
                  <a:schemeClr val="accent1"/>
                </a:solidFill>
                <a:latin typeface="Neue Haas Grotesk Text Pro" panose="020B0604020202020204" pitchFamily="34" charset="0"/>
              </a:rPr>
              <a:t>free</a:t>
            </a:r>
            <a:r>
              <a:rPr lang="en-GB" sz="1600" dirty="0">
                <a:latin typeface="Neue Haas Grotesk Text Pro" panose="020B0604020202020204" pitchFamily="34" charset="0"/>
              </a:rPr>
              <a:t> consultation. </a:t>
            </a:r>
            <a:r>
              <a:rPr lang="en-GB" sz="1600" b="1" dirty="0">
                <a:solidFill>
                  <a:schemeClr val="accent1"/>
                </a:solidFill>
                <a:latin typeface="Neue Haas Grotesk Text Pro" panose="020B0604020202020204" pitchFamily="34" charset="0"/>
              </a:rPr>
              <a:t>Easy </a:t>
            </a:r>
            <a:r>
              <a:rPr lang="en-GB" sz="1600" dirty="0">
                <a:latin typeface="Neue Haas Grotesk Text Pro" panose="020B0604020202020204" pitchFamily="34" charset="0"/>
              </a:rPr>
              <a:t>to book with </a:t>
            </a:r>
            <a:r>
              <a:rPr lang="en-GB" sz="1600" b="1" dirty="0">
                <a:solidFill>
                  <a:schemeClr val="accent1"/>
                </a:solidFill>
                <a:latin typeface="Neue Haas Grotesk Text Pro" panose="020B0604020202020204" pitchFamily="34" charset="0"/>
              </a:rPr>
              <a:t>top </a:t>
            </a:r>
            <a:r>
              <a:rPr lang="en-GB" sz="1600" dirty="0">
                <a:latin typeface="Neue Haas Grotesk Text Pro" panose="020B0604020202020204" pitchFamily="34" charset="0"/>
              </a:rPr>
              <a:t>professionals</a:t>
            </a:r>
          </a:p>
          <a:p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97553-07BB-4729-B342-6AAF924C52C0}"/>
              </a:ext>
            </a:extLst>
          </p:cNvPr>
          <p:cNvSpPr txBox="1"/>
          <p:nvPr/>
        </p:nvSpPr>
        <p:spPr>
          <a:xfrm>
            <a:off x="3764210" y="4909244"/>
            <a:ext cx="5111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life can </a:t>
            </a:r>
            <a:r>
              <a:rPr lang="es-ES" sz="1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our </a:t>
            </a:r>
            <a:r>
              <a:rPr lang="es-ES" sz="1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affordable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mortgages. Gain on peace of mind and </a:t>
            </a:r>
            <a:r>
              <a:rPr lang="es-ES" sz="1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dom with our fixed interests rates. </a:t>
            </a:r>
            <a:r>
              <a:rPr lang="es-ES" sz="1600" b="1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es-E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account opening</a:t>
            </a:r>
          </a:p>
        </p:txBody>
      </p:sp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44E9E86-6E23-4192-855D-093226A4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62" y="1466471"/>
            <a:ext cx="2806844" cy="42737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801333-FD9E-4B2B-8E51-0C2822606473}"/>
              </a:ext>
            </a:extLst>
          </p:cNvPr>
          <p:cNvSpPr txBox="1"/>
          <p:nvPr/>
        </p:nvSpPr>
        <p:spPr>
          <a:xfrm>
            <a:off x="9398875" y="2151162"/>
            <a:ext cx="2223435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Neue Haas Grotesk Text Pro" panose="020B0504020202020204" pitchFamily="34" charset="0"/>
              </a:rPr>
              <a:t>Boost</a:t>
            </a:r>
            <a:r>
              <a:rPr lang="en-GB" sz="1600" dirty="0">
                <a:latin typeface="Neue Haas Grotesk Text Pro" panose="020B0504020202020204" pitchFamily="34" charset="0"/>
              </a:rPr>
              <a:t> your #financial</a:t>
            </a:r>
            <a:r>
              <a:rPr lang="en-GB" sz="1600" b="1" dirty="0">
                <a:solidFill>
                  <a:schemeClr val="accent1"/>
                </a:solidFill>
                <a:latin typeface="Neue Haas Grotesk Text Pro" panose="020B0504020202020204" pitchFamily="34" charset="0"/>
              </a:rPr>
              <a:t>free</a:t>
            </a:r>
            <a:r>
              <a:rPr lang="en-GB" sz="1600" dirty="0">
                <a:latin typeface="Neue Haas Grotesk Text Pro" panose="020B0504020202020204" pitchFamily="34" charset="0"/>
              </a:rPr>
              <a:t>dom with our </a:t>
            </a:r>
            <a:r>
              <a:rPr lang="en-GB" sz="1600" b="1" dirty="0">
                <a:solidFill>
                  <a:schemeClr val="accent1"/>
                </a:solidFill>
                <a:latin typeface="Neue Haas Grotesk Text Pro" panose="020B0504020202020204" pitchFamily="34" charset="0"/>
              </a:rPr>
              <a:t>top </a:t>
            </a:r>
            <a:r>
              <a:rPr lang="en-GB" sz="1600" b="1" dirty="0">
                <a:latin typeface="Neue Haas Grotesk Text Pro" panose="020B0504020202020204" pitchFamily="34" charset="0"/>
              </a:rPr>
              <a:t>#</a:t>
            </a:r>
            <a:r>
              <a:rPr lang="en-GB" sz="1600" dirty="0">
                <a:latin typeface="Neue Haas Grotesk Text Pro" panose="020B0504020202020204" pitchFamily="34" charset="0"/>
              </a:rPr>
              <a:t>studentloan. </a:t>
            </a:r>
            <a:r>
              <a:rPr lang="en-GB" sz="1600" b="1" dirty="0">
                <a:solidFill>
                  <a:schemeClr val="accent1"/>
                </a:solidFill>
                <a:latin typeface="Neue Haas Grotesk Text Pro" panose="020B0504020202020204" pitchFamily="34" charset="0"/>
              </a:rPr>
              <a:t>Easy</a:t>
            </a:r>
            <a:r>
              <a:rPr lang="en-GB" sz="1600" dirty="0">
                <a:latin typeface="Neue Haas Grotesk Text Pro" panose="020B0504020202020204" pitchFamily="34" charset="0"/>
              </a:rPr>
              <a:t> access &amp; fees 35% more </a:t>
            </a:r>
            <a:r>
              <a:rPr lang="en-GB" sz="1600" b="1" dirty="0">
                <a:solidFill>
                  <a:schemeClr val="accent1"/>
                </a:solidFill>
                <a:latin typeface="Neue Haas Grotesk Text Pro" panose="020B0504020202020204" pitchFamily="34" charset="0"/>
              </a:rPr>
              <a:t>affordable</a:t>
            </a:r>
            <a:r>
              <a:rPr lang="en-GB" sz="1600" dirty="0">
                <a:latin typeface="Neue Haas Grotesk Text Pro" panose="020B0504020202020204" pitchFamily="34" charset="0"/>
              </a:rPr>
              <a:t> than the average 16% interest rate in the country</a:t>
            </a:r>
          </a:p>
        </p:txBody>
      </p:sp>
    </p:spTree>
    <p:extLst>
      <p:ext uri="{BB962C8B-B14F-4D97-AF65-F5344CB8AC3E}">
        <p14:creationId xmlns:p14="http://schemas.microsoft.com/office/powerpoint/2010/main" val="362987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EC7-3D15-4E3B-93D0-A0267D94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70C0"/>
                </a:solidFill>
              </a:rPr>
              <a:t>Conclusions</a:t>
            </a:r>
            <a:endParaRPr lang="es-E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97E-5577-4761-90E3-BA45E489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Operational Objective:</a:t>
            </a:r>
            <a:r>
              <a:rPr lang="en-GB" dirty="0"/>
              <a:t> with a more realistic </a:t>
            </a:r>
            <a:r>
              <a:rPr lang="en-GB" b="1" dirty="0">
                <a:solidFill>
                  <a:srgbClr val="C00000"/>
                </a:solidFill>
              </a:rPr>
              <a:t>budget of 24,000 USD</a:t>
            </a:r>
            <a:r>
              <a:rPr lang="en-GB" dirty="0"/>
              <a:t>, hiring a junior Data Analyst consultant for 6 weeks, a financial services company can make business processes more efficient in at least 5 departments</a:t>
            </a:r>
          </a:p>
          <a:p>
            <a:r>
              <a:rPr lang="en-GB" b="1" u="sng" dirty="0"/>
              <a:t>Ethics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Using data to make decisions increases credibility and brand reputation. </a:t>
            </a:r>
          </a:p>
          <a:p>
            <a:pPr lvl="1"/>
            <a:r>
              <a:rPr lang="en-GB" dirty="0"/>
              <a:t>Auditing genre bias in credit limit decisions, helping HR to educate new hires on bias awareness. This learning will be included on the onboarding plan</a:t>
            </a:r>
          </a:p>
          <a:p>
            <a:r>
              <a:rPr lang="en-GB" b="1" u="sng" dirty="0"/>
              <a:t>Future work</a:t>
            </a:r>
            <a:r>
              <a:rPr lang="en-GB" dirty="0"/>
              <a:t>: integration in systems, regulatory documentation, risk management and maintenance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901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423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Neue Haas Grotesk Text Pro</vt:lpstr>
      <vt:lpstr>Tahoma</vt:lpstr>
      <vt:lpstr>Office Theme</vt:lpstr>
      <vt:lpstr>Using analytics to drive  innovation in the  banking industry</vt:lpstr>
      <vt:lpstr>PowerPoint Presentation</vt:lpstr>
      <vt:lpstr>Credit Limit Feature (CRM)</vt:lpstr>
      <vt:lpstr>Prediction Algorithm: randomForests()</vt:lpstr>
      <vt:lpstr>Marketing Campaign: “Credit Score”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analytics to drive  innovation in the  banking industry</dc:title>
  <dc:creator>Maria Teresa Ruiz Ventaja</dc:creator>
  <cp:lastModifiedBy>Maria Teresa Ruiz Ventaja</cp:lastModifiedBy>
  <cp:revision>32</cp:revision>
  <dcterms:created xsi:type="dcterms:W3CDTF">2020-12-12T16:25:21Z</dcterms:created>
  <dcterms:modified xsi:type="dcterms:W3CDTF">2021-03-09T17:48:55Z</dcterms:modified>
</cp:coreProperties>
</file>