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5"/>
  </p:notesMasterIdLst>
  <p:handoutMasterIdLst>
    <p:handoutMasterId r:id="rId126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4" r:id="rId10"/>
    <p:sldId id="273" r:id="rId11"/>
    <p:sldId id="271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309" r:id="rId21"/>
    <p:sldId id="291" r:id="rId22"/>
    <p:sldId id="292" r:id="rId23"/>
    <p:sldId id="293" r:id="rId24"/>
    <p:sldId id="294" r:id="rId25"/>
    <p:sldId id="296" r:id="rId26"/>
    <p:sldId id="298" r:id="rId27"/>
    <p:sldId id="299" r:id="rId28"/>
    <p:sldId id="300" r:id="rId29"/>
    <p:sldId id="301" r:id="rId30"/>
    <p:sldId id="302" r:id="rId31"/>
    <p:sldId id="303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04" r:id="rId41"/>
    <p:sldId id="305" r:id="rId42"/>
    <p:sldId id="306" r:id="rId43"/>
    <p:sldId id="308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5" r:id="rId60"/>
    <p:sldId id="336" r:id="rId61"/>
    <p:sldId id="337" r:id="rId62"/>
    <p:sldId id="338" r:id="rId63"/>
    <p:sldId id="339" r:id="rId64"/>
    <p:sldId id="386" r:id="rId65"/>
    <p:sldId id="387" r:id="rId66"/>
    <p:sldId id="392" r:id="rId67"/>
    <p:sldId id="393" r:id="rId68"/>
    <p:sldId id="394" r:id="rId69"/>
    <p:sldId id="395" r:id="rId70"/>
    <p:sldId id="396" r:id="rId71"/>
    <p:sldId id="388" r:id="rId72"/>
    <p:sldId id="397" r:id="rId73"/>
    <p:sldId id="389" r:id="rId74"/>
    <p:sldId id="390" r:id="rId75"/>
    <p:sldId id="391" r:id="rId76"/>
    <p:sldId id="340" r:id="rId77"/>
    <p:sldId id="398" r:id="rId78"/>
    <p:sldId id="334" r:id="rId79"/>
    <p:sldId id="341" r:id="rId80"/>
    <p:sldId id="342" r:id="rId81"/>
    <p:sldId id="343" r:id="rId82"/>
    <p:sldId id="344" r:id="rId83"/>
    <p:sldId id="345" r:id="rId84"/>
    <p:sldId id="349" r:id="rId85"/>
    <p:sldId id="346" r:id="rId86"/>
    <p:sldId id="350" r:id="rId87"/>
    <p:sldId id="351" r:id="rId88"/>
    <p:sldId id="352" r:id="rId89"/>
    <p:sldId id="353" r:id="rId90"/>
    <p:sldId id="354" r:id="rId91"/>
    <p:sldId id="355" r:id="rId92"/>
    <p:sldId id="356" r:id="rId93"/>
    <p:sldId id="357" r:id="rId94"/>
    <p:sldId id="358" r:id="rId95"/>
    <p:sldId id="359" r:id="rId96"/>
    <p:sldId id="347" r:id="rId97"/>
    <p:sldId id="361" r:id="rId98"/>
    <p:sldId id="362" r:id="rId99"/>
    <p:sldId id="363" r:id="rId100"/>
    <p:sldId id="364" r:id="rId101"/>
    <p:sldId id="365" r:id="rId102"/>
    <p:sldId id="366" r:id="rId103"/>
    <p:sldId id="367" r:id="rId104"/>
    <p:sldId id="368" r:id="rId105"/>
    <p:sldId id="369" r:id="rId106"/>
    <p:sldId id="360" r:id="rId107"/>
    <p:sldId id="370" r:id="rId108"/>
    <p:sldId id="371" r:id="rId109"/>
    <p:sldId id="372" r:id="rId110"/>
    <p:sldId id="373" r:id="rId111"/>
    <p:sldId id="374" r:id="rId112"/>
    <p:sldId id="375" r:id="rId113"/>
    <p:sldId id="376" r:id="rId114"/>
    <p:sldId id="377" r:id="rId115"/>
    <p:sldId id="378" r:id="rId116"/>
    <p:sldId id="379" r:id="rId117"/>
    <p:sldId id="380" r:id="rId118"/>
    <p:sldId id="381" r:id="rId119"/>
    <p:sldId id="382" r:id="rId120"/>
    <p:sldId id="383" r:id="rId121"/>
    <p:sldId id="384" r:id="rId122"/>
    <p:sldId id="385" r:id="rId123"/>
    <p:sldId id="264" r:id="rId1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notesMaster" Target="notesMasters/notesMaster1.xml"/><Relationship Id="rId126" Type="http://schemas.openxmlformats.org/officeDocument/2006/relationships/handoutMaster" Target="handoutMasters/handoutMaster1.xml"/><Relationship Id="rId127" Type="http://schemas.openxmlformats.org/officeDocument/2006/relationships/printerSettings" Target="printerSettings/printerSettings1.bin"/><Relationship Id="rId128" Type="http://schemas.openxmlformats.org/officeDocument/2006/relationships/presProps" Target="presProps.xml"/><Relationship Id="rId12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heme" Target="theme/theme1.xml"/><Relationship Id="rId13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t>11.03.15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11.03.15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gif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Многопоточное программирование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1059544" y="6289355"/>
            <a:ext cx="7766403" cy="476623"/>
          </a:xfrm>
        </p:spPr>
        <p:txBody>
          <a:bodyPr>
            <a:normAutofit/>
          </a:bodyPr>
          <a:lstStyle/>
          <a:p>
            <a:r>
              <a:rPr lang="ru-RU" dirty="0" smtClean="0"/>
              <a:t>Дмитрий Калугин-Балашов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865"/>
            <a:ext cx="9144000" cy="43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450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C10K Problem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100</a:t>
            </a:fld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869635" y="1921644"/>
            <a:ext cx="3154017" cy="295515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20321"/>
              </p:ext>
            </p:extLst>
          </p:nvPr>
        </p:nvGraphicFramePr>
        <p:xfrm>
          <a:off x="482600" y="3875157"/>
          <a:ext cx="208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олилиния 6"/>
          <p:cNvSpPr/>
          <p:nvPr/>
        </p:nvSpPr>
        <p:spPr>
          <a:xfrm>
            <a:off x="1658908" y="2584174"/>
            <a:ext cx="2846831" cy="1075018"/>
          </a:xfrm>
          <a:custGeom>
            <a:avLst/>
            <a:gdLst>
              <a:gd name="connsiteX0" fmla="*/ 77127 w 1958935"/>
              <a:gd name="connsiteY0" fmla="*/ 769126 h 769126"/>
              <a:gd name="connsiteX1" fmla="*/ 222901 w 1958935"/>
              <a:gd name="connsiteY1" fmla="*/ 500 h 769126"/>
              <a:gd name="connsiteX2" fmla="*/ 1958935 w 1958935"/>
              <a:gd name="connsiteY2" fmla="*/ 676361 h 76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935" h="769126">
                <a:moveTo>
                  <a:pt x="77127" y="769126"/>
                </a:moveTo>
                <a:cubicBezTo>
                  <a:pt x="-6804" y="392543"/>
                  <a:pt x="-90734" y="15961"/>
                  <a:pt x="222901" y="500"/>
                </a:cubicBezTo>
                <a:cubicBezTo>
                  <a:pt x="536536" y="-14961"/>
                  <a:pt x="1247735" y="330700"/>
                  <a:pt x="1958935" y="676361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790003"/>
              </p:ext>
            </p:extLst>
          </p:nvPr>
        </p:nvGraphicFramePr>
        <p:xfrm>
          <a:off x="4398618" y="3689737"/>
          <a:ext cx="208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Полилиния 8"/>
          <p:cNvSpPr/>
          <p:nvPr/>
        </p:nvSpPr>
        <p:spPr>
          <a:xfrm rot="8921895">
            <a:off x="2637472" y="4907287"/>
            <a:ext cx="2846831" cy="1075018"/>
          </a:xfrm>
          <a:custGeom>
            <a:avLst/>
            <a:gdLst>
              <a:gd name="connsiteX0" fmla="*/ 77127 w 1958935"/>
              <a:gd name="connsiteY0" fmla="*/ 769126 h 769126"/>
              <a:gd name="connsiteX1" fmla="*/ 222901 w 1958935"/>
              <a:gd name="connsiteY1" fmla="*/ 500 h 769126"/>
              <a:gd name="connsiteX2" fmla="*/ 1958935 w 1958935"/>
              <a:gd name="connsiteY2" fmla="*/ 676361 h 76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935" h="769126">
                <a:moveTo>
                  <a:pt x="77127" y="769126"/>
                </a:moveTo>
                <a:cubicBezTo>
                  <a:pt x="-6804" y="392543"/>
                  <a:pt x="-90734" y="15961"/>
                  <a:pt x="222901" y="500"/>
                </a:cubicBezTo>
                <a:cubicBezTo>
                  <a:pt x="536536" y="-14961"/>
                  <a:pt x="1247735" y="330700"/>
                  <a:pt x="1958935" y="676361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97853"/>
              </p:ext>
            </p:extLst>
          </p:nvPr>
        </p:nvGraphicFramePr>
        <p:xfrm>
          <a:off x="356705" y="5617817"/>
          <a:ext cx="208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053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C10K Problem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101</a:t>
            </a:fld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869635" y="1921644"/>
            <a:ext cx="3154017" cy="295515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106101"/>
              </p:ext>
            </p:extLst>
          </p:nvPr>
        </p:nvGraphicFramePr>
        <p:xfrm>
          <a:off x="482600" y="3875157"/>
          <a:ext cx="208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олилиния 6"/>
          <p:cNvSpPr/>
          <p:nvPr/>
        </p:nvSpPr>
        <p:spPr>
          <a:xfrm>
            <a:off x="1658908" y="2584174"/>
            <a:ext cx="2846831" cy="1075018"/>
          </a:xfrm>
          <a:custGeom>
            <a:avLst/>
            <a:gdLst>
              <a:gd name="connsiteX0" fmla="*/ 77127 w 1958935"/>
              <a:gd name="connsiteY0" fmla="*/ 769126 h 769126"/>
              <a:gd name="connsiteX1" fmla="*/ 222901 w 1958935"/>
              <a:gd name="connsiteY1" fmla="*/ 500 h 769126"/>
              <a:gd name="connsiteX2" fmla="*/ 1958935 w 1958935"/>
              <a:gd name="connsiteY2" fmla="*/ 676361 h 76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935" h="769126">
                <a:moveTo>
                  <a:pt x="77127" y="769126"/>
                </a:moveTo>
                <a:cubicBezTo>
                  <a:pt x="-6804" y="392543"/>
                  <a:pt x="-90734" y="15961"/>
                  <a:pt x="222901" y="500"/>
                </a:cubicBezTo>
                <a:cubicBezTo>
                  <a:pt x="536536" y="-14961"/>
                  <a:pt x="1247735" y="330700"/>
                  <a:pt x="1958935" y="676361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39934"/>
              </p:ext>
            </p:extLst>
          </p:nvPr>
        </p:nvGraphicFramePr>
        <p:xfrm>
          <a:off x="4398618" y="3689737"/>
          <a:ext cx="208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Полилиния 8"/>
          <p:cNvSpPr/>
          <p:nvPr/>
        </p:nvSpPr>
        <p:spPr>
          <a:xfrm rot="8921895">
            <a:off x="2637472" y="4907287"/>
            <a:ext cx="2846831" cy="1075018"/>
          </a:xfrm>
          <a:custGeom>
            <a:avLst/>
            <a:gdLst>
              <a:gd name="connsiteX0" fmla="*/ 77127 w 1958935"/>
              <a:gd name="connsiteY0" fmla="*/ 769126 h 769126"/>
              <a:gd name="connsiteX1" fmla="*/ 222901 w 1958935"/>
              <a:gd name="connsiteY1" fmla="*/ 500 h 769126"/>
              <a:gd name="connsiteX2" fmla="*/ 1958935 w 1958935"/>
              <a:gd name="connsiteY2" fmla="*/ 676361 h 76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935" h="769126">
                <a:moveTo>
                  <a:pt x="77127" y="769126"/>
                </a:moveTo>
                <a:cubicBezTo>
                  <a:pt x="-6804" y="392543"/>
                  <a:pt x="-90734" y="15961"/>
                  <a:pt x="222901" y="500"/>
                </a:cubicBezTo>
                <a:cubicBezTo>
                  <a:pt x="536536" y="-14961"/>
                  <a:pt x="1247735" y="330700"/>
                  <a:pt x="1958935" y="676361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58454"/>
              </p:ext>
            </p:extLst>
          </p:nvPr>
        </p:nvGraphicFramePr>
        <p:xfrm>
          <a:off x="356705" y="5617817"/>
          <a:ext cx="208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Дуга 10"/>
          <p:cNvSpPr/>
          <p:nvPr/>
        </p:nvSpPr>
        <p:spPr>
          <a:xfrm>
            <a:off x="246013" y="5300870"/>
            <a:ext cx="2319386" cy="960970"/>
          </a:xfrm>
          <a:prstGeom prst="arc">
            <a:avLst>
              <a:gd name="adj1" fmla="val 16200000"/>
              <a:gd name="adj2" fmla="val 11797336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9053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C10K Problem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102</a:t>
            </a:fld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869635" y="1921644"/>
            <a:ext cx="3154017" cy="295515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1658908" y="2584174"/>
            <a:ext cx="2846831" cy="1075018"/>
          </a:xfrm>
          <a:custGeom>
            <a:avLst/>
            <a:gdLst>
              <a:gd name="connsiteX0" fmla="*/ 77127 w 1958935"/>
              <a:gd name="connsiteY0" fmla="*/ 769126 h 769126"/>
              <a:gd name="connsiteX1" fmla="*/ 222901 w 1958935"/>
              <a:gd name="connsiteY1" fmla="*/ 500 h 769126"/>
              <a:gd name="connsiteX2" fmla="*/ 1958935 w 1958935"/>
              <a:gd name="connsiteY2" fmla="*/ 676361 h 76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935" h="769126">
                <a:moveTo>
                  <a:pt x="77127" y="769126"/>
                </a:moveTo>
                <a:cubicBezTo>
                  <a:pt x="-6804" y="392543"/>
                  <a:pt x="-90734" y="15961"/>
                  <a:pt x="222901" y="500"/>
                </a:cubicBezTo>
                <a:cubicBezTo>
                  <a:pt x="536536" y="-14961"/>
                  <a:pt x="1247735" y="330700"/>
                  <a:pt x="1958935" y="676361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51741"/>
              </p:ext>
            </p:extLst>
          </p:nvPr>
        </p:nvGraphicFramePr>
        <p:xfrm>
          <a:off x="1768330" y="3877697"/>
          <a:ext cx="208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053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C10K Problem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103</a:t>
            </a:fld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869635" y="1921644"/>
            <a:ext cx="3154017" cy="295515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48867"/>
              </p:ext>
            </p:extLst>
          </p:nvPr>
        </p:nvGraphicFramePr>
        <p:xfrm>
          <a:off x="4365487" y="3689737"/>
          <a:ext cx="208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олилиния 6"/>
          <p:cNvSpPr/>
          <p:nvPr/>
        </p:nvSpPr>
        <p:spPr>
          <a:xfrm>
            <a:off x="1658908" y="2584174"/>
            <a:ext cx="2846831" cy="1075018"/>
          </a:xfrm>
          <a:custGeom>
            <a:avLst/>
            <a:gdLst>
              <a:gd name="connsiteX0" fmla="*/ 77127 w 1958935"/>
              <a:gd name="connsiteY0" fmla="*/ 769126 h 769126"/>
              <a:gd name="connsiteX1" fmla="*/ 222901 w 1958935"/>
              <a:gd name="connsiteY1" fmla="*/ 500 h 769126"/>
              <a:gd name="connsiteX2" fmla="*/ 1958935 w 1958935"/>
              <a:gd name="connsiteY2" fmla="*/ 676361 h 76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935" h="769126">
                <a:moveTo>
                  <a:pt x="77127" y="769126"/>
                </a:moveTo>
                <a:cubicBezTo>
                  <a:pt x="-6804" y="392543"/>
                  <a:pt x="-90734" y="15961"/>
                  <a:pt x="222901" y="500"/>
                </a:cubicBezTo>
                <a:cubicBezTo>
                  <a:pt x="536536" y="-14961"/>
                  <a:pt x="1247735" y="330700"/>
                  <a:pt x="1958935" y="676361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46451"/>
              </p:ext>
            </p:extLst>
          </p:nvPr>
        </p:nvGraphicFramePr>
        <p:xfrm>
          <a:off x="1768330" y="3877697"/>
          <a:ext cx="208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053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C10K Problem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104</a:t>
            </a:fld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869635" y="1921644"/>
            <a:ext cx="3154017" cy="295515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80639"/>
              </p:ext>
            </p:extLst>
          </p:nvPr>
        </p:nvGraphicFramePr>
        <p:xfrm>
          <a:off x="4365487" y="3689737"/>
          <a:ext cx="208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олилиния 6"/>
          <p:cNvSpPr/>
          <p:nvPr/>
        </p:nvSpPr>
        <p:spPr>
          <a:xfrm>
            <a:off x="1658908" y="2584174"/>
            <a:ext cx="2846831" cy="1075018"/>
          </a:xfrm>
          <a:custGeom>
            <a:avLst/>
            <a:gdLst>
              <a:gd name="connsiteX0" fmla="*/ 77127 w 1958935"/>
              <a:gd name="connsiteY0" fmla="*/ 769126 h 769126"/>
              <a:gd name="connsiteX1" fmla="*/ 222901 w 1958935"/>
              <a:gd name="connsiteY1" fmla="*/ 500 h 769126"/>
              <a:gd name="connsiteX2" fmla="*/ 1958935 w 1958935"/>
              <a:gd name="connsiteY2" fmla="*/ 676361 h 76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935" h="769126">
                <a:moveTo>
                  <a:pt x="77127" y="769126"/>
                </a:moveTo>
                <a:cubicBezTo>
                  <a:pt x="-6804" y="392543"/>
                  <a:pt x="-90734" y="15961"/>
                  <a:pt x="222901" y="500"/>
                </a:cubicBezTo>
                <a:cubicBezTo>
                  <a:pt x="536536" y="-14961"/>
                  <a:pt x="1247735" y="330700"/>
                  <a:pt x="1958935" y="676361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27948"/>
              </p:ext>
            </p:extLst>
          </p:nvPr>
        </p:nvGraphicFramePr>
        <p:xfrm>
          <a:off x="1768330" y="3877697"/>
          <a:ext cx="208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Полилиния 8"/>
          <p:cNvSpPr/>
          <p:nvPr/>
        </p:nvSpPr>
        <p:spPr>
          <a:xfrm rot="8921895">
            <a:off x="2637472" y="4907287"/>
            <a:ext cx="2846831" cy="1075018"/>
          </a:xfrm>
          <a:custGeom>
            <a:avLst/>
            <a:gdLst>
              <a:gd name="connsiteX0" fmla="*/ 77127 w 1958935"/>
              <a:gd name="connsiteY0" fmla="*/ 769126 h 769126"/>
              <a:gd name="connsiteX1" fmla="*/ 222901 w 1958935"/>
              <a:gd name="connsiteY1" fmla="*/ 500 h 769126"/>
              <a:gd name="connsiteX2" fmla="*/ 1958935 w 1958935"/>
              <a:gd name="connsiteY2" fmla="*/ 676361 h 76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935" h="769126">
                <a:moveTo>
                  <a:pt x="77127" y="769126"/>
                </a:moveTo>
                <a:cubicBezTo>
                  <a:pt x="-6804" y="392543"/>
                  <a:pt x="-90734" y="15961"/>
                  <a:pt x="222901" y="500"/>
                </a:cubicBezTo>
                <a:cubicBezTo>
                  <a:pt x="536536" y="-14961"/>
                  <a:pt x="1247735" y="330700"/>
                  <a:pt x="1958935" y="676361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9053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C10K Problem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105</a:t>
            </a:fld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869635" y="1921644"/>
            <a:ext cx="3154017" cy="295515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45567"/>
              </p:ext>
            </p:extLst>
          </p:nvPr>
        </p:nvGraphicFramePr>
        <p:xfrm>
          <a:off x="4365487" y="3689737"/>
          <a:ext cx="208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олилиния 6"/>
          <p:cNvSpPr/>
          <p:nvPr/>
        </p:nvSpPr>
        <p:spPr>
          <a:xfrm>
            <a:off x="1658908" y="2584174"/>
            <a:ext cx="2846831" cy="1075018"/>
          </a:xfrm>
          <a:custGeom>
            <a:avLst/>
            <a:gdLst>
              <a:gd name="connsiteX0" fmla="*/ 77127 w 1958935"/>
              <a:gd name="connsiteY0" fmla="*/ 769126 h 769126"/>
              <a:gd name="connsiteX1" fmla="*/ 222901 w 1958935"/>
              <a:gd name="connsiteY1" fmla="*/ 500 h 769126"/>
              <a:gd name="connsiteX2" fmla="*/ 1958935 w 1958935"/>
              <a:gd name="connsiteY2" fmla="*/ 676361 h 76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935" h="769126">
                <a:moveTo>
                  <a:pt x="77127" y="769126"/>
                </a:moveTo>
                <a:cubicBezTo>
                  <a:pt x="-6804" y="392543"/>
                  <a:pt x="-90734" y="15961"/>
                  <a:pt x="222901" y="500"/>
                </a:cubicBezTo>
                <a:cubicBezTo>
                  <a:pt x="536536" y="-14961"/>
                  <a:pt x="1247735" y="330700"/>
                  <a:pt x="1958935" y="676361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80481"/>
              </p:ext>
            </p:extLst>
          </p:nvPr>
        </p:nvGraphicFramePr>
        <p:xfrm>
          <a:off x="1768330" y="3877697"/>
          <a:ext cx="208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Полилиния 8"/>
          <p:cNvSpPr/>
          <p:nvPr/>
        </p:nvSpPr>
        <p:spPr>
          <a:xfrm rot="8921895">
            <a:off x="2637472" y="4907287"/>
            <a:ext cx="2846831" cy="1075018"/>
          </a:xfrm>
          <a:custGeom>
            <a:avLst/>
            <a:gdLst>
              <a:gd name="connsiteX0" fmla="*/ 77127 w 1958935"/>
              <a:gd name="connsiteY0" fmla="*/ 769126 h 769126"/>
              <a:gd name="connsiteX1" fmla="*/ 222901 w 1958935"/>
              <a:gd name="connsiteY1" fmla="*/ 500 h 769126"/>
              <a:gd name="connsiteX2" fmla="*/ 1958935 w 1958935"/>
              <a:gd name="connsiteY2" fmla="*/ 676361 h 76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935" h="769126">
                <a:moveTo>
                  <a:pt x="77127" y="769126"/>
                </a:moveTo>
                <a:cubicBezTo>
                  <a:pt x="-6804" y="392543"/>
                  <a:pt x="-90734" y="15961"/>
                  <a:pt x="222901" y="500"/>
                </a:cubicBezTo>
                <a:cubicBezTo>
                  <a:pt x="536536" y="-14961"/>
                  <a:pt x="1247735" y="330700"/>
                  <a:pt x="1958935" y="676361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230000"/>
              </p:ext>
            </p:extLst>
          </p:nvPr>
        </p:nvGraphicFramePr>
        <p:xfrm>
          <a:off x="2357119" y="5607106"/>
          <a:ext cx="208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053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err="1" smtClean="0"/>
              <a:t>epoll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EPoll</a:t>
            </a:r>
            <a:r>
              <a:rPr lang="en-US" dirty="0"/>
              <a:t> = epoll_create1(0</a:t>
            </a:r>
            <a:r>
              <a:rPr lang="en-US"/>
              <a:t>)</a:t>
            </a:r>
            <a:r>
              <a:rPr lang="en-US" smtClean="0"/>
              <a:t>;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7774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err="1" smtClean="0"/>
              <a:t>epoll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EPoll</a:t>
            </a:r>
            <a:r>
              <a:rPr lang="en-US" dirty="0"/>
              <a:t> = epoll_create1(0);</a:t>
            </a:r>
          </a:p>
          <a:p>
            <a:endParaRPr lang="en-US" dirty="0"/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epoll_event</a:t>
            </a:r>
            <a:r>
              <a:rPr lang="en-US" dirty="0"/>
              <a:t> Event;</a:t>
            </a:r>
          </a:p>
          <a:p>
            <a:r>
              <a:rPr lang="en-US" dirty="0" err="1"/>
              <a:t>Event.data.fd</a:t>
            </a:r>
            <a:r>
              <a:rPr lang="en-US" dirty="0"/>
              <a:t> = </a:t>
            </a:r>
            <a:r>
              <a:rPr lang="en-US" dirty="0" err="1"/>
              <a:t>MasterSocket</a:t>
            </a:r>
            <a:r>
              <a:rPr lang="en-US" dirty="0"/>
              <a:t>;</a:t>
            </a:r>
          </a:p>
          <a:p>
            <a:r>
              <a:rPr lang="en-US" dirty="0" err="1" smtClean="0"/>
              <a:t>Event.events</a:t>
            </a:r>
            <a:r>
              <a:rPr lang="en-US" dirty="0" smtClean="0"/>
              <a:t> </a:t>
            </a:r>
            <a:r>
              <a:rPr lang="en-US" dirty="0"/>
              <a:t>= EPOLLIN | </a:t>
            </a:r>
            <a:r>
              <a:rPr lang="en-US" dirty="0" smtClean="0"/>
              <a:t>EPOLLET </a:t>
            </a:r>
            <a:r>
              <a:rPr lang="en-US" dirty="0" smtClean="0">
                <a:solidFill>
                  <a:schemeClr val="accent2"/>
                </a:solidFill>
              </a:rPr>
              <a:t>/* edge triggered */</a:t>
            </a:r>
            <a:r>
              <a:rPr lang="en-US" dirty="0" smtClean="0"/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4159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err="1" smtClean="0"/>
              <a:t>epoll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EPoll</a:t>
            </a:r>
            <a:r>
              <a:rPr lang="en-US" dirty="0"/>
              <a:t> = epoll_create1(0);</a:t>
            </a:r>
          </a:p>
          <a:p>
            <a:endParaRPr lang="en-US" dirty="0"/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epoll_event</a:t>
            </a:r>
            <a:r>
              <a:rPr lang="en-US" dirty="0"/>
              <a:t> Event;</a:t>
            </a:r>
          </a:p>
          <a:p>
            <a:r>
              <a:rPr lang="en-US" dirty="0" err="1"/>
              <a:t>Event.data.fd</a:t>
            </a:r>
            <a:r>
              <a:rPr lang="en-US" dirty="0"/>
              <a:t> = </a:t>
            </a:r>
            <a:r>
              <a:rPr lang="en-US" dirty="0" err="1"/>
              <a:t>MasterSocket</a:t>
            </a:r>
            <a:r>
              <a:rPr lang="en-US" dirty="0"/>
              <a:t>;</a:t>
            </a:r>
          </a:p>
          <a:p>
            <a:r>
              <a:rPr lang="en-US" dirty="0" err="1" smtClean="0"/>
              <a:t>Event.events</a:t>
            </a:r>
            <a:r>
              <a:rPr lang="en-US" dirty="0" smtClean="0"/>
              <a:t> </a:t>
            </a:r>
            <a:r>
              <a:rPr lang="en-US" dirty="0"/>
              <a:t>= EPOLLIN | </a:t>
            </a:r>
            <a:r>
              <a:rPr lang="en-US" dirty="0" smtClean="0"/>
              <a:t>EPOLLET; </a:t>
            </a:r>
            <a:r>
              <a:rPr lang="en-US" dirty="0" smtClean="0">
                <a:solidFill>
                  <a:schemeClr val="accent2"/>
                </a:solidFill>
              </a:rPr>
              <a:t>/* edge triggered */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epoll_ctl</a:t>
            </a:r>
            <a:r>
              <a:rPr lang="en-US" dirty="0"/>
              <a:t>(</a:t>
            </a:r>
            <a:r>
              <a:rPr lang="en-US" dirty="0" err="1"/>
              <a:t>EPoll</a:t>
            </a:r>
            <a:r>
              <a:rPr lang="en-US" dirty="0"/>
              <a:t>, EPOLL_CTL_ADD, </a:t>
            </a:r>
            <a:r>
              <a:rPr lang="en-US" dirty="0" err="1"/>
              <a:t>MasterSocket</a:t>
            </a:r>
            <a:r>
              <a:rPr lang="en-US" dirty="0"/>
              <a:t>, &amp;Event);</a:t>
            </a:r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27921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err="1" smtClean="0"/>
              <a:t>epoll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EPoll</a:t>
            </a:r>
            <a:r>
              <a:rPr lang="en-US" dirty="0"/>
              <a:t> = epoll_create1(0);</a:t>
            </a:r>
          </a:p>
          <a:p>
            <a:endParaRPr lang="en-US" dirty="0"/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epoll_event</a:t>
            </a:r>
            <a:r>
              <a:rPr lang="en-US" dirty="0"/>
              <a:t> Event;</a:t>
            </a:r>
          </a:p>
          <a:p>
            <a:r>
              <a:rPr lang="en-US" dirty="0" err="1"/>
              <a:t>Event.data.fd</a:t>
            </a:r>
            <a:r>
              <a:rPr lang="en-US" dirty="0"/>
              <a:t> = </a:t>
            </a:r>
            <a:r>
              <a:rPr lang="en-US" dirty="0" err="1"/>
              <a:t>MasterSocket</a:t>
            </a:r>
            <a:r>
              <a:rPr lang="en-US" dirty="0"/>
              <a:t>;</a:t>
            </a:r>
          </a:p>
          <a:p>
            <a:r>
              <a:rPr lang="en-US" dirty="0" err="1" smtClean="0"/>
              <a:t>Event.events</a:t>
            </a:r>
            <a:r>
              <a:rPr lang="en-US" dirty="0" smtClean="0"/>
              <a:t> </a:t>
            </a:r>
            <a:r>
              <a:rPr lang="en-US" dirty="0"/>
              <a:t>= EPOLLIN | </a:t>
            </a:r>
            <a:r>
              <a:rPr lang="en-US" dirty="0" smtClean="0"/>
              <a:t>EPOLLET; </a:t>
            </a:r>
            <a:r>
              <a:rPr lang="en-US" dirty="0" smtClean="0">
                <a:solidFill>
                  <a:schemeClr val="accent2"/>
                </a:solidFill>
              </a:rPr>
              <a:t>/* edge triggered */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epoll_ctl</a:t>
            </a:r>
            <a:r>
              <a:rPr lang="en-US" dirty="0"/>
              <a:t>(</a:t>
            </a:r>
            <a:r>
              <a:rPr lang="en-US" dirty="0" err="1"/>
              <a:t>EPoll</a:t>
            </a:r>
            <a:r>
              <a:rPr lang="en-US" dirty="0"/>
              <a:t>, EPOLL_CTL_ADD, </a:t>
            </a:r>
            <a:r>
              <a:rPr lang="en-US" dirty="0" err="1"/>
              <a:t>MasterSocket</a:t>
            </a:r>
            <a:r>
              <a:rPr lang="en-US" dirty="0"/>
              <a:t>, &amp;Event)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b="1" dirty="0"/>
              <a:t>true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 </a:t>
            </a:r>
            <a:r>
              <a:rPr lang="en-US" b="1" dirty="0" err="1"/>
              <a:t>int</a:t>
            </a:r>
            <a:r>
              <a:rPr lang="en-US" dirty="0"/>
              <a:t> N = </a:t>
            </a:r>
            <a:r>
              <a:rPr lang="en-US" dirty="0" err="1"/>
              <a:t>epoll_wait</a:t>
            </a:r>
            <a:r>
              <a:rPr lang="en-US" dirty="0"/>
              <a:t>(</a:t>
            </a:r>
            <a:r>
              <a:rPr lang="en-US" dirty="0" err="1"/>
              <a:t>EPoll</a:t>
            </a:r>
            <a:r>
              <a:rPr lang="en-US" dirty="0"/>
              <a:t>, Events, MAX_EVENTS, -1);</a:t>
            </a:r>
          </a:p>
          <a:p>
            <a:r>
              <a:rPr lang="en-US" dirty="0"/>
              <a:t> 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/>
              <a:t>unsigned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  {</a:t>
            </a:r>
          </a:p>
          <a:p>
            <a:r>
              <a:rPr lang="en-US" dirty="0"/>
              <a:t>    </a:t>
            </a:r>
            <a:r>
              <a:rPr lang="en-US" dirty="0" smtClean="0">
                <a:solidFill>
                  <a:schemeClr val="accent2"/>
                </a:solidFill>
              </a:rPr>
              <a:t>/* ... */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  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8235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65720" y="1661894"/>
            <a:ext cx="5709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400" dirty="0"/>
              <a:t>bind(s, (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sockaddr</a:t>
            </a:r>
            <a:r>
              <a:rPr lang="en-US" sz="2400" dirty="0"/>
              <a:t> *)</a:t>
            </a:r>
            <a:r>
              <a:rPr lang="en-US" sz="2400" dirty="0" err="1"/>
              <a:t>sa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sa</a:t>
            </a:r>
            <a:r>
              <a:rPr lang="en-US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8187326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err="1" smtClean="0"/>
              <a:t>epoll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epoll_event</a:t>
            </a:r>
            <a:r>
              <a:rPr lang="en-US" dirty="0"/>
              <a:t> * Events;</a:t>
            </a:r>
          </a:p>
          <a:p>
            <a:r>
              <a:rPr lang="en-US" dirty="0" smtClean="0"/>
              <a:t>Events </a:t>
            </a:r>
            <a:r>
              <a:rPr lang="en-US" dirty="0"/>
              <a:t>= 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epoll_event</a:t>
            </a:r>
            <a:r>
              <a:rPr lang="en-US" dirty="0"/>
              <a:t> *) </a:t>
            </a:r>
            <a:r>
              <a:rPr lang="en-US" dirty="0" err="1"/>
              <a:t>calloc</a:t>
            </a:r>
            <a:r>
              <a:rPr lang="en-US" dirty="0"/>
              <a:t>(MAX_EVENTS, </a:t>
            </a:r>
            <a:r>
              <a:rPr lang="en-US" b="1" dirty="0" err="1"/>
              <a:t>sizeof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epoll_event</a:t>
            </a:r>
            <a:r>
              <a:rPr lang="en-US" dirty="0"/>
              <a:t>))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3A881"/>
                </a:solidFill>
              </a:rPr>
              <a:t>/* ... */</a:t>
            </a:r>
          </a:p>
          <a:p>
            <a:endParaRPr lang="en-US" dirty="0"/>
          </a:p>
          <a:p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b="1" dirty="0"/>
              <a:t>true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 </a:t>
            </a:r>
            <a:r>
              <a:rPr lang="en-US" b="1" dirty="0" err="1"/>
              <a:t>int</a:t>
            </a:r>
            <a:r>
              <a:rPr lang="en-US" dirty="0"/>
              <a:t> N = </a:t>
            </a:r>
            <a:r>
              <a:rPr lang="en-US" dirty="0" err="1"/>
              <a:t>epoll_wait</a:t>
            </a:r>
            <a:r>
              <a:rPr lang="en-US" dirty="0"/>
              <a:t>(</a:t>
            </a:r>
            <a:r>
              <a:rPr lang="en-US" dirty="0" err="1"/>
              <a:t>EPoll</a:t>
            </a:r>
            <a:r>
              <a:rPr lang="en-US" dirty="0"/>
              <a:t>, Events, MAX_EVENTS, -1);</a:t>
            </a:r>
          </a:p>
          <a:p>
            <a:r>
              <a:rPr lang="en-US" dirty="0"/>
              <a:t> 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/>
              <a:t>unsigned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  {</a:t>
            </a:r>
          </a:p>
          <a:p>
            <a:r>
              <a:rPr lang="en-US" dirty="0"/>
              <a:t>    </a:t>
            </a:r>
            <a:r>
              <a:rPr lang="en-US" dirty="0" smtClean="0">
                <a:solidFill>
                  <a:schemeClr val="accent2"/>
                </a:solidFill>
              </a:rPr>
              <a:t>/* ... */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  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4594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err="1" smtClean="0"/>
              <a:t>epoll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epoll_event</a:t>
            </a:r>
            <a:r>
              <a:rPr lang="en-US" dirty="0"/>
              <a:t> * Events;</a:t>
            </a:r>
          </a:p>
          <a:p>
            <a:r>
              <a:rPr lang="en-US" dirty="0" smtClean="0"/>
              <a:t>Events </a:t>
            </a:r>
            <a:r>
              <a:rPr lang="en-US" dirty="0"/>
              <a:t>= 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epoll_event</a:t>
            </a:r>
            <a:r>
              <a:rPr lang="en-US" dirty="0"/>
              <a:t> *) </a:t>
            </a:r>
            <a:r>
              <a:rPr lang="en-US" dirty="0" err="1"/>
              <a:t>calloc</a:t>
            </a:r>
            <a:r>
              <a:rPr lang="en-US" dirty="0"/>
              <a:t>(MAX_EVENTS, </a:t>
            </a:r>
            <a:r>
              <a:rPr lang="en-US" b="1" dirty="0" err="1"/>
              <a:t>sizeof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epoll_event</a:t>
            </a:r>
            <a:r>
              <a:rPr lang="en-US" dirty="0"/>
              <a:t>))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3A881"/>
                </a:solidFill>
              </a:rPr>
              <a:t>/* ... */</a:t>
            </a:r>
          </a:p>
          <a:p>
            <a:endParaRPr lang="en-US" dirty="0"/>
          </a:p>
          <a:p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b="1" dirty="0"/>
              <a:t>true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 </a:t>
            </a:r>
            <a:r>
              <a:rPr lang="en-US" b="1" dirty="0" err="1"/>
              <a:t>int</a:t>
            </a:r>
            <a:r>
              <a:rPr lang="en-US" dirty="0"/>
              <a:t> N = </a:t>
            </a:r>
            <a:r>
              <a:rPr lang="en-US" dirty="0" err="1"/>
              <a:t>epoll_wait</a:t>
            </a:r>
            <a:r>
              <a:rPr lang="en-US" dirty="0"/>
              <a:t>(</a:t>
            </a:r>
            <a:r>
              <a:rPr lang="en-US" dirty="0" err="1"/>
              <a:t>EPoll</a:t>
            </a:r>
            <a:r>
              <a:rPr lang="en-US" dirty="0"/>
              <a:t>, Events, MAX_EVENTS, -1);</a:t>
            </a:r>
          </a:p>
          <a:p>
            <a:r>
              <a:rPr lang="en-US" dirty="0"/>
              <a:t> 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/>
              <a:t>unsigned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  {</a:t>
            </a:r>
          </a:p>
          <a:p>
            <a:r>
              <a:rPr lang="en-US" dirty="0"/>
              <a:t>    </a:t>
            </a:r>
            <a:r>
              <a:rPr lang="en-US" b="1" dirty="0"/>
              <a:t>if</a:t>
            </a:r>
            <a:r>
              <a:rPr lang="en-US" dirty="0"/>
              <a:t>((Events[</a:t>
            </a:r>
            <a:r>
              <a:rPr lang="en-US" dirty="0" err="1"/>
              <a:t>i</a:t>
            </a:r>
            <a:r>
              <a:rPr lang="en-US" dirty="0"/>
              <a:t>].events &amp; EPOLLERR)||(Events[</a:t>
            </a:r>
            <a:r>
              <a:rPr lang="en-US" dirty="0" err="1"/>
              <a:t>i</a:t>
            </a:r>
            <a:r>
              <a:rPr lang="en-US" dirty="0"/>
              <a:t>].events &amp; EPOLLHUP))</a:t>
            </a:r>
          </a:p>
          <a:p>
            <a:r>
              <a:rPr lang="en-US" dirty="0"/>
              <a:t>    </a:t>
            </a:r>
            <a:r>
              <a:rPr lang="en-US" dirty="0" smtClean="0"/>
              <a:t>{ </a:t>
            </a:r>
            <a:r>
              <a:rPr lang="en-US" dirty="0" smtClean="0">
                <a:solidFill>
                  <a:srgbClr val="23A881"/>
                </a:solidFill>
              </a:rPr>
              <a:t>/* ... */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8387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err="1" smtClean="0"/>
              <a:t>kqueue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KQueue</a:t>
            </a:r>
            <a:r>
              <a:rPr lang="en-US" dirty="0"/>
              <a:t> = </a:t>
            </a:r>
            <a:r>
              <a:rPr lang="en-US" dirty="0" err="1"/>
              <a:t>kqueue</a:t>
            </a:r>
            <a:r>
              <a:rPr lang="en-US" dirty="0"/>
              <a:t>();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1703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err="1" smtClean="0"/>
              <a:t>kqueue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KQueue</a:t>
            </a:r>
            <a:r>
              <a:rPr lang="en-US" dirty="0"/>
              <a:t> = </a:t>
            </a:r>
            <a:r>
              <a:rPr lang="en-US" dirty="0" err="1"/>
              <a:t>kqueue</a:t>
            </a:r>
            <a:r>
              <a:rPr lang="en-US" dirty="0"/>
              <a:t>()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/>
          </a:p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kevent</a:t>
            </a:r>
            <a:r>
              <a:rPr lang="en-US" dirty="0"/>
              <a:t> </a:t>
            </a:r>
            <a:r>
              <a:rPr lang="en-US" dirty="0" err="1"/>
              <a:t>KEvent</a:t>
            </a:r>
            <a:r>
              <a:rPr lang="en-US" dirty="0"/>
              <a:t>;</a:t>
            </a:r>
          </a:p>
          <a:p>
            <a:r>
              <a:rPr lang="en-US" dirty="0" err="1"/>
              <a:t>bzero</a:t>
            </a:r>
            <a:r>
              <a:rPr lang="en-US" dirty="0"/>
              <a:t>(&amp;</a:t>
            </a:r>
            <a:r>
              <a:rPr lang="en-US" dirty="0" err="1"/>
              <a:t>KEvent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KEvent</a:t>
            </a:r>
            <a:r>
              <a:rPr lang="en-US" dirty="0"/>
              <a:t>));</a:t>
            </a:r>
          </a:p>
          <a:p>
            <a:r>
              <a:rPr lang="en-US" dirty="0"/>
              <a:t>EV_SET(&amp;</a:t>
            </a:r>
            <a:r>
              <a:rPr lang="en-US" dirty="0" err="1"/>
              <a:t>KEvent</a:t>
            </a:r>
            <a:r>
              <a:rPr lang="en-US" dirty="0"/>
              <a:t>, </a:t>
            </a:r>
            <a:r>
              <a:rPr lang="en-US" dirty="0" err="1"/>
              <a:t>MasterSocket</a:t>
            </a:r>
            <a:r>
              <a:rPr lang="en-US" dirty="0"/>
              <a:t>, EVFILT_READ, EV_ADD, 0, 0, 0);</a:t>
            </a:r>
          </a:p>
          <a:p>
            <a:r>
              <a:rPr lang="en-US" smtClean="0"/>
              <a:t>kevent</a:t>
            </a:r>
            <a:r>
              <a:rPr lang="en-US" dirty="0"/>
              <a:t>(</a:t>
            </a:r>
            <a:r>
              <a:rPr lang="en-US" dirty="0" err="1"/>
              <a:t>KQueue</a:t>
            </a:r>
            <a:r>
              <a:rPr lang="en-US" dirty="0"/>
              <a:t>, &amp;</a:t>
            </a:r>
            <a:r>
              <a:rPr lang="en-US" dirty="0" err="1"/>
              <a:t>KEvent</a:t>
            </a:r>
            <a:r>
              <a:rPr lang="en-US" dirty="0"/>
              <a:t>, 1, NULL, 0, NULL);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48209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err="1" smtClean="0"/>
              <a:t>kqueue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KQueue</a:t>
            </a:r>
            <a:r>
              <a:rPr lang="en-US" dirty="0"/>
              <a:t> = </a:t>
            </a:r>
            <a:r>
              <a:rPr lang="en-US" dirty="0" err="1"/>
              <a:t>kqueue</a:t>
            </a:r>
            <a:r>
              <a:rPr lang="en-US" dirty="0"/>
              <a:t>()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/>
          </a:p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kevent</a:t>
            </a:r>
            <a:r>
              <a:rPr lang="en-US" dirty="0"/>
              <a:t> </a:t>
            </a:r>
            <a:r>
              <a:rPr lang="en-US" dirty="0" err="1"/>
              <a:t>KEvent</a:t>
            </a:r>
            <a:r>
              <a:rPr lang="en-US" dirty="0"/>
              <a:t>;</a:t>
            </a:r>
          </a:p>
          <a:p>
            <a:r>
              <a:rPr lang="en-US" dirty="0" err="1"/>
              <a:t>bzero</a:t>
            </a:r>
            <a:r>
              <a:rPr lang="en-US" dirty="0"/>
              <a:t>(&amp;</a:t>
            </a:r>
            <a:r>
              <a:rPr lang="en-US" dirty="0" err="1"/>
              <a:t>KEvent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KEvent</a:t>
            </a:r>
            <a:r>
              <a:rPr lang="en-US" dirty="0"/>
              <a:t>));</a:t>
            </a:r>
          </a:p>
          <a:p>
            <a:r>
              <a:rPr lang="en-US" dirty="0"/>
              <a:t>EV_SET(&amp;</a:t>
            </a:r>
            <a:r>
              <a:rPr lang="en-US" dirty="0" err="1"/>
              <a:t>KEvent</a:t>
            </a:r>
            <a:r>
              <a:rPr lang="en-US" dirty="0"/>
              <a:t>, </a:t>
            </a:r>
            <a:r>
              <a:rPr lang="en-US" dirty="0" err="1"/>
              <a:t>MasterSocket</a:t>
            </a:r>
            <a:r>
              <a:rPr lang="en-US" dirty="0"/>
              <a:t>, EVFILT_READ, EV_ADD, 0, 0, 0);</a:t>
            </a:r>
          </a:p>
          <a:p>
            <a:r>
              <a:rPr lang="en-US" dirty="0" err="1" smtClean="0"/>
              <a:t>kevent</a:t>
            </a:r>
            <a:r>
              <a:rPr lang="en-US" dirty="0"/>
              <a:t>(</a:t>
            </a:r>
            <a:r>
              <a:rPr lang="en-US" dirty="0" err="1"/>
              <a:t>KQueue</a:t>
            </a:r>
            <a:r>
              <a:rPr lang="en-US" dirty="0"/>
              <a:t>, &amp;</a:t>
            </a:r>
            <a:r>
              <a:rPr lang="en-US" dirty="0" err="1"/>
              <a:t>KEvent</a:t>
            </a:r>
            <a:r>
              <a:rPr lang="en-US" dirty="0"/>
              <a:t>, 1, NULL, 0, NULL)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/>
          </a:p>
          <a:p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b="1" dirty="0"/>
              <a:t>true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 </a:t>
            </a:r>
            <a:r>
              <a:rPr lang="en-US" dirty="0" err="1"/>
              <a:t>bzero</a:t>
            </a:r>
            <a:r>
              <a:rPr lang="en-US" dirty="0"/>
              <a:t>(&amp;</a:t>
            </a:r>
            <a:r>
              <a:rPr lang="en-US" dirty="0" err="1"/>
              <a:t>KEvent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KEvent</a:t>
            </a:r>
            <a:r>
              <a:rPr lang="en-US" dirty="0"/>
              <a:t>));</a:t>
            </a:r>
          </a:p>
          <a:p>
            <a:r>
              <a:rPr lang="en-US" dirty="0"/>
              <a:t>  </a:t>
            </a:r>
            <a:r>
              <a:rPr lang="en-US" dirty="0" err="1"/>
              <a:t>kevent</a:t>
            </a:r>
            <a:r>
              <a:rPr lang="en-US" dirty="0"/>
              <a:t>(</a:t>
            </a:r>
            <a:r>
              <a:rPr lang="en-US" dirty="0" err="1"/>
              <a:t>KQueue</a:t>
            </a:r>
            <a:r>
              <a:rPr lang="en-US" dirty="0"/>
              <a:t>, NULL, 0, &amp;</a:t>
            </a:r>
            <a:r>
              <a:rPr lang="en-US" dirty="0" err="1"/>
              <a:t>KEvent</a:t>
            </a:r>
            <a:r>
              <a:rPr lang="en-US" dirty="0"/>
              <a:t>, 1, NULL);</a:t>
            </a:r>
          </a:p>
          <a:p>
            <a:r>
              <a:rPr lang="en-US" dirty="0"/>
              <a:t> 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KEvent.filter</a:t>
            </a:r>
            <a:r>
              <a:rPr lang="en-US" dirty="0"/>
              <a:t> == EVFILT_READ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accent2"/>
                </a:solidFill>
              </a:rPr>
              <a:t>/</a:t>
            </a:r>
            <a:r>
              <a:rPr lang="en-US" dirty="0" smtClean="0">
                <a:solidFill>
                  <a:schemeClr val="accent2"/>
                </a:solidFill>
              </a:rPr>
              <a:t>* ... */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96189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err="1" smtClean="0"/>
              <a:t>kqueue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KEvent.ident</a:t>
            </a:r>
            <a:r>
              <a:rPr lang="en-US" dirty="0"/>
              <a:t> == </a:t>
            </a:r>
            <a:r>
              <a:rPr lang="en-US" dirty="0" err="1"/>
              <a:t>MasterSocket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SlaveSocket</a:t>
            </a:r>
            <a:r>
              <a:rPr lang="en-US" dirty="0"/>
              <a:t> = accept(</a:t>
            </a:r>
            <a:r>
              <a:rPr lang="en-US" dirty="0" err="1"/>
              <a:t>MasterSocket</a:t>
            </a:r>
            <a:r>
              <a:rPr lang="en-US" dirty="0"/>
              <a:t>, 0, 0);</a:t>
            </a:r>
          </a:p>
          <a:p>
            <a:r>
              <a:rPr lang="en-US" dirty="0"/>
              <a:t>  </a:t>
            </a:r>
            <a:r>
              <a:rPr lang="en-US" dirty="0" err="1"/>
              <a:t>bzero</a:t>
            </a:r>
            <a:r>
              <a:rPr lang="en-US" dirty="0"/>
              <a:t>(&amp;</a:t>
            </a:r>
            <a:r>
              <a:rPr lang="en-US" dirty="0" err="1"/>
              <a:t>KEvent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KEvent</a:t>
            </a:r>
            <a:r>
              <a:rPr lang="en-US" dirty="0"/>
              <a:t>));</a:t>
            </a:r>
          </a:p>
          <a:p>
            <a:r>
              <a:rPr lang="en-US" dirty="0"/>
              <a:t>  EV_SET(&amp;</a:t>
            </a:r>
            <a:r>
              <a:rPr lang="en-US" dirty="0" err="1"/>
              <a:t>KEvent</a:t>
            </a:r>
            <a:r>
              <a:rPr lang="en-US" dirty="0"/>
              <a:t>, </a:t>
            </a:r>
            <a:r>
              <a:rPr lang="en-US" dirty="0" err="1"/>
              <a:t>SlaveSocket</a:t>
            </a:r>
            <a:r>
              <a:rPr lang="en-US" dirty="0"/>
              <a:t>, EVFILT_READ, EV_ADD, 0, 0, 0);</a:t>
            </a:r>
          </a:p>
          <a:p>
            <a:r>
              <a:rPr lang="en-US" dirty="0"/>
              <a:t>  </a:t>
            </a:r>
            <a:r>
              <a:rPr lang="en-US" dirty="0" err="1"/>
              <a:t>kevent</a:t>
            </a:r>
            <a:r>
              <a:rPr lang="en-US" dirty="0"/>
              <a:t>(</a:t>
            </a:r>
            <a:r>
              <a:rPr lang="en-US" dirty="0" err="1"/>
              <a:t>KQueue</a:t>
            </a:r>
            <a:r>
              <a:rPr lang="en-US" dirty="0"/>
              <a:t>, &amp;</a:t>
            </a:r>
            <a:r>
              <a:rPr lang="en-US" dirty="0" err="1"/>
              <a:t>KEvent</a:t>
            </a:r>
            <a:r>
              <a:rPr lang="en-US" dirty="0"/>
              <a:t>, 1, NULL, 0, NULL);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 </a:t>
            </a:r>
            <a:r>
              <a:rPr lang="en-US" dirty="0" smtClean="0">
                <a:solidFill>
                  <a:srgbClr val="23A881"/>
                </a:solidFill>
              </a:rPr>
              <a:t>/* ... */</a:t>
            </a:r>
            <a:endParaRPr lang="en-US" dirty="0">
              <a:solidFill>
                <a:srgbClr val="23A881"/>
              </a:solidFill>
            </a:endParaRPr>
          </a:p>
          <a:p>
            <a:r>
              <a:rPr lang="en-US" dirty="0" smtClean="0"/>
              <a:t>}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2437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Raw-</a:t>
            </a:r>
            <a:r>
              <a:rPr lang="ru-RU" dirty="0" smtClean="0"/>
              <a:t>сокеты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2634530"/>
      </p:ext>
    </p:extLst>
  </p:cSld>
  <p:clrMapOvr>
    <a:masterClrMapping/>
  </p:clrMapOvr>
  <p:transition xmlns:p14="http://schemas.microsoft.com/office/powerpoint/2010/main">
    <p:fade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Raw-</a:t>
            </a:r>
            <a:r>
              <a:rPr lang="ru-RU" dirty="0" smtClean="0"/>
              <a:t>сокеты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RAWSocket</a:t>
            </a:r>
            <a:r>
              <a:rPr lang="en-US" dirty="0"/>
              <a:t> = socket(AF_INET, SOCK_RAW, IPPROTO_RAW)</a:t>
            </a:r>
            <a:r>
              <a:rPr lang="en-US" dirty="0" smtClean="0"/>
              <a:t>;</a:t>
            </a:r>
            <a:endParaRPr lang="ru-RU" dirty="0" smtClean="0"/>
          </a:p>
          <a:p>
            <a:pPr algn="ctr"/>
            <a:endParaRPr lang="ru-RU" dirty="0"/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RAWSocket</a:t>
            </a:r>
            <a:r>
              <a:rPr lang="en-US" dirty="0"/>
              <a:t> = socket(AF_INET, SOCK_RAW, </a:t>
            </a:r>
            <a:r>
              <a:rPr lang="en-US" dirty="0" smtClean="0"/>
              <a:t>IPPROTO_TCP);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endParaRPr lang="en-US" dirty="0"/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1;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 err="1"/>
              <a:t>setsockopt</a:t>
            </a:r>
            <a:r>
              <a:rPr lang="en-US" dirty="0"/>
              <a:t>(sock, 0, IP_HDRINCL, &amp; </a:t>
            </a:r>
            <a:r>
              <a:rPr lang="en-US" dirty="0" err="1"/>
              <a:t>tmp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))</a:t>
            </a:r>
            <a:r>
              <a:rPr lang="en-US" dirty="0" smtClean="0"/>
              <a:t>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endParaRPr lang="en-US" dirty="0"/>
          </a:p>
          <a:p>
            <a:pPr algn="ctr"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RAWSocket</a:t>
            </a:r>
            <a:r>
              <a:rPr lang="en-US" dirty="0"/>
              <a:t> = socket(PF_PACKET, SOCK_RAW, &lt;protocol&gt;); 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02306"/>
      </p:ext>
    </p:extLst>
  </p:cSld>
  <p:clrMapOvr>
    <a:masterClrMapping/>
  </p:clrMapOvr>
  <p:transition xmlns:p14="http://schemas.microsoft.com/office/powerpoint/2010/main">
    <p:fade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Raw-</a:t>
            </a:r>
            <a:r>
              <a:rPr lang="ru-RU" dirty="0" smtClean="0"/>
              <a:t>сокеты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http://</a:t>
            </a:r>
            <a:r>
              <a:rPr lang="en-US" dirty="0" err="1"/>
              <a:t>www.pdbuchan.com</a:t>
            </a:r>
            <a:r>
              <a:rPr lang="en-US" dirty="0"/>
              <a:t>/</a:t>
            </a:r>
            <a:r>
              <a:rPr lang="en-US" dirty="0" err="1"/>
              <a:t>rawsock</a:t>
            </a:r>
            <a:r>
              <a:rPr lang="en-US" dirty="0"/>
              <a:t>/</a:t>
            </a:r>
            <a:r>
              <a:rPr lang="en-US" dirty="0" err="1"/>
              <a:t>rawsock.html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337521"/>
      </p:ext>
    </p:extLst>
  </p:cSld>
  <p:clrMapOvr>
    <a:masterClrMapping/>
  </p:clrMapOvr>
  <p:transition xmlns:p14="http://schemas.microsoft.com/office/powerpoint/2010/main">
    <p:fade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Raw-</a:t>
            </a:r>
            <a:r>
              <a:rPr lang="ru-RU" dirty="0" smtClean="0"/>
              <a:t>сокеты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119</a:t>
            </a:fld>
            <a:endParaRPr lang="ru-RU" dirty="0"/>
          </a:p>
        </p:txBody>
      </p:sp>
      <p:pic>
        <p:nvPicPr>
          <p:cNvPr id="6" name="Picture 2" descr="IP-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91" y="1351963"/>
            <a:ext cx="8124825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938712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65720" y="1661894"/>
            <a:ext cx="5709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400" dirty="0"/>
              <a:t>bind(s, (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sockaddr</a:t>
            </a:r>
            <a:r>
              <a:rPr lang="en-US" sz="2400" dirty="0"/>
              <a:t> *)</a:t>
            </a:r>
            <a:r>
              <a:rPr lang="en-US" sz="2400" dirty="0" err="1"/>
              <a:t>sa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sa</a:t>
            </a:r>
            <a:r>
              <a:rPr lang="en-US" sz="2400" dirty="0"/>
              <a:t>));</a:t>
            </a:r>
          </a:p>
        </p:txBody>
      </p:sp>
      <p:sp>
        <p:nvSpPr>
          <p:cNvPr id="5" name="Овал 4"/>
          <p:cNvSpPr/>
          <p:nvPr/>
        </p:nvSpPr>
        <p:spPr>
          <a:xfrm>
            <a:off x="2984175" y="1571266"/>
            <a:ext cx="4376689" cy="7081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5234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Raw-</a:t>
            </a:r>
            <a:r>
              <a:rPr lang="ru-RU" dirty="0" smtClean="0"/>
              <a:t>сокеты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120</a:t>
            </a:fld>
            <a:endParaRPr lang="ru-RU" dirty="0"/>
          </a:p>
        </p:txBody>
      </p:sp>
      <p:pic>
        <p:nvPicPr>
          <p:cNvPr id="5" name="Picture 2" descr="http://www.wtcs.org/snmp4tpc/images/TCP-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7289"/>
            <a:ext cx="8542555" cy="528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718880"/>
      </p:ext>
    </p:extLst>
  </p:cSld>
  <p:clrMapOvr>
    <a:masterClrMapping/>
  </p:clrMapOvr>
  <p:transition xmlns:p14="http://schemas.microsoft.com/office/powerpoint/2010/main">
    <p:fade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Raw-</a:t>
            </a:r>
            <a:r>
              <a:rPr lang="ru-RU" dirty="0" smtClean="0"/>
              <a:t>сокеты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121</a:t>
            </a:fld>
            <a:endParaRPr lang="ru-RU" dirty="0"/>
          </a:p>
        </p:txBody>
      </p:sp>
      <p:pic>
        <p:nvPicPr>
          <p:cNvPr id="6" name="Picture 2" descr="http://ccsweb.njit.edu/%7Ecis456/protected/lesson15/cap15-4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1" y="1707183"/>
            <a:ext cx="8160728" cy="318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12763"/>
      </p:ext>
    </p:extLst>
  </p:cSld>
  <p:clrMapOvr>
    <a:masterClrMapping/>
  </p:clrMapOvr>
  <p:transition xmlns:p14="http://schemas.microsoft.com/office/powerpoint/2010/main">
    <p:fade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Создать </a:t>
            </a:r>
            <a:r>
              <a:rPr lang="en-US" dirty="0" smtClean="0"/>
              <a:t>HTTP-</a:t>
            </a:r>
            <a:r>
              <a:rPr lang="ru-RU" dirty="0" smtClean="0"/>
              <a:t>сервер.</a:t>
            </a:r>
          </a:p>
          <a:p>
            <a:r>
              <a:rPr lang="ru-RU" dirty="0" smtClean="0"/>
              <a:t>Сборка через </a:t>
            </a:r>
            <a:r>
              <a:rPr lang="en-US" dirty="0" smtClean="0"/>
              <a:t>make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Запуск:</a:t>
            </a:r>
          </a:p>
          <a:p>
            <a:pPr marL="355591" lvl="1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./</a:t>
            </a:r>
            <a:r>
              <a:rPr lang="en-US" dirty="0" err="1" smtClean="0">
                <a:solidFill>
                  <a:schemeClr val="accent1"/>
                </a:solidFill>
              </a:rPr>
              <a:t>wwwd</a:t>
            </a:r>
            <a:r>
              <a:rPr lang="en-US" dirty="0" smtClean="0">
                <a:solidFill>
                  <a:schemeClr val="accent1"/>
                </a:solidFill>
              </a:rPr>
              <a:t> -d &lt;</a:t>
            </a:r>
            <a:r>
              <a:rPr lang="en-US" dirty="0" err="1" smtClean="0">
                <a:solidFill>
                  <a:schemeClr val="accent1"/>
                </a:solidFill>
              </a:rPr>
              <a:t>dir</a:t>
            </a:r>
            <a:r>
              <a:rPr lang="en-US" dirty="0" smtClean="0">
                <a:solidFill>
                  <a:schemeClr val="accent1"/>
                </a:solidFill>
              </a:rPr>
              <a:t>&gt; -h &lt;</a:t>
            </a:r>
            <a:r>
              <a:rPr lang="en-US" dirty="0" err="1" smtClean="0">
                <a:solidFill>
                  <a:schemeClr val="accent1"/>
                </a:solidFill>
              </a:rPr>
              <a:t>ip</a:t>
            </a:r>
            <a:r>
              <a:rPr lang="en-US" dirty="0" smtClean="0">
                <a:solidFill>
                  <a:schemeClr val="accent1"/>
                </a:solidFill>
              </a:rPr>
              <a:t>&gt; -p &lt;port&gt;</a:t>
            </a:r>
          </a:p>
          <a:p>
            <a:r>
              <a:rPr lang="ru-RU" dirty="0" smtClean="0"/>
              <a:t>Реализация </a:t>
            </a:r>
            <a:r>
              <a:rPr lang="en-US" dirty="0" smtClean="0"/>
              <a:t>HEAD/GET/POST.</a:t>
            </a:r>
          </a:p>
          <a:p>
            <a:r>
              <a:rPr lang="ru-RU" dirty="0" smtClean="0"/>
              <a:t>Статусы 200 и 404.</a:t>
            </a:r>
          </a:p>
          <a:p>
            <a:r>
              <a:rPr lang="ru-RU" dirty="0" smtClean="0"/>
              <a:t>В каталоге </a:t>
            </a:r>
            <a:r>
              <a:rPr lang="en-US" dirty="0" smtClean="0"/>
              <a:t>&lt;</a:t>
            </a:r>
            <a:r>
              <a:rPr lang="en-US" dirty="0" err="1" smtClean="0"/>
              <a:t>dir</a:t>
            </a:r>
            <a:r>
              <a:rPr lang="en-US" dirty="0" smtClean="0"/>
              <a:t>&gt; - html </a:t>
            </a:r>
            <a:r>
              <a:rPr lang="ru-RU" dirty="0" smtClean="0"/>
              <a:t>и </a:t>
            </a:r>
            <a:r>
              <a:rPr lang="en-US" dirty="0" smtClean="0"/>
              <a:t>jpeg </a:t>
            </a:r>
            <a:r>
              <a:rPr lang="ru-RU" dirty="0" smtClean="0"/>
              <a:t>файлы.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8 </a:t>
            </a:r>
            <a:r>
              <a:rPr lang="ru-RU" dirty="0" smtClean="0"/>
              <a:t>апреля (Коллоквиум)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738411"/>
      </p:ext>
    </p:extLst>
  </p:cSld>
  <p:clrMapOvr>
    <a:masterClrMapping/>
  </p:clrMapOvr>
  <p:transition xmlns:p14="http://schemas.microsoft.com/office/powerpoint/2010/main">
    <p:fade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Дмитрий Калугин-Балашов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rvncerr@rvncerr.org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6691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059958"/>
              </p:ext>
            </p:extLst>
          </p:nvPr>
        </p:nvGraphicFramePr>
        <p:xfrm>
          <a:off x="503578" y="3199075"/>
          <a:ext cx="7887422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942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4915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40923"/>
              </p:ext>
            </p:extLst>
          </p:nvPr>
        </p:nvGraphicFramePr>
        <p:xfrm>
          <a:off x="503578" y="3199075"/>
          <a:ext cx="7887422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942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 flipH="1" flipV="1">
            <a:off x="5035826" y="2290897"/>
            <a:ext cx="212035" cy="770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67936" y="1854939"/>
            <a:ext cx="28021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sa_family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0818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30386"/>
              </p:ext>
            </p:extLst>
          </p:nvPr>
        </p:nvGraphicFramePr>
        <p:xfrm>
          <a:off x="503578" y="3199075"/>
          <a:ext cx="7887422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942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 flipV="1">
            <a:off x="5035826" y="2290897"/>
            <a:ext cx="212035" cy="770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67936" y="1854574"/>
            <a:ext cx="28021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sa_family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7030279" y="1854939"/>
            <a:ext cx="430695" cy="120631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37126" y="1416548"/>
            <a:ext cx="196843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sa_data</a:t>
            </a:r>
            <a:r>
              <a:rPr lang="en-US" dirty="0" smtClean="0"/>
              <a:t>[14]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0378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66468"/>
              </p:ext>
            </p:extLst>
          </p:nvPr>
        </p:nvGraphicFramePr>
        <p:xfrm>
          <a:off x="503578" y="3199075"/>
          <a:ext cx="7887422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942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sockaddr_in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 flipV="1">
            <a:off x="5035826" y="2290897"/>
            <a:ext cx="212035" cy="770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67936" y="1854574"/>
            <a:ext cx="28021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sa_family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7030279" y="1854939"/>
            <a:ext cx="430695" cy="120631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37126" y="1416548"/>
            <a:ext cx="196843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sa_data</a:t>
            </a:r>
            <a:r>
              <a:rPr lang="en-US" dirty="0" smtClean="0"/>
              <a:t>[14]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916555" y="4425374"/>
            <a:ext cx="331306" cy="6559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7569" y="5188957"/>
            <a:ext cx="18523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short </a:t>
            </a:r>
            <a:r>
              <a:rPr lang="en-US" dirty="0" err="1" smtClean="0"/>
              <a:t>sin_family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482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17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728577"/>
              </p:ext>
            </p:extLst>
          </p:nvPr>
        </p:nvGraphicFramePr>
        <p:xfrm>
          <a:off x="503578" y="3199075"/>
          <a:ext cx="7887422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942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sockaddr_in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 flipV="1">
            <a:off x="5035826" y="2290897"/>
            <a:ext cx="212035" cy="770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67936" y="1854574"/>
            <a:ext cx="28021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sa_family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7030279" y="1854939"/>
            <a:ext cx="430695" cy="120631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37126" y="1416548"/>
            <a:ext cx="196843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sa_data</a:t>
            </a:r>
            <a:r>
              <a:rPr lang="en-US" dirty="0" smtClean="0"/>
              <a:t>[14]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916555" y="4425374"/>
            <a:ext cx="331306" cy="6559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7569" y="5188957"/>
            <a:ext cx="18523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short </a:t>
            </a:r>
            <a:r>
              <a:rPr lang="en-US" dirty="0" err="1" smtClean="0"/>
              <a:t>sin_family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5685184" y="4425374"/>
            <a:ext cx="1" cy="123330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84394" y="5809215"/>
            <a:ext cx="264841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sin_port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3139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18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41087"/>
              </p:ext>
            </p:extLst>
          </p:nvPr>
        </p:nvGraphicFramePr>
        <p:xfrm>
          <a:off x="503578" y="3199075"/>
          <a:ext cx="7887422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942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sockaddr_in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 flipV="1">
            <a:off x="5035826" y="2290897"/>
            <a:ext cx="212035" cy="770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67936" y="1854574"/>
            <a:ext cx="28021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sa_family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7030279" y="1854939"/>
            <a:ext cx="430695" cy="120631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37126" y="1416548"/>
            <a:ext cx="196843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sa_data</a:t>
            </a:r>
            <a:r>
              <a:rPr lang="en-US" dirty="0" smtClean="0"/>
              <a:t>[14]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916555" y="4425374"/>
            <a:ext cx="331306" cy="6559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7569" y="5188957"/>
            <a:ext cx="17882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short </a:t>
            </a:r>
            <a:r>
              <a:rPr lang="en-US" dirty="0" err="1" smtClean="0"/>
              <a:t>sin_family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5685184" y="4425374"/>
            <a:ext cx="1" cy="123330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84394" y="5809215"/>
            <a:ext cx="264841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sin_port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6248404" y="4425374"/>
            <a:ext cx="205410" cy="54649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74954" y="5075954"/>
            <a:ext cx="1583186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err="1" smtClean="0"/>
              <a:t>n_addr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3139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19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82158"/>
              </p:ext>
            </p:extLst>
          </p:nvPr>
        </p:nvGraphicFramePr>
        <p:xfrm>
          <a:off x="503578" y="3199075"/>
          <a:ext cx="7887422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942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sockaddr_in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 flipV="1">
            <a:off x="5035826" y="2290897"/>
            <a:ext cx="212035" cy="770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67936" y="1854574"/>
            <a:ext cx="28021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sa_family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7030279" y="1854939"/>
            <a:ext cx="430695" cy="120631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37126" y="1416548"/>
            <a:ext cx="196843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sa_data</a:t>
            </a:r>
            <a:r>
              <a:rPr lang="en-US" dirty="0" smtClean="0"/>
              <a:t>[14]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916555" y="4425374"/>
            <a:ext cx="331306" cy="6559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7569" y="5188957"/>
            <a:ext cx="18523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short </a:t>
            </a:r>
            <a:r>
              <a:rPr lang="en-US" dirty="0" err="1" smtClean="0"/>
              <a:t>sin_family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5685184" y="4425374"/>
            <a:ext cx="1" cy="123330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84394" y="5809215"/>
            <a:ext cx="264841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sin_port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6248404" y="4425374"/>
            <a:ext cx="205410" cy="54649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74954" y="5075954"/>
            <a:ext cx="1583186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in_addr</a:t>
            </a:r>
            <a:endParaRPr lang="ru-RU" dirty="0"/>
          </a:p>
        </p:txBody>
      </p:sp>
      <p:cxnSp>
        <p:nvCxnSpPr>
          <p:cNvPr id="15" name="Скругленная соединительная линия 14"/>
          <p:cNvCxnSpPr>
            <a:stCxn id="14" idx="3"/>
            <a:endCxn id="16" idx="0"/>
          </p:cNvCxnSpPr>
          <p:nvPr/>
        </p:nvCxnSpPr>
        <p:spPr>
          <a:xfrm flipH="1">
            <a:off x="4284552" y="5260620"/>
            <a:ext cx="3273588" cy="1110227"/>
          </a:xfrm>
          <a:prstGeom prst="curvedConnector3">
            <a:avLst>
              <a:gd name="adj1" fmla="val -39374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Облако 15"/>
          <p:cNvSpPr/>
          <p:nvPr/>
        </p:nvSpPr>
        <p:spPr>
          <a:xfrm>
            <a:off x="174782" y="5883694"/>
            <a:ext cx="4113198" cy="974305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{ unsigned short </a:t>
            </a:r>
            <a:r>
              <a:rPr lang="en-US" sz="1600" dirty="0" err="1" smtClean="0">
                <a:solidFill>
                  <a:schemeClr val="tx1"/>
                </a:solidFill>
              </a:rPr>
              <a:t>s_addr</a:t>
            </a:r>
            <a:r>
              <a:rPr lang="en-US" sz="1600" dirty="0" smtClean="0">
                <a:solidFill>
                  <a:schemeClr val="tx1"/>
                </a:solidFill>
              </a:rPr>
              <a:t>; }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139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 err="1"/>
              <a:t>Стивенс</a:t>
            </a:r>
            <a:r>
              <a:rPr lang="ru-RU" b="1" dirty="0"/>
              <a:t> </a:t>
            </a:r>
            <a:r>
              <a:rPr lang="ru-RU" b="1" dirty="0" smtClean="0"/>
              <a:t>У.</a:t>
            </a:r>
            <a:endParaRPr lang="en-US" b="1" dirty="0" smtClean="0"/>
          </a:p>
          <a:p>
            <a:r>
              <a:rPr lang="ru-RU" b="1" dirty="0" smtClean="0"/>
              <a:t>UNIX</a:t>
            </a:r>
            <a:r>
              <a:rPr lang="ru-RU" b="1" dirty="0"/>
              <a:t>. </a:t>
            </a:r>
            <a:r>
              <a:rPr lang="ru-RU" b="1" dirty="0" smtClean="0"/>
              <a:t>Разработка </a:t>
            </a:r>
            <a:r>
              <a:rPr lang="ru-RU" b="1" dirty="0"/>
              <a:t>сетевых </a:t>
            </a:r>
            <a:r>
              <a:rPr lang="ru-RU" b="1" dirty="0" smtClean="0"/>
              <a:t>приложений</a:t>
            </a:r>
            <a:r>
              <a:rPr lang="en-US" b="1" dirty="0" smtClean="0"/>
              <a:t>.</a:t>
            </a:r>
            <a:endParaRPr lang="ru-RU" b="1" dirty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W</a:t>
            </a:r>
            <a:r>
              <a:rPr lang="en-US" dirty="0"/>
              <a:t>. Richard </a:t>
            </a:r>
            <a:r>
              <a:rPr lang="en-US" dirty="0" smtClean="0"/>
              <a:t>Stevens.</a:t>
            </a:r>
          </a:p>
          <a:p>
            <a:pPr algn="r"/>
            <a:r>
              <a:rPr lang="en-US" dirty="0" smtClean="0"/>
              <a:t>UNIX </a:t>
            </a:r>
            <a:r>
              <a:rPr lang="en-US" dirty="0"/>
              <a:t>Network Programming</a:t>
            </a:r>
          </a:p>
          <a:p>
            <a:pPr algn="r"/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0057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20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77658"/>
              </p:ext>
            </p:extLst>
          </p:nvPr>
        </p:nvGraphicFramePr>
        <p:xfrm>
          <a:off x="503578" y="3199075"/>
          <a:ext cx="7887422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942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sockaddr_in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 flipV="1">
            <a:off x="5035826" y="2290897"/>
            <a:ext cx="212035" cy="770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67936" y="1854574"/>
            <a:ext cx="28021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sa_family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7030279" y="1854939"/>
            <a:ext cx="430695" cy="120631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37126" y="1416548"/>
            <a:ext cx="196843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sa_data</a:t>
            </a:r>
            <a:r>
              <a:rPr lang="en-US" dirty="0" smtClean="0"/>
              <a:t>[14]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916555" y="4425374"/>
            <a:ext cx="331306" cy="6559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7569" y="5188957"/>
            <a:ext cx="18523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short </a:t>
            </a:r>
            <a:r>
              <a:rPr lang="en-US" dirty="0" err="1" smtClean="0"/>
              <a:t>sin_family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5685184" y="4425374"/>
            <a:ext cx="1" cy="123330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84394" y="5809215"/>
            <a:ext cx="264841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sin_port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6248404" y="4425374"/>
            <a:ext cx="205410" cy="54649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74954" y="5075954"/>
            <a:ext cx="1583186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in_addr</a:t>
            </a:r>
            <a:endParaRPr lang="ru-RU" dirty="0"/>
          </a:p>
        </p:txBody>
      </p:sp>
      <p:cxnSp>
        <p:nvCxnSpPr>
          <p:cNvPr id="15" name="Скругленная соединительная линия 14"/>
          <p:cNvCxnSpPr>
            <a:stCxn id="14" idx="3"/>
            <a:endCxn id="16" idx="0"/>
          </p:cNvCxnSpPr>
          <p:nvPr/>
        </p:nvCxnSpPr>
        <p:spPr>
          <a:xfrm flipH="1">
            <a:off x="4284552" y="5260620"/>
            <a:ext cx="3273588" cy="1110227"/>
          </a:xfrm>
          <a:prstGeom prst="curvedConnector3">
            <a:avLst>
              <a:gd name="adj1" fmla="val -39374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Облако 15"/>
          <p:cNvSpPr/>
          <p:nvPr/>
        </p:nvSpPr>
        <p:spPr>
          <a:xfrm>
            <a:off x="174782" y="5883694"/>
            <a:ext cx="4113198" cy="974305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{ unsigned short </a:t>
            </a:r>
            <a:r>
              <a:rPr lang="en-US" sz="1600" dirty="0" err="1" smtClean="0">
                <a:solidFill>
                  <a:schemeClr val="tx1"/>
                </a:solidFill>
              </a:rPr>
              <a:t>s_addr</a:t>
            </a:r>
            <a:r>
              <a:rPr lang="en-US" sz="1600" dirty="0" smtClean="0">
                <a:solidFill>
                  <a:schemeClr val="tx1"/>
                </a:solidFill>
              </a:rPr>
              <a:t>; }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6823631" y="4340636"/>
            <a:ext cx="324679" cy="331423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60955" y="4530477"/>
            <a:ext cx="1685783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sin_zero</a:t>
            </a:r>
            <a:r>
              <a:rPr lang="en-US" dirty="0" smtClean="0"/>
              <a:t>[8]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52869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Заполнение структуры </a:t>
            </a:r>
            <a:r>
              <a:rPr lang="en-US" dirty="0" err="1" smtClean="0"/>
              <a:t>sockaddr_in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;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1662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Заполнение структуры </a:t>
            </a:r>
            <a:r>
              <a:rPr lang="en-US" dirty="0" err="1" smtClean="0"/>
              <a:t>sockaddr_in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 smtClean="0"/>
              <a:t>;</a:t>
            </a:r>
          </a:p>
          <a:p>
            <a:r>
              <a:rPr lang="en-US" dirty="0" err="1"/>
              <a:t>memset</a:t>
            </a:r>
            <a:r>
              <a:rPr lang="en-US" dirty="0"/>
              <a:t>(&amp;</a:t>
            </a:r>
            <a:r>
              <a:rPr lang="en-US" dirty="0" err="1"/>
              <a:t>SockAddr</a:t>
            </a:r>
            <a:r>
              <a:rPr lang="en-US" dirty="0"/>
              <a:t>, 0,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SockAddr</a:t>
            </a:r>
            <a:r>
              <a:rPr lang="en-US" dirty="0"/>
              <a:t>));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44475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Заполнение структуры </a:t>
            </a:r>
            <a:r>
              <a:rPr lang="en-US" dirty="0" err="1" smtClean="0"/>
              <a:t>sockaddr_in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en-US" dirty="0" err="1" smtClean="0">
                <a:solidFill>
                  <a:schemeClr val="accent2"/>
                </a:solidFill>
              </a:rPr>
              <a:t>memset</a:t>
            </a:r>
            <a:r>
              <a:rPr lang="en-US" dirty="0">
                <a:solidFill>
                  <a:schemeClr val="accent2"/>
                </a:solidFill>
              </a:rPr>
              <a:t>(&amp;</a:t>
            </a:r>
            <a:r>
              <a:rPr lang="en-US" dirty="0" err="1">
                <a:solidFill>
                  <a:schemeClr val="accent2"/>
                </a:solidFill>
              </a:rPr>
              <a:t>SockAddr</a:t>
            </a:r>
            <a:r>
              <a:rPr lang="en-US" dirty="0">
                <a:solidFill>
                  <a:schemeClr val="accent2"/>
                </a:solidFill>
              </a:rPr>
              <a:t>, 0, </a:t>
            </a:r>
            <a:r>
              <a:rPr lang="en-US" dirty="0" err="1">
                <a:solidFill>
                  <a:schemeClr val="accent2"/>
                </a:solidFill>
              </a:rPr>
              <a:t>sizeof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SockAddr</a:t>
            </a:r>
            <a:r>
              <a:rPr lang="en-US" dirty="0">
                <a:solidFill>
                  <a:schemeClr val="accent2"/>
                </a:solidFill>
              </a:rPr>
              <a:t>))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err="1"/>
              <a:t>bzero</a:t>
            </a:r>
            <a:r>
              <a:rPr lang="en-US" dirty="0"/>
              <a:t>(&amp;</a:t>
            </a:r>
            <a:r>
              <a:rPr lang="en-US" dirty="0" err="1"/>
              <a:t>SockAddr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SockAddr</a:t>
            </a:r>
            <a:r>
              <a:rPr lang="en-US" dirty="0"/>
              <a:t>));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22575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Заполнение структуры </a:t>
            </a:r>
            <a:r>
              <a:rPr lang="en-US" dirty="0" err="1" smtClean="0"/>
              <a:t>sockaddr_in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en-US" dirty="0" err="1" smtClean="0">
                <a:solidFill>
                  <a:schemeClr val="accent2"/>
                </a:solidFill>
              </a:rPr>
              <a:t>memset</a:t>
            </a:r>
            <a:r>
              <a:rPr lang="en-US" dirty="0">
                <a:solidFill>
                  <a:schemeClr val="accent2"/>
                </a:solidFill>
              </a:rPr>
              <a:t>(&amp;</a:t>
            </a:r>
            <a:r>
              <a:rPr lang="en-US" dirty="0" err="1">
                <a:solidFill>
                  <a:schemeClr val="accent2"/>
                </a:solidFill>
              </a:rPr>
              <a:t>SockAddr</a:t>
            </a:r>
            <a:r>
              <a:rPr lang="en-US" dirty="0">
                <a:solidFill>
                  <a:schemeClr val="accent2"/>
                </a:solidFill>
              </a:rPr>
              <a:t>, 0, </a:t>
            </a:r>
            <a:r>
              <a:rPr lang="en-US" dirty="0" err="1">
                <a:solidFill>
                  <a:schemeClr val="accent2"/>
                </a:solidFill>
              </a:rPr>
              <a:t>sizeof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SockAddr</a:t>
            </a:r>
            <a:r>
              <a:rPr lang="en-US" dirty="0">
                <a:solidFill>
                  <a:schemeClr val="accent2"/>
                </a:solidFill>
              </a:rPr>
              <a:t>))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err="1"/>
              <a:t>bzero</a:t>
            </a:r>
            <a:r>
              <a:rPr lang="en-US" dirty="0"/>
              <a:t>(&amp;</a:t>
            </a:r>
            <a:r>
              <a:rPr lang="en-US" dirty="0" err="1"/>
              <a:t>SockAddr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SockAddr</a:t>
            </a:r>
            <a:r>
              <a:rPr lang="en-US" dirty="0"/>
              <a:t>))</a:t>
            </a:r>
            <a:r>
              <a:rPr lang="en-US" dirty="0" smtClean="0"/>
              <a:t>;</a:t>
            </a:r>
          </a:p>
          <a:p>
            <a:r>
              <a:rPr lang="en-US" dirty="0" err="1"/>
              <a:t>SockAddr.sin_family</a:t>
            </a:r>
            <a:r>
              <a:rPr lang="en-US" dirty="0"/>
              <a:t> = </a:t>
            </a:r>
            <a:r>
              <a:rPr lang="en-US" b="1" dirty="0">
                <a:solidFill>
                  <a:schemeClr val="accent3"/>
                </a:solidFill>
              </a:rPr>
              <a:t>AF_INET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8432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Заполнение структуры </a:t>
            </a:r>
            <a:r>
              <a:rPr lang="en-US" dirty="0" err="1" smtClean="0"/>
              <a:t>sockaddr_in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en-US" dirty="0" err="1" smtClean="0">
                <a:solidFill>
                  <a:schemeClr val="accent2"/>
                </a:solidFill>
              </a:rPr>
              <a:t>memset</a:t>
            </a:r>
            <a:r>
              <a:rPr lang="en-US" dirty="0">
                <a:solidFill>
                  <a:schemeClr val="accent2"/>
                </a:solidFill>
              </a:rPr>
              <a:t>(&amp;</a:t>
            </a:r>
            <a:r>
              <a:rPr lang="en-US" dirty="0" err="1">
                <a:solidFill>
                  <a:schemeClr val="accent2"/>
                </a:solidFill>
              </a:rPr>
              <a:t>SockAddr</a:t>
            </a:r>
            <a:r>
              <a:rPr lang="en-US" dirty="0">
                <a:solidFill>
                  <a:schemeClr val="accent2"/>
                </a:solidFill>
              </a:rPr>
              <a:t>, 0, </a:t>
            </a:r>
            <a:r>
              <a:rPr lang="en-US" dirty="0" err="1">
                <a:solidFill>
                  <a:schemeClr val="accent2"/>
                </a:solidFill>
              </a:rPr>
              <a:t>sizeof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SockAddr</a:t>
            </a:r>
            <a:r>
              <a:rPr lang="en-US" dirty="0">
                <a:solidFill>
                  <a:schemeClr val="accent2"/>
                </a:solidFill>
              </a:rPr>
              <a:t>))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err="1"/>
              <a:t>bzero</a:t>
            </a:r>
            <a:r>
              <a:rPr lang="en-US" dirty="0"/>
              <a:t>(&amp;</a:t>
            </a:r>
            <a:r>
              <a:rPr lang="en-US" dirty="0" err="1"/>
              <a:t>SockAddr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SockAddr</a:t>
            </a:r>
            <a:r>
              <a:rPr lang="en-US" dirty="0"/>
              <a:t>))</a:t>
            </a:r>
            <a:r>
              <a:rPr lang="en-US" dirty="0" smtClean="0"/>
              <a:t>;</a:t>
            </a:r>
          </a:p>
          <a:p>
            <a:r>
              <a:rPr lang="en-US" dirty="0" err="1"/>
              <a:t>SockAddr.sin_family</a:t>
            </a:r>
            <a:r>
              <a:rPr lang="en-US" dirty="0"/>
              <a:t> = </a:t>
            </a:r>
            <a:r>
              <a:rPr lang="en-US" b="1" dirty="0">
                <a:solidFill>
                  <a:schemeClr val="accent3"/>
                </a:solidFill>
              </a:rPr>
              <a:t>AF_INET</a:t>
            </a:r>
            <a:r>
              <a:rPr lang="en-US" dirty="0" smtClean="0"/>
              <a:t>;</a:t>
            </a:r>
          </a:p>
          <a:p>
            <a:r>
              <a:rPr lang="en-US" dirty="0" err="1"/>
              <a:t>SockAddr.sin_port</a:t>
            </a:r>
            <a:r>
              <a:rPr lang="en-US" dirty="0"/>
              <a:t> = </a:t>
            </a:r>
            <a:r>
              <a:rPr lang="en-US" dirty="0" err="1"/>
              <a:t>htons</a:t>
            </a:r>
            <a:r>
              <a:rPr lang="en-US" dirty="0"/>
              <a:t>(</a:t>
            </a:r>
            <a:r>
              <a:rPr lang="en-US" b="1" dirty="0">
                <a:solidFill>
                  <a:srgbClr val="F58020"/>
                </a:solidFill>
              </a:rPr>
              <a:t>12345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535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Заполнение структуры </a:t>
            </a:r>
            <a:r>
              <a:rPr lang="en-US" dirty="0" err="1" smtClean="0"/>
              <a:t>sockaddr_in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en-US" dirty="0" err="1" smtClean="0">
                <a:solidFill>
                  <a:schemeClr val="accent2"/>
                </a:solidFill>
              </a:rPr>
              <a:t>memset</a:t>
            </a:r>
            <a:r>
              <a:rPr lang="en-US" dirty="0">
                <a:solidFill>
                  <a:schemeClr val="accent2"/>
                </a:solidFill>
              </a:rPr>
              <a:t>(&amp;</a:t>
            </a:r>
            <a:r>
              <a:rPr lang="en-US" dirty="0" err="1">
                <a:solidFill>
                  <a:schemeClr val="accent2"/>
                </a:solidFill>
              </a:rPr>
              <a:t>SockAddr</a:t>
            </a:r>
            <a:r>
              <a:rPr lang="en-US" dirty="0">
                <a:solidFill>
                  <a:schemeClr val="accent2"/>
                </a:solidFill>
              </a:rPr>
              <a:t>, 0, </a:t>
            </a:r>
            <a:r>
              <a:rPr lang="en-US" dirty="0" err="1">
                <a:solidFill>
                  <a:schemeClr val="accent2"/>
                </a:solidFill>
              </a:rPr>
              <a:t>sizeof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SockAddr</a:t>
            </a:r>
            <a:r>
              <a:rPr lang="en-US" dirty="0">
                <a:solidFill>
                  <a:schemeClr val="accent2"/>
                </a:solidFill>
              </a:rPr>
              <a:t>))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err="1"/>
              <a:t>bzero</a:t>
            </a:r>
            <a:r>
              <a:rPr lang="en-US" dirty="0"/>
              <a:t>(&amp;</a:t>
            </a:r>
            <a:r>
              <a:rPr lang="en-US" dirty="0" err="1"/>
              <a:t>SockAddr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SockAddr</a:t>
            </a:r>
            <a:r>
              <a:rPr lang="en-US" dirty="0"/>
              <a:t>))</a:t>
            </a:r>
            <a:r>
              <a:rPr lang="en-US" dirty="0" smtClean="0"/>
              <a:t>;</a:t>
            </a:r>
          </a:p>
          <a:p>
            <a:r>
              <a:rPr lang="en-US" dirty="0" err="1"/>
              <a:t>SockAddr.sin_family</a:t>
            </a:r>
            <a:r>
              <a:rPr lang="en-US" dirty="0"/>
              <a:t> = </a:t>
            </a:r>
            <a:r>
              <a:rPr lang="en-US" b="1" dirty="0">
                <a:solidFill>
                  <a:schemeClr val="accent3"/>
                </a:solidFill>
              </a:rPr>
              <a:t>AF_INET</a:t>
            </a:r>
            <a:r>
              <a:rPr lang="en-US" dirty="0" smtClean="0"/>
              <a:t>;</a:t>
            </a:r>
          </a:p>
          <a:p>
            <a:r>
              <a:rPr lang="en-US" dirty="0" err="1"/>
              <a:t>SockAddr.sin_port</a:t>
            </a:r>
            <a:r>
              <a:rPr lang="en-US" dirty="0"/>
              <a:t> = </a:t>
            </a:r>
            <a:r>
              <a:rPr lang="en-US" dirty="0" err="1"/>
              <a:t>htons</a:t>
            </a:r>
            <a:r>
              <a:rPr lang="en-US" dirty="0"/>
              <a:t>(</a:t>
            </a:r>
            <a:r>
              <a:rPr lang="en-US" b="1" dirty="0">
                <a:solidFill>
                  <a:srgbClr val="F58020"/>
                </a:solidFill>
              </a:rPr>
              <a:t>12345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err="1"/>
              <a:t>SockAddr.sin_addr.s_addr</a:t>
            </a:r>
            <a:r>
              <a:rPr lang="en-US" dirty="0"/>
              <a:t> = </a:t>
            </a:r>
            <a:r>
              <a:rPr lang="en-US" dirty="0" err="1"/>
              <a:t>htonl</a:t>
            </a:r>
            <a:r>
              <a:rPr lang="en-US" dirty="0"/>
              <a:t>(</a:t>
            </a:r>
            <a:r>
              <a:rPr lang="en-US" b="1" dirty="0">
                <a:solidFill>
                  <a:srgbClr val="F58020"/>
                </a:solidFill>
              </a:rPr>
              <a:t>INADDR_ANY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49917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Заполнение структуры </a:t>
            </a:r>
            <a:r>
              <a:rPr lang="en-US" dirty="0" err="1" smtClean="0"/>
              <a:t>sockaddr_in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en-US" dirty="0" err="1" smtClean="0">
                <a:solidFill>
                  <a:schemeClr val="accent2"/>
                </a:solidFill>
              </a:rPr>
              <a:t>memset</a:t>
            </a:r>
            <a:r>
              <a:rPr lang="en-US" dirty="0">
                <a:solidFill>
                  <a:schemeClr val="accent2"/>
                </a:solidFill>
              </a:rPr>
              <a:t>(&amp;</a:t>
            </a:r>
            <a:r>
              <a:rPr lang="en-US" dirty="0" err="1">
                <a:solidFill>
                  <a:schemeClr val="accent2"/>
                </a:solidFill>
              </a:rPr>
              <a:t>SockAddr</a:t>
            </a:r>
            <a:r>
              <a:rPr lang="en-US" dirty="0">
                <a:solidFill>
                  <a:schemeClr val="accent2"/>
                </a:solidFill>
              </a:rPr>
              <a:t>, 0, </a:t>
            </a:r>
            <a:r>
              <a:rPr lang="en-US" dirty="0" err="1">
                <a:solidFill>
                  <a:schemeClr val="accent2"/>
                </a:solidFill>
              </a:rPr>
              <a:t>sizeof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SockAddr</a:t>
            </a:r>
            <a:r>
              <a:rPr lang="en-US" dirty="0">
                <a:solidFill>
                  <a:schemeClr val="accent2"/>
                </a:solidFill>
              </a:rPr>
              <a:t>))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err="1"/>
              <a:t>bzero</a:t>
            </a:r>
            <a:r>
              <a:rPr lang="en-US" dirty="0"/>
              <a:t>(&amp;</a:t>
            </a:r>
            <a:r>
              <a:rPr lang="en-US" dirty="0" err="1"/>
              <a:t>SockAddr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SockAddr</a:t>
            </a:r>
            <a:r>
              <a:rPr lang="en-US" dirty="0"/>
              <a:t>))</a:t>
            </a:r>
            <a:r>
              <a:rPr lang="en-US" dirty="0" smtClean="0"/>
              <a:t>;</a:t>
            </a:r>
          </a:p>
          <a:p>
            <a:r>
              <a:rPr lang="en-US" dirty="0" err="1"/>
              <a:t>SockAddr.sin_family</a:t>
            </a:r>
            <a:r>
              <a:rPr lang="en-US" dirty="0"/>
              <a:t> = </a:t>
            </a:r>
            <a:r>
              <a:rPr lang="en-US" b="1" dirty="0">
                <a:solidFill>
                  <a:schemeClr val="accent3"/>
                </a:solidFill>
              </a:rPr>
              <a:t>AF_INET</a:t>
            </a:r>
            <a:r>
              <a:rPr lang="en-US" dirty="0" smtClean="0"/>
              <a:t>;</a:t>
            </a:r>
          </a:p>
          <a:p>
            <a:r>
              <a:rPr lang="en-US" dirty="0" err="1"/>
              <a:t>SockAddr.sin_port</a:t>
            </a:r>
            <a:r>
              <a:rPr lang="en-US" dirty="0"/>
              <a:t> = </a:t>
            </a:r>
            <a:r>
              <a:rPr lang="en-US" dirty="0" err="1"/>
              <a:t>htons</a:t>
            </a:r>
            <a:r>
              <a:rPr lang="en-US" dirty="0"/>
              <a:t>(</a:t>
            </a:r>
            <a:r>
              <a:rPr lang="en-US" b="1" dirty="0">
                <a:solidFill>
                  <a:srgbClr val="F58020"/>
                </a:solidFill>
              </a:rPr>
              <a:t>12345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en-US" dirty="0" err="1" smtClean="0">
                <a:solidFill>
                  <a:schemeClr val="accent2"/>
                </a:solidFill>
              </a:rPr>
              <a:t>SockAddr.sin_addr.s_addr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 </a:t>
            </a:r>
            <a:r>
              <a:rPr lang="en-US" dirty="0" err="1">
                <a:solidFill>
                  <a:schemeClr val="accent2"/>
                </a:solidFill>
              </a:rPr>
              <a:t>htonl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2"/>
                </a:solidFill>
              </a:rPr>
              <a:t>INADDR_ANY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err="1"/>
              <a:t>SockAddr.sin_addr.s_addr</a:t>
            </a:r>
            <a:r>
              <a:rPr lang="en-US" dirty="0"/>
              <a:t> = </a:t>
            </a:r>
            <a:r>
              <a:rPr lang="en-US" dirty="0" err="1"/>
              <a:t>htonl</a:t>
            </a:r>
            <a:r>
              <a:rPr lang="en-US" dirty="0"/>
              <a:t>(</a:t>
            </a:r>
            <a:r>
              <a:rPr lang="en-US" b="1" dirty="0">
                <a:solidFill>
                  <a:srgbClr val="F58020"/>
                </a:solidFill>
              </a:rPr>
              <a:t>INADDR_LOOPBACK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2334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Заполнение структуры </a:t>
            </a:r>
            <a:r>
              <a:rPr lang="en-US" dirty="0" err="1" smtClean="0"/>
              <a:t>sockaddr_in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en-US" dirty="0" err="1" smtClean="0">
                <a:solidFill>
                  <a:schemeClr val="accent2"/>
                </a:solidFill>
              </a:rPr>
              <a:t>memset</a:t>
            </a:r>
            <a:r>
              <a:rPr lang="en-US" dirty="0">
                <a:solidFill>
                  <a:schemeClr val="accent2"/>
                </a:solidFill>
              </a:rPr>
              <a:t>(&amp;</a:t>
            </a:r>
            <a:r>
              <a:rPr lang="en-US" dirty="0" err="1">
                <a:solidFill>
                  <a:schemeClr val="accent2"/>
                </a:solidFill>
              </a:rPr>
              <a:t>SockAddr</a:t>
            </a:r>
            <a:r>
              <a:rPr lang="en-US" dirty="0">
                <a:solidFill>
                  <a:schemeClr val="accent2"/>
                </a:solidFill>
              </a:rPr>
              <a:t>, 0, </a:t>
            </a:r>
            <a:r>
              <a:rPr lang="en-US" dirty="0" err="1">
                <a:solidFill>
                  <a:schemeClr val="accent2"/>
                </a:solidFill>
              </a:rPr>
              <a:t>sizeof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SockAddr</a:t>
            </a:r>
            <a:r>
              <a:rPr lang="en-US" dirty="0">
                <a:solidFill>
                  <a:schemeClr val="accent2"/>
                </a:solidFill>
              </a:rPr>
              <a:t>))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err="1"/>
              <a:t>bzero</a:t>
            </a:r>
            <a:r>
              <a:rPr lang="en-US" dirty="0"/>
              <a:t>(&amp;</a:t>
            </a:r>
            <a:r>
              <a:rPr lang="en-US" dirty="0" err="1"/>
              <a:t>SockAddr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SockAddr</a:t>
            </a:r>
            <a:r>
              <a:rPr lang="en-US" dirty="0"/>
              <a:t>))</a:t>
            </a:r>
            <a:r>
              <a:rPr lang="en-US" dirty="0" smtClean="0"/>
              <a:t>;</a:t>
            </a:r>
          </a:p>
          <a:p>
            <a:r>
              <a:rPr lang="en-US" dirty="0" err="1"/>
              <a:t>SockAddr.sin_family</a:t>
            </a:r>
            <a:r>
              <a:rPr lang="en-US" dirty="0"/>
              <a:t> = </a:t>
            </a:r>
            <a:r>
              <a:rPr lang="en-US" b="1" dirty="0">
                <a:solidFill>
                  <a:schemeClr val="accent3"/>
                </a:solidFill>
              </a:rPr>
              <a:t>AF_INET</a:t>
            </a:r>
            <a:r>
              <a:rPr lang="en-US" dirty="0" smtClean="0"/>
              <a:t>;</a:t>
            </a:r>
          </a:p>
          <a:p>
            <a:r>
              <a:rPr lang="en-US" dirty="0" err="1"/>
              <a:t>SockAddr.sin_port</a:t>
            </a:r>
            <a:r>
              <a:rPr lang="en-US" dirty="0"/>
              <a:t> = </a:t>
            </a:r>
            <a:r>
              <a:rPr lang="en-US" dirty="0" err="1"/>
              <a:t>htons</a:t>
            </a:r>
            <a:r>
              <a:rPr lang="en-US" dirty="0"/>
              <a:t>(</a:t>
            </a:r>
            <a:r>
              <a:rPr lang="en-US" b="1" dirty="0">
                <a:solidFill>
                  <a:srgbClr val="F58020"/>
                </a:solidFill>
              </a:rPr>
              <a:t>12345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en-US" dirty="0" err="1" smtClean="0">
                <a:solidFill>
                  <a:schemeClr val="accent2"/>
                </a:solidFill>
              </a:rPr>
              <a:t>SockAddr.sin_addr.s_addr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 </a:t>
            </a:r>
            <a:r>
              <a:rPr lang="en-US" dirty="0" err="1">
                <a:solidFill>
                  <a:schemeClr val="accent2"/>
                </a:solidFill>
              </a:rPr>
              <a:t>htonl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2"/>
                </a:solidFill>
              </a:rPr>
              <a:t>INADDR_ANY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>
                <a:solidFill>
                  <a:srgbClr val="23A881"/>
                </a:solidFill>
              </a:rPr>
              <a:t>// </a:t>
            </a:r>
            <a:r>
              <a:rPr lang="en-US" dirty="0" err="1" smtClean="0">
                <a:solidFill>
                  <a:srgbClr val="23A881"/>
                </a:solidFill>
              </a:rPr>
              <a:t>SockAddr.sin_addr.s_addr</a:t>
            </a:r>
            <a:r>
              <a:rPr lang="en-US" dirty="0" smtClean="0">
                <a:solidFill>
                  <a:srgbClr val="23A881"/>
                </a:solidFill>
              </a:rPr>
              <a:t> </a:t>
            </a:r>
            <a:r>
              <a:rPr lang="en-US" dirty="0">
                <a:solidFill>
                  <a:srgbClr val="23A881"/>
                </a:solidFill>
              </a:rPr>
              <a:t>= </a:t>
            </a:r>
            <a:r>
              <a:rPr lang="en-US" dirty="0" err="1">
                <a:solidFill>
                  <a:srgbClr val="23A881"/>
                </a:solidFill>
              </a:rPr>
              <a:t>htonl</a:t>
            </a:r>
            <a:r>
              <a:rPr lang="en-US" dirty="0">
                <a:solidFill>
                  <a:srgbClr val="23A881"/>
                </a:solidFill>
              </a:rPr>
              <a:t>(</a:t>
            </a:r>
            <a:r>
              <a:rPr lang="en-US" b="1" dirty="0">
                <a:solidFill>
                  <a:srgbClr val="23A881"/>
                </a:solidFill>
              </a:rPr>
              <a:t>INADDR_LOOPBACK</a:t>
            </a:r>
            <a:r>
              <a:rPr lang="en-US" dirty="0">
                <a:solidFill>
                  <a:srgbClr val="23A881"/>
                </a:solidFill>
              </a:rPr>
              <a:t>)</a:t>
            </a:r>
            <a:r>
              <a:rPr lang="en-US" dirty="0" smtClean="0">
                <a:solidFill>
                  <a:srgbClr val="23A881"/>
                </a:solidFill>
              </a:rPr>
              <a:t>;</a:t>
            </a:r>
          </a:p>
          <a:p>
            <a:r>
              <a:rPr lang="en-US" dirty="0" err="1"/>
              <a:t>SockAddr.sin_addr.s_addr</a:t>
            </a:r>
            <a:r>
              <a:rPr lang="en-US" dirty="0"/>
              <a:t> = </a:t>
            </a:r>
            <a:r>
              <a:rPr lang="en-US" dirty="0" err="1"/>
              <a:t>inet_addr</a:t>
            </a:r>
            <a:r>
              <a:rPr lang="en-US" dirty="0"/>
              <a:t>(</a:t>
            </a:r>
            <a:r>
              <a:rPr lang="en-US" b="1" dirty="0">
                <a:solidFill>
                  <a:schemeClr val="accent3"/>
                </a:solidFill>
              </a:rPr>
              <a:t>“178.63.66.215”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5180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Заполнение структуры </a:t>
            </a:r>
            <a:r>
              <a:rPr lang="en-US" dirty="0" err="1" smtClean="0"/>
              <a:t>sockaddr_in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en-US" dirty="0" err="1" smtClean="0">
                <a:solidFill>
                  <a:schemeClr val="accent2"/>
                </a:solidFill>
              </a:rPr>
              <a:t>memset</a:t>
            </a:r>
            <a:r>
              <a:rPr lang="en-US" dirty="0">
                <a:solidFill>
                  <a:schemeClr val="accent2"/>
                </a:solidFill>
              </a:rPr>
              <a:t>(&amp;</a:t>
            </a:r>
            <a:r>
              <a:rPr lang="en-US" dirty="0" err="1">
                <a:solidFill>
                  <a:schemeClr val="accent2"/>
                </a:solidFill>
              </a:rPr>
              <a:t>SockAddr</a:t>
            </a:r>
            <a:r>
              <a:rPr lang="en-US" dirty="0">
                <a:solidFill>
                  <a:schemeClr val="accent2"/>
                </a:solidFill>
              </a:rPr>
              <a:t>, 0, </a:t>
            </a:r>
            <a:r>
              <a:rPr lang="en-US" dirty="0" err="1">
                <a:solidFill>
                  <a:schemeClr val="accent2"/>
                </a:solidFill>
              </a:rPr>
              <a:t>sizeof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SockAddr</a:t>
            </a:r>
            <a:r>
              <a:rPr lang="en-US" dirty="0">
                <a:solidFill>
                  <a:schemeClr val="accent2"/>
                </a:solidFill>
              </a:rPr>
              <a:t>))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err="1"/>
              <a:t>bzero</a:t>
            </a:r>
            <a:r>
              <a:rPr lang="en-US" dirty="0"/>
              <a:t>(&amp;</a:t>
            </a:r>
            <a:r>
              <a:rPr lang="en-US" dirty="0" err="1"/>
              <a:t>SockAddr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SockAddr</a:t>
            </a:r>
            <a:r>
              <a:rPr lang="en-US" dirty="0"/>
              <a:t>))</a:t>
            </a:r>
            <a:r>
              <a:rPr lang="en-US" dirty="0" smtClean="0"/>
              <a:t>;</a:t>
            </a:r>
          </a:p>
          <a:p>
            <a:r>
              <a:rPr lang="en-US" dirty="0" err="1"/>
              <a:t>SockAddr.sin_family</a:t>
            </a:r>
            <a:r>
              <a:rPr lang="en-US" dirty="0"/>
              <a:t> = </a:t>
            </a:r>
            <a:r>
              <a:rPr lang="en-US" b="1" dirty="0">
                <a:solidFill>
                  <a:schemeClr val="accent3"/>
                </a:solidFill>
              </a:rPr>
              <a:t>AF_INET</a:t>
            </a:r>
            <a:r>
              <a:rPr lang="en-US" dirty="0" smtClean="0"/>
              <a:t>;</a:t>
            </a:r>
          </a:p>
          <a:p>
            <a:r>
              <a:rPr lang="en-US" dirty="0" err="1"/>
              <a:t>SockAddr.sin_port</a:t>
            </a:r>
            <a:r>
              <a:rPr lang="en-US" dirty="0"/>
              <a:t> = </a:t>
            </a:r>
            <a:r>
              <a:rPr lang="en-US" dirty="0" err="1"/>
              <a:t>htons</a:t>
            </a:r>
            <a:r>
              <a:rPr lang="en-US" dirty="0"/>
              <a:t>(</a:t>
            </a:r>
            <a:r>
              <a:rPr lang="en-US" b="1" dirty="0">
                <a:solidFill>
                  <a:srgbClr val="F58020"/>
                </a:solidFill>
              </a:rPr>
              <a:t>12345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en-US" dirty="0" err="1" smtClean="0">
                <a:solidFill>
                  <a:schemeClr val="accent2"/>
                </a:solidFill>
              </a:rPr>
              <a:t>SockAddr.sin_addr.s_addr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 </a:t>
            </a:r>
            <a:r>
              <a:rPr lang="en-US" dirty="0" err="1">
                <a:solidFill>
                  <a:schemeClr val="accent2"/>
                </a:solidFill>
              </a:rPr>
              <a:t>htonl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2"/>
                </a:solidFill>
              </a:rPr>
              <a:t>INADDR_ANY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>
                <a:solidFill>
                  <a:srgbClr val="23A881"/>
                </a:solidFill>
              </a:rPr>
              <a:t>// </a:t>
            </a:r>
            <a:r>
              <a:rPr lang="en-US" dirty="0" err="1" smtClean="0">
                <a:solidFill>
                  <a:srgbClr val="23A881"/>
                </a:solidFill>
              </a:rPr>
              <a:t>SockAddr.sin_addr.s_addr</a:t>
            </a:r>
            <a:r>
              <a:rPr lang="en-US" dirty="0" smtClean="0">
                <a:solidFill>
                  <a:srgbClr val="23A881"/>
                </a:solidFill>
              </a:rPr>
              <a:t> </a:t>
            </a:r>
            <a:r>
              <a:rPr lang="en-US" dirty="0">
                <a:solidFill>
                  <a:srgbClr val="23A881"/>
                </a:solidFill>
              </a:rPr>
              <a:t>= </a:t>
            </a:r>
            <a:r>
              <a:rPr lang="en-US" dirty="0" err="1">
                <a:solidFill>
                  <a:srgbClr val="23A881"/>
                </a:solidFill>
              </a:rPr>
              <a:t>htonl</a:t>
            </a:r>
            <a:r>
              <a:rPr lang="en-US" dirty="0">
                <a:solidFill>
                  <a:srgbClr val="23A881"/>
                </a:solidFill>
              </a:rPr>
              <a:t>(</a:t>
            </a:r>
            <a:r>
              <a:rPr lang="en-US" b="1" dirty="0">
                <a:solidFill>
                  <a:srgbClr val="23A881"/>
                </a:solidFill>
              </a:rPr>
              <a:t>INADDR_LOOPBACK</a:t>
            </a:r>
            <a:r>
              <a:rPr lang="en-US" dirty="0">
                <a:solidFill>
                  <a:srgbClr val="23A881"/>
                </a:solidFill>
              </a:rPr>
              <a:t>)</a:t>
            </a:r>
            <a:r>
              <a:rPr lang="en-US" dirty="0" smtClean="0">
                <a:solidFill>
                  <a:srgbClr val="23A88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en-US" dirty="0" err="1" smtClean="0">
                <a:solidFill>
                  <a:schemeClr val="accent2"/>
                </a:solidFill>
              </a:rPr>
              <a:t>SockAddr.sin_addr.s_addr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 </a:t>
            </a:r>
            <a:r>
              <a:rPr lang="en-US" dirty="0" err="1">
                <a:solidFill>
                  <a:schemeClr val="accent2"/>
                </a:solidFill>
              </a:rPr>
              <a:t>inet_addr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2"/>
                </a:solidFill>
              </a:rPr>
              <a:t>“178.63.66.215”</a:t>
            </a:r>
            <a:r>
              <a:rPr lang="ru-RU" dirty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hostent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/>
              <a:t>hp</a:t>
            </a:r>
            <a:r>
              <a:rPr lang="en-US" dirty="0"/>
              <a:t> = </a:t>
            </a:r>
            <a:r>
              <a:rPr lang="en-US" dirty="0" err="1"/>
              <a:t>gethostbyname</a:t>
            </a:r>
            <a:r>
              <a:rPr lang="en-US" dirty="0"/>
              <a:t>(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 err="1">
                <a:solidFill>
                  <a:schemeClr val="accent3"/>
                </a:solidFill>
              </a:rPr>
              <a:t>rvncerr.org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bcopy</a:t>
            </a:r>
            <a:r>
              <a:rPr lang="en-US" dirty="0" smtClean="0"/>
              <a:t>(</a:t>
            </a:r>
            <a:r>
              <a:rPr lang="en-US" dirty="0" err="1"/>
              <a:t>hp</a:t>
            </a:r>
            <a:r>
              <a:rPr lang="en-US" dirty="0"/>
              <a:t>-&gt;</a:t>
            </a:r>
            <a:r>
              <a:rPr lang="en-US" dirty="0" err="1"/>
              <a:t>h_addr</a:t>
            </a:r>
            <a:r>
              <a:rPr lang="en-US" dirty="0"/>
              <a:t>, &amp;(</a:t>
            </a:r>
            <a:r>
              <a:rPr lang="en-US" dirty="0" err="1"/>
              <a:t>SockAddr.sin_addr.s_addr</a:t>
            </a:r>
            <a:r>
              <a:rPr lang="en-US" dirty="0"/>
              <a:t>)</a:t>
            </a:r>
            <a:r>
              <a:rPr lang="en-US" dirty="0" smtClean="0"/>
              <a:t>, </a:t>
            </a:r>
            <a:r>
              <a:rPr lang="en-US" dirty="0" err="1" smtClean="0"/>
              <a:t>hp</a:t>
            </a:r>
            <a:r>
              <a:rPr lang="en-US" dirty="0"/>
              <a:t>-&gt;</a:t>
            </a:r>
            <a:r>
              <a:rPr lang="en-US" dirty="0" err="1"/>
              <a:t>h_length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9492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043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Заполнение структуры </a:t>
            </a:r>
            <a:r>
              <a:rPr lang="en-US" dirty="0" err="1" smtClean="0"/>
              <a:t>sockaddr_in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hostent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char</a:t>
            </a:r>
            <a:r>
              <a:rPr lang="en-US" dirty="0" smtClean="0"/>
              <a:t> *</a:t>
            </a:r>
            <a:r>
              <a:rPr lang="en-US" dirty="0" err="1"/>
              <a:t>h_name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char</a:t>
            </a:r>
            <a:r>
              <a:rPr lang="en-US" dirty="0" smtClean="0"/>
              <a:t> </a:t>
            </a:r>
            <a:r>
              <a:rPr lang="en-US" dirty="0"/>
              <a:t>**</a:t>
            </a:r>
            <a:r>
              <a:rPr lang="en-US" dirty="0" err="1" smtClean="0"/>
              <a:t>h_aliases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h_addrtype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h_length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char</a:t>
            </a:r>
            <a:r>
              <a:rPr lang="en-US" dirty="0" smtClean="0"/>
              <a:t> </a:t>
            </a:r>
            <a:r>
              <a:rPr lang="en-US" dirty="0"/>
              <a:t>**</a:t>
            </a:r>
            <a:r>
              <a:rPr lang="en-US" dirty="0" err="1" smtClean="0"/>
              <a:t>h_addr_list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4869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Заполнение структуры </a:t>
            </a:r>
            <a:r>
              <a:rPr lang="en-US" dirty="0" err="1" smtClean="0"/>
              <a:t>sockaddr_in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hostent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char</a:t>
            </a:r>
            <a:r>
              <a:rPr lang="en-US" dirty="0" smtClean="0"/>
              <a:t> *</a:t>
            </a:r>
            <a:r>
              <a:rPr lang="en-US" dirty="0" err="1"/>
              <a:t>h_name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char</a:t>
            </a:r>
            <a:r>
              <a:rPr lang="en-US" dirty="0" smtClean="0"/>
              <a:t> </a:t>
            </a:r>
            <a:r>
              <a:rPr lang="en-US" dirty="0"/>
              <a:t>**</a:t>
            </a:r>
            <a:r>
              <a:rPr lang="en-US" dirty="0" err="1" smtClean="0"/>
              <a:t>h_aliases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h_addrtype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h_length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char</a:t>
            </a:r>
            <a:r>
              <a:rPr lang="en-US" dirty="0" smtClean="0"/>
              <a:t> </a:t>
            </a:r>
            <a:r>
              <a:rPr lang="en-US" dirty="0"/>
              <a:t>**</a:t>
            </a:r>
            <a:r>
              <a:rPr lang="en-US" dirty="0" err="1" smtClean="0"/>
              <a:t>h_addr_list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#define </a:t>
            </a:r>
            <a:r>
              <a:rPr lang="en-US" dirty="0" err="1">
                <a:solidFill>
                  <a:schemeClr val="accent1"/>
                </a:solidFill>
              </a:rPr>
              <a:t>h_addr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h_addr_list</a:t>
            </a:r>
            <a:r>
              <a:rPr lang="en-US" dirty="0">
                <a:solidFill>
                  <a:schemeClr val="accent1"/>
                </a:solidFill>
              </a:rPr>
              <a:t>[0]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2741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32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357887"/>
              </p:ext>
            </p:extLst>
          </p:nvPr>
        </p:nvGraphicFramePr>
        <p:xfrm>
          <a:off x="503578" y="3199075"/>
          <a:ext cx="7887422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942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sockaddr_in6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 flipH="1" flipV="1">
            <a:off x="5035826" y="2290897"/>
            <a:ext cx="212035" cy="770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67936" y="1854574"/>
            <a:ext cx="28021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sa_family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7030279" y="1854939"/>
            <a:ext cx="430695" cy="120631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37126" y="1416548"/>
            <a:ext cx="196843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sa_data</a:t>
            </a:r>
            <a:r>
              <a:rPr lang="en-US" dirty="0" smtClean="0"/>
              <a:t>[14]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9366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33</a:t>
            </a:fld>
            <a:endParaRPr lang="ru-RU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75891"/>
              </p:ext>
            </p:extLst>
          </p:nvPr>
        </p:nvGraphicFramePr>
        <p:xfrm>
          <a:off x="503578" y="3199075"/>
          <a:ext cx="7887422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942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sockaddr_in6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 flipH="1" flipV="1">
            <a:off x="5035826" y="2290897"/>
            <a:ext cx="212035" cy="770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67936" y="1854574"/>
            <a:ext cx="28021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sa_family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7030279" y="1854939"/>
            <a:ext cx="430695" cy="120631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37126" y="1416548"/>
            <a:ext cx="196843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sa_data</a:t>
            </a:r>
            <a:r>
              <a:rPr lang="en-US" dirty="0" smtClean="0"/>
              <a:t>[14]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828800" y="4373217"/>
            <a:ext cx="3419060" cy="7023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6013" y="5219628"/>
            <a:ext cx="24173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u_int16_t sin6_family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5237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34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602902"/>
              </p:ext>
            </p:extLst>
          </p:nvPr>
        </p:nvGraphicFramePr>
        <p:xfrm>
          <a:off x="503578" y="3199075"/>
          <a:ext cx="7887422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942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sockaddr_in6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 flipH="1" flipV="1">
            <a:off x="5035826" y="2290897"/>
            <a:ext cx="212035" cy="770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7936" y="1854574"/>
            <a:ext cx="28021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sa_family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7030279" y="1854939"/>
            <a:ext cx="430695" cy="120631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37126" y="1416548"/>
            <a:ext cx="196843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sa_data</a:t>
            </a:r>
            <a:r>
              <a:rPr lang="en-US" dirty="0" smtClean="0"/>
              <a:t>[14]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1828800" y="4373217"/>
            <a:ext cx="3419060" cy="7023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6013" y="5219628"/>
            <a:ext cx="24173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u_int16_t sin6_family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597426" y="4373217"/>
            <a:ext cx="3120886" cy="159026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2616" y="5948497"/>
            <a:ext cx="221233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u_int16_t sin6_port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456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35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769590"/>
              </p:ext>
            </p:extLst>
          </p:nvPr>
        </p:nvGraphicFramePr>
        <p:xfrm>
          <a:off x="503578" y="3199075"/>
          <a:ext cx="7887422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942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sockaddr_in6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 flipH="1" flipV="1">
            <a:off x="5035826" y="2290897"/>
            <a:ext cx="212035" cy="770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7936" y="1854574"/>
            <a:ext cx="28021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sa_family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7030279" y="1854939"/>
            <a:ext cx="430695" cy="120631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37126" y="1416548"/>
            <a:ext cx="196843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sa_data</a:t>
            </a:r>
            <a:r>
              <a:rPr lang="en-US" dirty="0" smtClean="0"/>
              <a:t>[14]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1828800" y="4373217"/>
            <a:ext cx="3419060" cy="7023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6013" y="5219628"/>
            <a:ext cx="24173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u_int16_t sin6_family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597426" y="4373217"/>
            <a:ext cx="3120886" cy="159026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2616" y="5948497"/>
            <a:ext cx="221233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u_int16_t sin6_port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5821176" y="4373217"/>
            <a:ext cx="288076" cy="53008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07469" y="5034962"/>
            <a:ext cx="259724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u_int32_t sin6_flowinfo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456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36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738348"/>
              </p:ext>
            </p:extLst>
          </p:nvPr>
        </p:nvGraphicFramePr>
        <p:xfrm>
          <a:off x="503578" y="3199075"/>
          <a:ext cx="7887422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942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sockaddr_in6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 flipH="1" flipV="1">
            <a:off x="5035826" y="2290897"/>
            <a:ext cx="212035" cy="770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7936" y="1854574"/>
            <a:ext cx="28021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sa_family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7030279" y="1854939"/>
            <a:ext cx="430695" cy="120631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37126" y="1416548"/>
            <a:ext cx="196843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sa_data</a:t>
            </a:r>
            <a:r>
              <a:rPr lang="en-US" dirty="0" smtClean="0"/>
              <a:t>[14]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1828800" y="4373217"/>
            <a:ext cx="3419060" cy="7023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6013" y="5219628"/>
            <a:ext cx="24173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u_int16_t sin6_family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597426" y="4373217"/>
            <a:ext cx="3120886" cy="159026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2616" y="5948497"/>
            <a:ext cx="221233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u_int16_t sin6_port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5821176" y="4373217"/>
            <a:ext cx="288076" cy="53008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07469" y="5034962"/>
            <a:ext cx="259724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u_int32_t sin6_flowinfo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6771861" y="3723861"/>
            <a:ext cx="1789043" cy="6493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771861" y="3591339"/>
            <a:ext cx="1895061" cy="7818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56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37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40114"/>
              </p:ext>
            </p:extLst>
          </p:nvPr>
        </p:nvGraphicFramePr>
        <p:xfrm>
          <a:off x="503578" y="3199075"/>
          <a:ext cx="7887422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942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sockaddr_in6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 flipH="1" flipV="1">
            <a:off x="5035826" y="2290897"/>
            <a:ext cx="212035" cy="770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7936" y="1854574"/>
            <a:ext cx="28021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sa_family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7030279" y="1854939"/>
            <a:ext cx="430695" cy="120631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37126" y="1416548"/>
            <a:ext cx="196843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sa_data</a:t>
            </a:r>
            <a:r>
              <a:rPr lang="en-US" dirty="0" smtClean="0"/>
              <a:t>[14]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1828800" y="4373217"/>
            <a:ext cx="3419060" cy="7023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6013" y="5219628"/>
            <a:ext cx="24173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u_int16_t sin6_family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597426" y="4373217"/>
            <a:ext cx="3120886" cy="159026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2616" y="5948497"/>
            <a:ext cx="221233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u_int16_t sin6_port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5821176" y="4373217"/>
            <a:ext cx="288076" cy="53008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07469" y="5034962"/>
            <a:ext cx="259724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u_int32_t sin6_flowinfo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6771861" y="3723861"/>
            <a:ext cx="1789043" cy="6493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771861" y="3591339"/>
            <a:ext cx="1895061" cy="7818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514753"/>
              </p:ext>
            </p:extLst>
          </p:nvPr>
        </p:nvGraphicFramePr>
        <p:xfrm>
          <a:off x="4280110" y="5560947"/>
          <a:ext cx="416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Дуга 18"/>
          <p:cNvSpPr/>
          <p:nvPr/>
        </p:nvSpPr>
        <p:spPr>
          <a:xfrm>
            <a:off x="7088806" y="4505739"/>
            <a:ext cx="1155152" cy="1789044"/>
          </a:xfrm>
          <a:prstGeom prst="arc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456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38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63308"/>
              </p:ext>
            </p:extLst>
          </p:nvPr>
        </p:nvGraphicFramePr>
        <p:xfrm>
          <a:off x="503578" y="3199075"/>
          <a:ext cx="7887422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942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sockaddr_in6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 flipH="1" flipV="1">
            <a:off x="5035826" y="2290897"/>
            <a:ext cx="212035" cy="770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7936" y="1854574"/>
            <a:ext cx="28021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sa_family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7030279" y="1854939"/>
            <a:ext cx="430695" cy="120631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37126" y="1416548"/>
            <a:ext cx="196843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sa_data</a:t>
            </a:r>
            <a:r>
              <a:rPr lang="en-US" dirty="0" smtClean="0"/>
              <a:t>[14]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1828800" y="4373217"/>
            <a:ext cx="3419060" cy="7023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6013" y="5219628"/>
            <a:ext cx="24173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u_int16_t sin6_family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597426" y="4373217"/>
            <a:ext cx="3120886" cy="159026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2616" y="5948497"/>
            <a:ext cx="221233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u_int16_t sin6_port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5821176" y="4373217"/>
            <a:ext cx="288076" cy="53008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07469" y="5034962"/>
            <a:ext cx="259724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u_int32_t sin6_flowinfo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6771861" y="3723861"/>
            <a:ext cx="1789043" cy="6493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771861" y="3591339"/>
            <a:ext cx="1895061" cy="7818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29310"/>
              </p:ext>
            </p:extLst>
          </p:nvPr>
        </p:nvGraphicFramePr>
        <p:xfrm>
          <a:off x="4280110" y="5560947"/>
          <a:ext cx="416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Дуга 18"/>
          <p:cNvSpPr/>
          <p:nvPr/>
        </p:nvSpPr>
        <p:spPr>
          <a:xfrm>
            <a:off x="7088806" y="4505739"/>
            <a:ext cx="1155152" cy="1789044"/>
          </a:xfrm>
          <a:prstGeom prst="arc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2752485" y="6018215"/>
            <a:ext cx="6135013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in6_addr </a:t>
            </a:r>
            <a:r>
              <a:rPr lang="en-US" dirty="0" smtClean="0"/>
              <a:t>sin6_addr </a:t>
            </a:r>
            <a:r>
              <a:rPr lang="en-US" dirty="0"/>
              <a:t>= {unsigned </a:t>
            </a:r>
            <a:r>
              <a:rPr lang="en-US" dirty="0" smtClean="0"/>
              <a:t>char s6_addr[16</a:t>
            </a:r>
            <a:r>
              <a:rPr lang="en-US" dirty="0"/>
              <a:t>]; }</a:t>
            </a: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3416089" y="5738191"/>
            <a:ext cx="741780" cy="193596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56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39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057889"/>
              </p:ext>
            </p:extLst>
          </p:nvPr>
        </p:nvGraphicFramePr>
        <p:xfrm>
          <a:off x="503578" y="3199075"/>
          <a:ext cx="7887422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942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sockaddr_in6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 flipH="1" flipV="1">
            <a:off x="5035826" y="2290897"/>
            <a:ext cx="212035" cy="770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67936" y="1854574"/>
            <a:ext cx="28021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sa_family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7030279" y="1854939"/>
            <a:ext cx="430695" cy="120631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37126" y="1416548"/>
            <a:ext cx="196843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sa_data</a:t>
            </a:r>
            <a:r>
              <a:rPr lang="en-US" dirty="0" smtClean="0"/>
              <a:t>[14]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1828800" y="4373217"/>
            <a:ext cx="3419060" cy="7023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6013" y="5219628"/>
            <a:ext cx="24173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u_int16_t sin6_family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2597426" y="4373217"/>
            <a:ext cx="3120886" cy="159026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2616" y="5948497"/>
            <a:ext cx="221233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u_int16_t sin6_port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5821176" y="4373217"/>
            <a:ext cx="288076" cy="53008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07469" y="5034962"/>
            <a:ext cx="259724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u_int32_t sin6_flowinfo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6771861" y="3723861"/>
            <a:ext cx="1789043" cy="6493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771861" y="3591339"/>
            <a:ext cx="1895061" cy="7818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73772"/>
              </p:ext>
            </p:extLst>
          </p:nvPr>
        </p:nvGraphicFramePr>
        <p:xfrm>
          <a:off x="4280110" y="5560947"/>
          <a:ext cx="416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0" name="Дуга 19"/>
          <p:cNvSpPr/>
          <p:nvPr/>
        </p:nvSpPr>
        <p:spPr>
          <a:xfrm>
            <a:off x="7088806" y="4505739"/>
            <a:ext cx="1155152" cy="1789044"/>
          </a:xfrm>
          <a:prstGeom prst="arc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752485" y="6018215"/>
            <a:ext cx="6135013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in6_addr </a:t>
            </a:r>
            <a:r>
              <a:rPr lang="en-US" dirty="0" smtClean="0"/>
              <a:t>sin6_addr </a:t>
            </a:r>
            <a:r>
              <a:rPr lang="en-US" dirty="0"/>
              <a:t>= {unsigned </a:t>
            </a:r>
            <a:r>
              <a:rPr lang="en-US" dirty="0" smtClean="0"/>
              <a:t>char s6_addr[16</a:t>
            </a:r>
            <a:r>
              <a:rPr lang="en-US" dirty="0"/>
              <a:t>]; }</a:t>
            </a:r>
            <a:endParaRPr lang="ru-RU" dirty="0"/>
          </a:p>
        </p:txBody>
      </p:sp>
      <p:sp>
        <p:nvSpPr>
          <p:cNvPr id="22" name="Полилиния 21"/>
          <p:cNvSpPr/>
          <p:nvPr/>
        </p:nvSpPr>
        <p:spPr>
          <a:xfrm>
            <a:off x="5627973" y="1269946"/>
            <a:ext cx="3408575" cy="4468245"/>
          </a:xfrm>
          <a:custGeom>
            <a:avLst/>
            <a:gdLst>
              <a:gd name="connsiteX0" fmla="*/ 2888974 w 3351365"/>
              <a:gd name="connsiteY0" fmla="*/ 4806927 h 4806927"/>
              <a:gd name="connsiteX1" fmla="*/ 3299791 w 3351365"/>
              <a:gd name="connsiteY1" fmla="*/ 3534719 h 4806927"/>
              <a:gd name="connsiteX2" fmla="*/ 3114260 w 3351365"/>
              <a:gd name="connsiteY2" fmla="*/ 499971 h 4806927"/>
              <a:gd name="connsiteX3" fmla="*/ 1232452 w 3351365"/>
              <a:gd name="connsiteY3" fmla="*/ 9640 h 4806927"/>
              <a:gd name="connsiteX4" fmla="*/ 0 w 3351365"/>
              <a:gd name="connsiteY4" fmla="*/ 221675 h 480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1365" h="4806927">
                <a:moveTo>
                  <a:pt x="2888974" y="4806927"/>
                </a:moveTo>
                <a:cubicBezTo>
                  <a:pt x="3075608" y="4529736"/>
                  <a:pt x="3262243" y="4252545"/>
                  <a:pt x="3299791" y="3534719"/>
                </a:cubicBezTo>
                <a:cubicBezTo>
                  <a:pt x="3337339" y="2816893"/>
                  <a:pt x="3458816" y="1087484"/>
                  <a:pt x="3114260" y="499971"/>
                </a:cubicBezTo>
                <a:cubicBezTo>
                  <a:pt x="2769704" y="-87542"/>
                  <a:pt x="1751495" y="56023"/>
                  <a:pt x="1232452" y="9640"/>
                </a:cubicBezTo>
                <a:cubicBezTo>
                  <a:pt x="713409" y="-36743"/>
                  <a:pt x="356704" y="92466"/>
                  <a:pt x="0" y="221675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895657" y="1320916"/>
            <a:ext cx="273858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u_int32_t sin6_scope_id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3416089" y="5738191"/>
            <a:ext cx="741780" cy="193596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158565" y="55574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456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7181" y="1673132"/>
            <a:ext cx="834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s = socket(AF_INET, SOCK_STREAM, IPPROTO_TCP);</a:t>
            </a:r>
            <a:endParaRPr lang="ru-RU" sz="2400" dirty="0"/>
          </a:p>
        </p:txBody>
      </p:sp>
      <p:sp>
        <p:nvSpPr>
          <p:cNvPr id="5" name="Овал 4"/>
          <p:cNvSpPr/>
          <p:nvPr/>
        </p:nvSpPr>
        <p:spPr>
          <a:xfrm>
            <a:off x="2358486" y="1517002"/>
            <a:ext cx="1311965" cy="8083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64141" y="3133335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AF_INET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777181" y="3777937"/>
            <a:ext cx="1843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AF_UNIX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075181" y="3133336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AF_INET6</a:t>
            </a:r>
            <a:endParaRPr lang="ru-RU" sz="3600" dirty="0"/>
          </a:p>
        </p:txBody>
      </p:sp>
      <p:cxnSp>
        <p:nvCxnSpPr>
          <p:cNvPr id="9" name="Прямая со стрелкой 8"/>
          <p:cNvCxnSpPr>
            <a:stCxn id="5" idx="3"/>
            <a:endCxn id="6" idx="0"/>
          </p:cNvCxnSpPr>
          <p:nvPr/>
        </p:nvCxnSpPr>
        <p:spPr>
          <a:xfrm flipH="1">
            <a:off x="1443549" y="2207000"/>
            <a:ext cx="1107070" cy="9263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4"/>
            <a:endCxn id="7" idx="0"/>
          </p:cNvCxnSpPr>
          <p:nvPr/>
        </p:nvCxnSpPr>
        <p:spPr>
          <a:xfrm>
            <a:off x="3014469" y="2325385"/>
            <a:ext cx="684599" cy="14525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5"/>
            <a:endCxn id="8" idx="0"/>
          </p:cNvCxnSpPr>
          <p:nvPr/>
        </p:nvCxnSpPr>
        <p:spPr>
          <a:xfrm>
            <a:off x="3478318" y="2207000"/>
            <a:ext cx="2593290" cy="9263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789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Заполнение структуры </a:t>
            </a:r>
            <a:r>
              <a:rPr lang="en-US" dirty="0" smtClean="0"/>
              <a:t>sockaddr_in6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SockAddr.sin_addr.s_addr</a:t>
            </a:r>
            <a:r>
              <a:rPr lang="en-US" dirty="0"/>
              <a:t> = </a:t>
            </a:r>
            <a:r>
              <a:rPr lang="en-US" dirty="0" err="1"/>
              <a:t>inet_addr</a:t>
            </a:r>
            <a:r>
              <a:rPr lang="en-US" dirty="0"/>
              <a:t>(</a:t>
            </a:r>
            <a:r>
              <a:rPr lang="en-US" b="1" dirty="0">
                <a:solidFill>
                  <a:schemeClr val="accent3"/>
                </a:solidFill>
              </a:rPr>
              <a:t>“178.63.66.215”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6548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Заполнение структуры </a:t>
            </a:r>
            <a:r>
              <a:rPr lang="en-US" dirty="0" smtClean="0"/>
              <a:t>sockaddr_in6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en-US" dirty="0" err="1" smtClean="0">
                <a:solidFill>
                  <a:schemeClr val="accent2"/>
                </a:solidFill>
              </a:rPr>
              <a:t>SockAddr.sin_addr.s_addr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 </a:t>
            </a:r>
            <a:r>
              <a:rPr lang="en-US" dirty="0" err="1">
                <a:solidFill>
                  <a:schemeClr val="accent2"/>
                </a:solidFill>
              </a:rPr>
              <a:t>inet_addr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2"/>
                </a:solidFill>
              </a:rPr>
              <a:t>“178.63.66.215”</a:t>
            </a:r>
            <a:r>
              <a:rPr lang="ru-RU" dirty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err="1"/>
              <a:t>inet_pton</a:t>
            </a:r>
            <a:r>
              <a:rPr lang="en-US" dirty="0"/>
              <a:t>(</a:t>
            </a:r>
            <a:r>
              <a:rPr lang="en-US" b="1" dirty="0">
                <a:solidFill>
                  <a:schemeClr val="accent3"/>
                </a:solidFill>
              </a:rPr>
              <a:t>AF_INET</a:t>
            </a:r>
            <a:r>
              <a:rPr lang="en-US" dirty="0"/>
              <a:t>, </a:t>
            </a:r>
            <a:r>
              <a:rPr lang="en-US" b="1" dirty="0">
                <a:solidFill>
                  <a:srgbClr val="F58020"/>
                </a:solidFill>
              </a:rPr>
              <a:t>“178.63.66.215”</a:t>
            </a:r>
            <a:r>
              <a:rPr lang="en-US" dirty="0"/>
              <a:t>, &amp;(</a:t>
            </a:r>
            <a:r>
              <a:rPr lang="en-US" dirty="0" err="1"/>
              <a:t>SockAddr.sin_addr</a:t>
            </a:r>
            <a:r>
              <a:rPr lang="en-US" dirty="0"/>
              <a:t>));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8003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Заполнение структуры </a:t>
            </a:r>
            <a:r>
              <a:rPr lang="en-US" dirty="0" smtClean="0"/>
              <a:t>sockaddr_in6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en-US" dirty="0" err="1" smtClean="0">
                <a:solidFill>
                  <a:schemeClr val="accent2"/>
                </a:solidFill>
              </a:rPr>
              <a:t>SockAddr.sin_addr.s_addr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 </a:t>
            </a:r>
            <a:r>
              <a:rPr lang="en-US" dirty="0" err="1">
                <a:solidFill>
                  <a:schemeClr val="accent2"/>
                </a:solidFill>
              </a:rPr>
              <a:t>inet_addr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2"/>
                </a:solidFill>
              </a:rPr>
              <a:t>“178.63.66.215”</a:t>
            </a:r>
            <a:r>
              <a:rPr lang="ru-RU" dirty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err="1"/>
              <a:t>inet_pton</a:t>
            </a:r>
            <a:r>
              <a:rPr lang="en-US" dirty="0"/>
              <a:t>(</a:t>
            </a:r>
            <a:r>
              <a:rPr lang="en-US" b="1" dirty="0">
                <a:solidFill>
                  <a:schemeClr val="accent3"/>
                </a:solidFill>
              </a:rPr>
              <a:t>AF_INET</a:t>
            </a:r>
            <a:r>
              <a:rPr lang="en-US" dirty="0"/>
              <a:t>, </a:t>
            </a:r>
            <a:r>
              <a:rPr lang="en-US" b="1" dirty="0">
                <a:solidFill>
                  <a:srgbClr val="F58020"/>
                </a:solidFill>
              </a:rPr>
              <a:t>“178.63.66.215”</a:t>
            </a:r>
            <a:r>
              <a:rPr lang="en-US" dirty="0"/>
              <a:t>, &amp;(</a:t>
            </a:r>
            <a:r>
              <a:rPr lang="en-US" dirty="0" err="1"/>
              <a:t>SockAddr.sin_addr</a:t>
            </a:r>
            <a:r>
              <a:rPr lang="en-US" dirty="0"/>
              <a:t>))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inet_pton</a:t>
            </a:r>
            <a:r>
              <a:rPr lang="en-US" dirty="0"/>
              <a:t>(</a:t>
            </a:r>
            <a:r>
              <a:rPr lang="en-US" b="1" dirty="0">
                <a:solidFill>
                  <a:srgbClr val="F58020"/>
                </a:solidFill>
              </a:rPr>
              <a:t>AF_INET6</a:t>
            </a:r>
            <a:r>
              <a:rPr lang="en-US" dirty="0"/>
              <a:t>, </a:t>
            </a:r>
            <a:r>
              <a:rPr lang="en-US" b="1" dirty="0">
                <a:solidFill>
                  <a:srgbClr val="F58020"/>
                </a:solidFill>
              </a:rPr>
              <a:t>“2001:db8:8714:3a90::12”</a:t>
            </a:r>
            <a:r>
              <a:rPr lang="en-US" dirty="0" smtClean="0"/>
              <a:t>, &amp;</a:t>
            </a:r>
            <a:r>
              <a:rPr lang="en-US" dirty="0"/>
              <a:t>(</a:t>
            </a:r>
            <a:r>
              <a:rPr lang="en-US" dirty="0" smtClean="0"/>
              <a:t>SockAddr6.sin6_addr</a:t>
            </a:r>
            <a:r>
              <a:rPr lang="en-US" dirty="0"/>
              <a:t>));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9430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Заполнение структуры </a:t>
            </a:r>
            <a:r>
              <a:rPr lang="en-US" dirty="0" err="1" smtClean="0"/>
              <a:t>sockaddr_un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sockaddr_un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memset</a:t>
            </a:r>
            <a:r>
              <a:rPr lang="en-US" dirty="0"/>
              <a:t>(&amp;</a:t>
            </a:r>
            <a:r>
              <a:rPr lang="en-US" dirty="0" err="1"/>
              <a:t>addr</a:t>
            </a:r>
            <a:r>
              <a:rPr lang="en-US" dirty="0"/>
              <a:t>, 0,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addr</a:t>
            </a:r>
            <a:r>
              <a:rPr lang="en-US" dirty="0"/>
              <a:t>))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addr.sun_family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chemeClr val="accent3"/>
                </a:solidFill>
              </a:rPr>
              <a:t>AF_UNIX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strncpy</a:t>
            </a:r>
            <a:r>
              <a:rPr lang="en-US" dirty="0"/>
              <a:t>(</a:t>
            </a:r>
            <a:r>
              <a:rPr lang="en-US" dirty="0" err="1"/>
              <a:t>addr.sun_path</a:t>
            </a:r>
            <a:r>
              <a:rPr lang="en-US" dirty="0"/>
              <a:t>, </a:t>
            </a:r>
            <a:r>
              <a:rPr lang="en-US" b="1" dirty="0">
                <a:solidFill>
                  <a:srgbClr val="F58020"/>
                </a:solidFill>
              </a:rPr>
              <a:t>“/</a:t>
            </a:r>
            <a:r>
              <a:rPr lang="en-US" b="1" dirty="0" err="1">
                <a:solidFill>
                  <a:srgbClr val="F58020"/>
                </a:solidFill>
              </a:rPr>
              <a:t>tmp</a:t>
            </a:r>
            <a:r>
              <a:rPr lang="en-US" b="1" dirty="0">
                <a:solidFill>
                  <a:srgbClr val="F58020"/>
                </a:solidFill>
              </a:rPr>
              <a:t>/</a:t>
            </a:r>
            <a:r>
              <a:rPr lang="en-US" b="1" dirty="0" err="1" smtClean="0">
                <a:solidFill>
                  <a:srgbClr val="F58020"/>
                </a:solidFill>
              </a:rPr>
              <a:t>server.sock</a:t>
            </a:r>
            <a:r>
              <a:rPr lang="en-US" b="1" dirty="0" smtClean="0">
                <a:solidFill>
                  <a:srgbClr val="F58020"/>
                </a:solidFill>
              </a:rPr>
              <a:t>”</a:t>
            </a:r>
            <a:r>
              <a:rPr lang="en-US" dirty="0" smtClean="0"/>
              <a:t>, 	</a:t>
            </a:r>
            <a:r>
              <a:rPr lang="en-US" dirty="0" err="1" smtClean="0"/>
              <a:t>sizeof</a:t>
            </a:r>
            <a:r>
              <a:rPr lang="en-US" dirty="0"/>
              <a:t>(</a:t>
            </a:r>
            <a:r>
              <a:rPr lang="en-US" dirty="0" err="1"/>
              <a:t>addr.sun_path</a:t>
            </a:r>
            <a:r>
              <a:rPr lang="en-US" dirty="0"/>
              <a:t>)-1);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84413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44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45286"/>
              </p:ext>
            </p:extLst>
          </p:nvPr>
        </p:nvGraphicFramePr>
        <p:xfrm>
          <a:off x="503578" y="3199075"/>
          <a:ext cx="7887422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942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sockaddr_un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 flipH="1" flipV="1">
            <a:off x="5035826" y="2290897"/>
            <a:ext cx="212035" cy="770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67936" y="1854574"/>
            <a:ext cx="28021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sa_family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7030279" y="1854939"/>
            <a:ext cx="430695" cy="120631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37126" y="1416548"/>
            <a:ext cx="196843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sa_data</a:t>
            </a:r>
            <a:r>
              <a:rPr lang="en-US" dirty="0" smtClean="0"/>
              <a:t>[14]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0566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45</a:t>
            </a:fld>
            <a:endParaRPr lang="ru-RU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885656"/>
              </p:ext>
            </p:extLst>
          </p:nvPr>
        </p:nvGraphicFramePr>
        <p:xfrm>
          <a:off x="503578" y="3199075"/>
          <a:ext cx="7887422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942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sockaddr_un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 flipH="1" flipV="1">
            <a:off x="5035826" y="2290897"/>
            <a:ext cx="212035" cy="770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67936" y="1854574"/>
            <a:ext cx="28021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sa_family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7030279" y="1854939"/>
            <a:ext cx="430695" cy="120631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37126" y="1416548"/>
            <a:ext cx="196843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sa_data</a:t>
            </a:r>
            <a:r>
              <a:rPr lang="en-US" dirty="0" smtClean="0"/>
              <a:t>[14]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544417" y="4446105"/>
            <a:ext cx="2703445" cy="8415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8970" y="5465792"/>
            <a:ext cx="25195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a_family_t</a:t>
            </a:r>
            <a:r>
              <a:rPr lang="en-US" dirty="0" smtClean="0"/>
              <a:t> </a:t>
            </a:r>
            <a:r>
              <a:rPr lang="en-US" dirty="0" err="1" smtClean="0"/>
              <a:t>sun_family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6174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46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066450"/>
              </p:ext>
            </p:extLst>
          </p:nvPr>
        </p:nvGraphicFramePr>
        <p:xfrm>
          <a:off x="503578" y="3199075"/>
          <a:ext cx="7887422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942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sockaddr_un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 flipH="1" flipV="1">
            <a:off x="5035826" y="2290897"/>
            <a:ext cx="212035" cy="770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7936" y="1854574"/>
            <a:ext cx="28021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sa_family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7030279" y="1854939"/>
            <a:ext cx="430695" cy="120631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37126" y="1416548"/>
            <a:ext cx="196843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sa_data</a:t>
            </a:r>
            <a:r>
              <a:rPr lang="en-US" dirty="0" smtClean="0"/>
              <a:t>[14]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544417" y="4446105"/>
            <a:ext cx="2703445" cy="8415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8970" y="5465792"/>
            <a:ext cx="25195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a_family_t</a:t>
            </a:r>
            <a:r>
              <a:rPr lang="en-US" dirty="0" smtClean="0"/>
              <a:t> </a:t>
            </a:r>
            <a:r>
              <a:rPr lang="en-US" dirty="0" err="1" smtClean="0"/>
              <a:t>sun_family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422943" y="38660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94103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47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53821"/>
              </p:ext>
            </p:extLst>
          </p:nvPr>
        </p:nvGraphicFramePr>
        <p:xfrm>
          <a:off x="503578" y="3199075"/>
          <a:ext cx="7887422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942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sockaddr_un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 flipH="1" flipV="1">
            <a:off x="5035826" y="2290897"/>
            <a:ext cx="212035" cy="770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7936" y="1854574"/>
            <a:ext cx="28021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sa_family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7030279" y="1854939"/>
            <a:ext cx="430695" cy="120631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37126" y="1416548"/>
            <a:ext cx="196843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sa_data</a:t>
            </a:r>
            <a:r>
              <a:rPr lang="en-US" dirty="0" smtClean="0"/>
              <a:t>[14]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544417" y="4446105"/>
            <a:ext cx="2703445" cy="8415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8970" y="5465792"/>
            <a:ext cx="25195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sa_family_t</a:t>
            </a:r>
            <a:r>
              <a:rPr lang="en-US" dirty="0" smtClean="0"/>
              <a:t> </a:t>
            </a:r>
            <a:r>
              <a:rPr lang="en-US" dirty="0" err="1" smtClean="0"/>
              <a:t>sun_family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422943" y="38660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13" name="Левая фигурная скобка 1"/>
          <p:cNvSpPr/>
          <p:nvPr/>
        </p:nvSpPr>
        <p:spPr>
          <a:xfrm rot="16200000" flipV="1">
            <a:off x="6937509" y="2994995"/>
            <a:ext cx="377689" cy="327990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260472" y="5034503"/>
            <a:ext cx="375535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char </a:t>
            </a:r>
            <a:r>
              <a:rPr lang="en-US" dirty="0" err="1" smtClean="0"/>
              <a:t>sun_path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rgbClr val="00B050"/>
                </a:solidFill>
              </a:rPr>
              <a:t>UNIX_PATH_MAX</a:t>
            </a:r>
            <a:r>
              <a:rPr lang="en-US" dirty="0" smtClean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60043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48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88283"/>
              </p:ext>
            </p:extLst>
          </p:nvPr>
        </p:nvGraphicFramePr>
        <p:xfrm>
          <a:off x="503578" y="3199075"/>
          <a:ext cx="7887422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942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struct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sockaddr_un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 flipH="1" flipV="1">
            <a:off x="5035826" y="2290897"/>
            <a:ext cx="212035" cy="770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7936" y="1854574"/>
            <a:ext cx="28021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 </a:t>
            </a:r>
            <a:r>
              <a:rPr lang="en-US" dirty="0" err="1" smtClean="0"/>
              <a:t>sa_family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7030279" y="1854939"/>
            <a:ext cx="430695" cy="120631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37126" y="1416548"/>
            <a:ext cx="196843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sa_data</a:t>
            </a:r>
            <a:r>
              <a:rPr lang="en-US" dirty="0" smtClean="0"/>
              <a:t>[14]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544417" y="4446105"/>
            <a:ext cx="2703445" cy="8415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8970" y="5465792"/>
            <a:ext cx="25195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sa_family_t</a:t>
            </a:r>
            <a:r>
              <a:rPr lang="en-US" dirty="0" smtClean="0"/>
              <a:t> </a:t>
            </a:r>
            <a:r>
              <a:rPr lang="en-US" dirty="0" err="1" smtClean="0"/>
              <a:t>sun_family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422943" y="38660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13" name="Левая фигурная скобка 1"/>
          <p:cNvSpPr/>
          <p:nvPr/>
        </p:nvSpPr>
        <p:spPr>
          <a:xfrm rot="16200000" flipV="1">
            <a:off x="6937509" y="2994995"/>
            <a:ext cx="377689" cy="327990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260472" y="5034503"/>
            <a:ext cx="216105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char </a:t>
            </a:r>
            <a:r>
              <a:rPr lang="en-US" dirty="0" err="1" smtClean="0"/>
              <a:t>sun_path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rgbClr val="00B050"/>
                </a:solidFill>
              </a:rPr>
              <a:t>108</a:t>
            </a:r>
            <a:r>
              <a:rPr lang="en-US" dirty="0" smtClean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6990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49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085728" y="1661894"/>
            <a:ext cx="477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400" dirty="0"/>
              <a:t>listen(s, </a:t>
            </a:r>
            <a:r>
              <a:rPr lang="en-US" sz="2400" dirty="0" smtClean="0"/>
              <a:t>SOMAXCONN </a:t>
            </a:r>
            <a:r>
              <a:rPr lang="en-US" sz="2400" dirty="0" smtClean="0">
                <a:solidFill>
                  <a:schemeClr val="accent2"/>
                </a:solidFill>
              </a:rPr>
              <a:t>/* 128 */</a:t>
            </a:r>
            <a:r>
              <a:rPr lang="en-US" sz="2400" dirty="0" smtClean="0"/>
              <a:t>)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142194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7181" y="1673132"/>
            <a:ext cx="834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s = socket(AF_INET, SOCK_STREAM, IPPROTO_TCP);</a:t>
            </a:r>
            <a:endParaRPr lang="ru-RU" sz="2400" dirty="0"/>
          </a:p>
        </p:txBody>
      </p:sp>
      <p:sp>
        <p:nvSpPr>
          <p:cNvPr id="12" name="Овал 11"/>
          <p:cNvSpPr/>
          <p:nvPr/>
        </p:nvSpPr>
        <p:spPr>
          <a:xfrm>
            <a:off x="3731213" y="1490706"/>
            <a:ext cx="2483729" cy="8083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955037" y="3114993"/>
            <a:ext cx="2985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SOCK_STREAM</a:t>
            </a:r>
            <a:endParaRPr lang="ru-RU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3168077" y="3759595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SOCK_DGRAM</a:t>
            </a:r>
            <a:endParaRPr lang="ru-RU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254336" y="3073063"/>
            <a:ext cx="2329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SOCK_RAW</a:t>
            </a:r>
            <a:endParaRPr lang="ru-RU" sz="3600" dirty="0"/>
          </a:p>
        </p:txBody>
      </p:sp>
      <p:cxnSp>
        <p:nvCxnSpPr>
          <p:cNvPr id="16" name="Прямая со стрелкой 15"/>
          <p:cNvCxnSpPr>
            <a:stCxn id="12" idx="3"/>
            <a:endCxn id="13" idx="0"/>
          </p:cNvCxnSpPr>
          <p:nvPr/>
        </p:nvCxnSpPr>
        <p:spPr>
          <a:xfrm flipH="1">
            <a:off x="2447561" y="2180704"/>
            <a:ext cx="1647386" cy="9342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2" idx="4"/>
            <a:endCxn id="14" idx="0"/>
          </p:cNvCxnSpPr>
          <p:nvPr/>
        </p:nvCxnSpPr>
        <p:spPr>
          <a:xfrm flipH="1">
            <a:off x="4621360" y="2299089"/>
            <a:ext cx="351718" cy="14605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2" idx="5"/>
            <a:endCxn id="15" idx="0"/>
          </p:cNvCxnSpPr>
          <p:nvPr/>
        </p:nvCxnSpPr>
        <p:spPr>
          <a:xfrm>
            <a:off x="5851208" y="2180704"/>
            <a:ext cx="567678" cy="8923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634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50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03123" y="1661894"/>
            <a:ext cx="703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SlaveSocket</a:t>
            </a:r>
            <a:r>
              <a:rPr lang="en-US" sz="2400" dirty="0"/>
              <a:t> = accept(</a:t>
            </a:r>
            <a:r>
              <a:rPr lang="en-US" sz="2400" dirty="0" err="1"/>
              <a:t>MasterSocket</a:t>
            </a:r>
            <a:r>
              <a:rPr lang="en-US" sz="2400" dirty="0"/>
              <a:t>, 0, 0);</a:t>
            </a:r>
          </a:p>
        </p:txBody>
      </p:sp>
    </p:spTree>
    <p:extLst>
      <p:ext uri="{BB962C8B-B14F-4D97-AF65-F5344CB8AC3E}">
        <p14:creationId xmlns:p14="http://schemas.microsoft.com/office/powerpoint/2010/main" val="24779193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51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03123" y="1661894"/>
            <a:ext cx="7037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SlaveSocket</a:t>
            </a:r>
            <a:r>
              <a:rPr lang="en-US" sz="2400" dirty="0"/>
              <a:t> = accept(</a:t>
            </a:r>
            <a:r>
              <a:rPr lang="en-US" sz="2400" dirty="0" err="1"/>
              <a:t>MasterSocket</a:t>
            </a:r>
            <a:r>
              <a:rPr lang="en-US" sz="2400" dirty="0"/>
              <a:t>, 0, 0)</a:t>
            </a:r>
            <a:r>
              <a:rPr lang="en-US" sz="2400" dirty="0" smtClean="0"/>
              <a:t>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endParaRPr lang="en-US" sz="2400" dirty="0" smtClean="0"/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SlaveSocket</a:t>
            </a:r>
            <a:r>
              <a:rPr lang="en-US" sz="2400" dirty="0"/>
              <a:t> = accept(</a:t>
            </a:r>
            <a:r>
              <a:rPr lang="en-US" sz="2400" dirty="0" err="1"/>
              <a:t>MasterSocket</a:t>
            </a:r>
            <a:r>
              <a:rPr lang="en-US" sz="2400" dirty="0" smtClean="0"/>
              <a:t>,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400" i="1" dirty="0">
                <a:solidFill>
                  <a:srgbClr val="00B0F0"/>
                </a:solidFill>
              </a:rPr>
              <a:t>	</a:t>
            </a:r>
            <a:r>
              <a:rPr lang="en-US" sz="2400" i="1" dirty="0" err="1" smtClean="0">
                <a:solidFill>
                  <a:srgbClr val="00B0F0"/>
                </a:solidFill>
              </a:rPr>
              <a:t>struct</a:t>
            </a:r>
            <a:r>
              <a:rPr lang="en-US" sz="2400" i="1" dirty="0" smtClean="0">
                <a:solidFill>
                  <a:srgbClr val="00B0F0"/>
                </a:solidFill>
              </a:rPr>
              <a:t> </a:t>
            </a:r>
            <a:r>
              <a:rPr lang="en-US" sz="2400" i="1" dirty="0" err="1">
                <a:solidFill>
                  <a:srgbClr val="00B0F0"/>
                </a:solidFill>
              </a:rPr>
              <a:t>sockaddr</a:t>
            </a:r>
            <a:r>
              <a:rPr lang="en-US" sz="2400" i="1" dirty="0">
                <a:solidFill>
                  <a:srgbClr val="00B0F0"/>
                </a:solidFill>
              </a:rPr>
              <a:t> *</a:t>
            </a:r>
            <a:r>
              <a:rPr lang="en-US" sz="2400" i="1" dirty="0" err="1">
                <a:solidFill>
                  <a:srgbClr val="00B0F0"/>
                </a:solidFill>
              </a:rPr>
              <a:t>addr</a:t>
            </a:r>
            <a:r>
              <a:rPr lang="en-US" sz="2400" i="1" dirty="0">
                <a:solidFill>
                  <a:srgbClr val="00B0F0"/>
                </a:solidFill>
              </a:rPr>
              <a:t>, </a:t>
            </a:r>
            <a:r>
              <a:rPr lang="en-US" sz="2400" i="1" dirty="0" err="1">
                <a:solidFill>
                  <a:srgbClr val="00B0F0"/>
                </a:solidFill>
              </a:rPr>
              <a:t>socklen_t</a:t>
            </a:r>
            <a:r>
              <a:rPr lang="en-US" sz="2400" i="1" dirty="0">
                <a:solidFill>
                  <a:srgbClr val="00B0F0"/>
                </a:solidFill>
              </a:rPr>
              <a:t> *</a:t>
            </a:r>
            <a:r>
              <a:rPr lang="en-US" sz="2400" i="1" dirty="0" err="1">
                <a:solidFill>
                  <a:srgbClr val="00B0F0"/>
                </a:solidFill>
              </a:rPr>
              <a:t>addrlen</a:t>
            </a:r>
            <a:r>
              <a:rPr lang="en-US" sz="2400" dirty="0"/>
              <a:t>);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37044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52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27652" y="2517913"/>
            <a:ext cx="1683026" cy="315401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9254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53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27652" y="2517913"/>
            <a:ext cx="1683026" cy="315401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26365" y="2782957"/>
            <a:ext cx="1630018" cy="42566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80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6792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27652" y="2517913"/>
            <a:ext cx="1683026" cy="315401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26365" y="2782957"/>
            <a:ext cx="1630018" cy="42566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80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endCxn id="6" idx="3"/>
          </p:cNvCxnSpPr>
          <p:nvPr/>
        </p:nvCxnSpPr>
        <p:spPr>
          <a:xfrm flipH="1">
            <a:off x="3856383" y="2958672"/>
            <a:ext cx="2146852" cy="371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574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55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27652" y="2517913"/>
            <a:ext cx="1683026" cy="315401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26365" y="2782957"/>
            <a:ext cx="1630018" cy="42566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80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endCxn id="6" idx="3"/>
          </p:cNvCxnSpPr>
          <p:nvPr/>
        </p:nvCxnSpPr>
        <p:spPr>
          <a:xfrm flipH="1">
            <a:off x="3856383" y="2958672"/>
            <a:ext cx="2146852" cy="371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226365" y="4063383"/>
            <a:ext cx="1630018" cy="42566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12345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9" name="Скругленная соединительная линия 8"/>
          <p:cNvCxnSpPr>
            <a:stCxn id="6" idx="1"/>
            <a:endCxn id="8" idx="1"/>
          </p:cNvCxnSpPr>
          <p:nvPr/>
        </p:nvCxnSpPr>
        <p:spPr>
          <a:xfrm rot="10800000" flipV="1">
            <a:off x="2226365" y="2995788"/>
            <a:ext cx="12700" cy="1280426"/>
          </a:xfrm>
          <a:prstGeom prst="curvedConnector3">
            <a:avLst>
              <a:gd name="adj1" fmla="val 639129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574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27652" y="2517913"/>
            <a:ext cx="1683026" cy="315401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26365" y="2782957"/>
            <a:ext cx="1630018" cy="42566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80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endCxn id="6" idx="3"/>
          </p:cNvCxnSpPr>
          <p:nvPr/>
        </p:nvCxnSpPr>
        <p:spPr>
          <a:xfrm flipH="1">
            <a:off x="3856383" y="2958672"/>
            <a:ext cx="2146852" cy="3711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226365" y="4063383"/>
            <a:ext cx="1630018" cy="42566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12345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9" name="Скругленная соединительная линия 8"/>
          <p:cNvCxnSpPr>
            <a:stCxn id="6" idx="1"/>
            <a:endCxn id="8" idx="1"/>
          </p:cNvCxnSpPr>
          <p:nvPr/>
        </p:nvCxnSpPr>
        <p:spPr>
          <a:xfrm rot="10800000" flipV="1">
            <a:off x="2226365" y="2995788"/>
            <a:ext cx="12700" cy="1280426"/>
          </a:xfrm>
          <a:prstGeom prst="curvedConnector3">
            <a:avLst>
              <a:gd name="adj1" fmla="val 639129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574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57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27652" y="2517913"/>
            <a:ext cx="1683026" cy="315401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26365" y="2782957"/>
            <a:ext cx="1630018" cy="42566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80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endCxn id="8" idx="3"/>
          </p:cNvCxnSpPr>
          <p:nvPr/>
        </p:nvCxnSpPr>
        <p:spPr>
          <a:xfrm flipH="1">
            <a:off x="3856383" y="2958672"/>
            <a:ext cx="2146852" cy="131754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226365" y="4063383"/>
            <a:ext cx="1630018" cy="42566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12345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574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58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27652" y="2517913"/>
            <a:ext cx="1683026" cy="315401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26365" y="2782957"/>
            <a:ext cx="1630018" cy="42566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80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endCxn id="6" idx="3"/>
          </p:cNvCxnSpPr>
          <p:nvPr/>
        </p:nvCxnSpPr>
        <p:spPr>
          <a:xfrm flipH="1">
            <a:off x="3856383" y="2995788"/>
            <a:ext cx="1307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574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TCP-</a:t>
            </a:r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MasterSocket</a:t>
            </a:r>
            <a:r>
              <a:rPr lang="en-US" dirty="0"/>
              <a:t> = socket(AF_INET, SOCK_STREAM, IPPROTO_TCP);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7262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7181" y="1673132"/>
            <a:ext cx="834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s = socket(AF_INET, SOCK_STREAM, IPPROTO_TCP);</a:t>
            </a:r>
            <a:endParaRPr lang="ru-RU" sz="2400" dirty="0"/>
          </a:p>
        </p:txBody>
      </p:sp>
      <p:sp>
        <p:nvSpPr>
          <p:cNvPr id="19" name="Овал 18"/>
          <p:cNvSpPr/>
          <p:nvPr/>
        </p:nvSpPr>
        <p:spPr>
          <a:xfrm>
            <a:off x="6169988" y="1549174"/>
            <a:ext cx="2303912" cy="8083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472012" y="3137469"/>
            <a:ext cx="2766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IPPROTO_TCP</a:t>
            </a:r>
            <a:endParaRPr lang="ru-RU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2585121" y="4358931"/>
            <a:ext cx="28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IPPROTO_UDP</a:t>
            </a:r>
            <a:endParaRPr lang="ru-RU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6993463" y="33995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ru-RU" sz="3600" dirty="0"/>
          </a:p>
        </p:txBody>
      </p:sp>
      <p:cxnSp>
        <p:nvCxnSpPr>
          <p:cNvPr id="23" name="Прямая со стрелкой 22"/>
          <p:cNvCxnSpPr>
            <a:stCxn id="19" idx="3"/>
            <a:endCxn id="20" idx="0"/>
          </p:cNvCxnSpPr>
          <p:nvPr/>
        </p:nvCxnSpPr>
        <p:spPr>
          <a:xfrm flipH="1">
            <a:off x="2855083" y="2239172"/>
            <a:ext cx="3652305" cy="8982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4"/>
            <a:endCxn id="21" idx="0"/>
          </p:cNvCxnSpPr>
          <p:nvPr/>
        </p:nvCxnSpPr>
        <p:spPr>
          <a:xfrm flipH="1">
            <a:off x="4027439" y="2357557"/>
            <a:ext cx="3294505" cy="20013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9" idx="5"/>
            <a:endCxn id="22" idx="0"/>
          </p:cNvCxnSpPr>
          <p:nvPr/>
        </p:nvCxnSpPr>
        <p:spPr>
          <a:xfrm flipH="1">
            <a:off x="7202815" y="2239172"/>
            <a:ext cx="933685" cy="11603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420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TCP-</a:t>
            </a:r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MasterSocket</a:t>
            </a:r>
            <a:r>
              <a:rPr lang="en-US" dirty="0"/>
              <a:t> = socket(AF_INET, SOCK_STREAM, IPPROTO_TCP)</a:t>
            </a:r>
            <a:r>
              <a:rPr lang="en-US" dirty="0" smtClean="0"/>
              <a:t>;</a:t>
            </a:r>
          </a:p>
          <a:p>
            <a:endParaRPr lang="en-US" b="1" dirty="0" smtClean="0"/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SockAddr.sin_family</a:t>
            </a:r>
            <a:r>
              <a:rPr lang="en-US" dirty="0" smtClean="0"/>
              <a:t> </a:t>
            </a:r>
            <a:r>
              <a:rPr lang="en-US" dirty="0"/>
              <a:t>= AF_INET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SockAddr.sin_port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htons</a:t>
            </a:r>
            <a:r>
              <a:rPr lang="en-US" dirty="0"/>
              <a:t>(12345)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SockAddr.sin_addr.s_addr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htonl</a:t>
            </a:r>
            <a:r>
              <a:rPr lang="en-US" dirty="0"/>
              <a:t>(INADDR_ANY);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608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TCP-</a:t>
            </a:r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MasterSocket</a:t>
            </a:r>
            <a:r>
              <a:rPr lang="en-US" dirty="0"/>
              <a:t> = socket(AF_INET, SOCK_STREAM, IPPROTO_TCP)</a:t>
            </a:r>
            <a:r>
              <a:rPr lang="en-US" dirty="0" smtClean="0"/>
              <a:t>;</a:t>
            </a:r>
          </a:p>
          <a:p>
            <a:endParaRPr lang="en-US" b="1" dirty="0" smtClean="0"/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SockAddr.sin_family</a:t>
            </a:r>
            <a:r>
              <a:rPr lang="en-US" dirty="0" smtClean="0"/>
              <a:t> </a:t>
            </a:r>
            <a:r>
              <a:rPr lang="en-US" dirty="0"/>
              <a:t>= AF_INET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SockAddr.sin_port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htons</a:t>
            </a:r>
            <a:r>
              <a:rPr lang="en-US" dirty="0"/>
              <a:t>(12345)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SockAddr.sin_addr.s_addr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htonl</a:t>
            </a:r>
            <a:r>
              <a:rPr lang="en-US" dirty="0"/>
              <a:t>(INADDR_ANY)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bind(</a:t>
            </a:r>
            <a:r>
              <a:rPr lang="en-US" dirty="0" err="1"/>
              <a:t>MasterSocket</a:t>
            </a:r>
            <a:r>
              <a:rPr lang="en-US" dirty="0"/>
              <a:t>, 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*)&amp;</a:t>
            </a:r>
            <a:r>
              <a:rPr lang="en-US" dirty="0" err="1"/>
              <a:t>SockAddr</a:t>
            </a:r>
            <a:r>
              <a:rPr lang="en-US" dirty="0"/>
              <a:t>, </a:t>
            </a:r>
            <a:r>
              <a:rPr lang="en-US" dirty="0" smtClean="0"/>
              <a:t>	</a:t>
            </a:r>
            <a:r>
              <a:rPr lang="en-US" b="1" dirty="0" err="1" smtClean="0"/>
              <a:t>sizeof</a:t>
            </a:r>
            <a:r>
              <a:rPr lang="en-US" dirty="0"/>
              <a:t>(</a:t>
            </a:r>
            <a:r>
              <a:rPr lang="en-US" dirty="0" err="1"/>
              <a:t>SockAddr</a:t>
            </a:r>
            <a:r>
              <a:rPr lang="en-US" dirty="0"/>
              <a:t>))</a:t>
            </a:r>
            <a:r>
              <a:rPr lang="en-US" dirty="0" smtClean="0"/>
              <a:t>;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1240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TCP-</a:t>
            </a:r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MasterSocket</a:t>
            </a:r>
            <a:r>
              <a:rPr lang="en-US" dirty="0"/>
              <a:t> = socket(AF_INET, SOCK_STREAM, IPPROTO_TCP)</a:t>
            </a:r>
            <a:r>
              <a:rPr lang="en-US" dirty="0" smtClean="0"/>
              <a:t>;</a:t>
            </a:r>
          </a:p>
          <a:p>
            <a:endParaRPr lang="en-US" b="1" dirty="0" smtClean="0"/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SockAddr.sin_family</a:t>
            </a:r>
            <a:r>
              <a:rPr lang="en-US" dirty="0" smtClean="0"/>
              <a:t> </a:t>
            </a:r>
            <a:r>
              <a:rPr lang="en-US" dirty="0"/>
              <a:t>= AF_INET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SockAddr.sin_port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htons</a:t>
            </a:r>
            <a:r>
              <a:rPr lang="en-US" dirty="0"/>
              <a:t>(12345)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SockAddr.sin_addr.s_addr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htonl</a:t>
            </a:r>
            <a:r>
              <a:rPr lang="en-US" dirty="0"/>
              <a:t>(INADDR_ANY)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bind(</a:t>
            </a:r>
            <a:r>
              <a:rPr lang="en-US" dirty="0" err="1"/>
              <a:t>MasterSocket</a:t>
            </a:r>
            <a:r>
              <a:rPr lang="en-US" dirty="0"/>
              <a:t>, 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*)&amp;</a:t>
            </a:r>
            <a:r>
              <a:rPr lang="en-US" dirty="0" err="1"/>
              <a:t>SockAddr</a:t>
            </a:r>
            <a:r>
              <a:rPr lang="en-US" dirty="0"/>
              <a:t>, </a:t>
            </a:r>
            <a:r>
              <a:rPr lang="en-US" dirty="0" smtClean="0"/>
              <a:t>	</a:t>
            </a:r>
            <a:r>
              <a:rPr lang="en-US" b="1" dirty="0" err="1" smtClean="0"/>
              <a:t>sizeof</a:t>
            </a:r>
            <a:r>
              <a:rPr lang="en-US" dirty="0"/>
              <a:t>(</a:t>
            </a:r>
            <a:r>
              <a:rPr lang="en-US" dirty="0" err="1"/>
              <a:t>SockAddr</a:t>
            </a:r>
            <a:r>
              <a:rPr lang="en-US" dirty="0"/>
              <a:t>))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listen(</a:t>
            </a:r>
            <a:r>
              <a:rPr lang="en-US" dirty="0" err="1"/>
              <a:t>MasterSocket</a:t>
            </a:r>
            <a:r>
              <a:rPr lang="en-US" dirty="0"/>
              <a:t>, SOMAXCONN);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8549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TCP-</a:t>
            </a:r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MasterSocket</a:t>
            </a:r>
            <a:r>
              <a:rPr lang="en-US" dirty="0"/>
              <a:t> = socket(AF_INET, SOCK_STREAM, IPPROTO_TCP)</a:t>
            </a:r>
            <a:r>
              <a:rPr lang="en-US" dirty="0" smtClean="0"/>
              <a:t>;</a:t>
            </a:r>
          </a:p>
          <a:p>
            <a:endParaRPr lang="en-US" b="1" dirty="0" smtClean="0"/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SockAddr.sin_family</a:t>
            </a:r>
            <a:r>
              <a:rPr lang="en-US" dirty="0" smtClean="0"/>
              <a:t> </a:t>
            </a:r>
            <a:r>
              <a:rPr lang="en-US" dirty="0"/>
              <a:t>= AF_INET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SockAddr.sin_port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htons</a:t>
            </a:r>
            <a:r>
              <a:rPr lang="en-US" dirty="0"/>
              <a:t>(12345)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SockAddr.sin_addr.s_addr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htonl</a:t>
            </a:r>
            <a:r>
              <a:rPr lang="en-US" dirty="0"/>
              <a:t>(INADDR_ANY)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bind(</a:t>
            </a:r>
            <a:r>
              <a:rPr lang="en-US" dirty="0" err="1"/>
              <a:t>MasterSocket</a:t>
            </a:r>
            <a:r>
              <a:rPr lang="en-US" dirty="0"/>
              <a:t>, 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*)&amp;</a:t>
            </a:r>
            <a:r>
              <a:rPr lang="en-US" dirty="0" err="1"/>
              <a:t>SockAddr</a:t>
            </a:r>
            <a:r>
              <a:rPr lang="en-US" dirty="0"/>
              <a:t>, </a:t>
            </a:r>
            <a:r>
              <a:rPr lang="en-US" dirty="0" smtClean="0"/>
              <a:t>	</a:t>
            </a:r>
            <a:r>
              <a:rPr lang="en-US" b="1" dirty="0" err="1" smtClean="0"/>
              <a:t>sizeof</a:t>
            </a:r>
            <a:r>
              <a:rPr lang="en-US" dirty="0"/>
              <a:t>(</a:t>
            </a:r>
            <a:r>
              <a:rPr lang="en-US" dirty="0" err="1"/>
              <a:t>SockAddr</a:t>
            </a:r>
            <a:r>
              <a:rPr lang="en-US" dirty="0"/>
              <a:t>))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listen(</a:t>
            </a:r>
            <a:r>
              <a:rPr lang="en-US" dirty="0" err="1"/>
              <a:t>MasterSocket</a:t>
            </a:r>
            <a:r>
              <a:rPr lang="en-US" dirty="0"/>
              <a:t>, SOMAXCONN)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b="1" dirty="0" smtClean="0"/>
              <a:t>while</a:t>
            </a:r>
            <a:r>
              <a:rPr lang="en-US" dirty="0" smtClean="0"/>
              <a:t>(</a:t>
            </a:r>
            <a:r>
              <a:rPr lang="en-US" b="1" dirty="0" smtClean="0"/>
              <a:t>true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SlaveSocket</a:t>
            </a:r>
            <a:r>
              <a:rPr lang="en-US" dirty="0"/>
              <a:t> = accept(</a:t>
            </a:r>
            <a:r>
              <a:rPr lang="en-US" dirty="0" err="1"/>
              <a:t>MasterSocket</a:t>
            </a:r>
            <a:r>
              <a:rPr lang="en-US" dirty="0"/>
              <a:t>, 0, 0)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23A881"/>
                </a:solidFill>
              </a:rPr>
              <a:t>// ...</a:t>
            </a:r>
            <a:endParaRPr lang="en-US" dirty="0">
              <a:solidFill>
                <a:srgbClr val="23A881"/>
              </a:solidFill>
            </a:endParaRPr>
          </a:p>
          <a:p>
            <a:r>
              <a:rPr lang="en-US" dirty="0" smtClean="0"/>
              <a:t>}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0556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r>
              <a:rPr lang="en-US" dirty="0" smtClean="0"/>
              <a:t>-</a:t>
            </a:r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 smtClean="0"/>
              <a:t>int</a:t>
            </a:r>
            <a:r>
              <a:rPr lang="en-US" dirty="0"/>
              <a:t> </a:t>
            </a:r>
            <a:r>
              <a:rPr lang="en-US" dirty="0" err="1" smtClean="0"/>
              <a:t>Client</a:t>
            </a:r>
            <a:r>
              <a:rPr lang="en-US" dirty="0" err="1" smtClean="0"/>
              <a:t>Socket</a:t>
            </a:r>
            <a:r>
              <a:rPr lang="en-US" dirty="0" smtClean="0"/>
              <a:t> </a:t>
            </a:r>
            <a:r>
              <a:rPr lang="en-US" dirty="0"/>
              <a:t>= socket(AF_INET, SOCK_STREAM, IPPROTO_TCP)</a:t>
            </a:r>
            <a:r>
              <a:rPr lang="en-US" dirty="0" smtClean="0"/>
              <a:t>;</a:t>
            </a:r>
          </a:p>
          <a:p>
            <a:endParaRPr lang="en-US" b="1" dirty="0" smtClean="0"/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SockAddr.sin_family</a:t>
            </a:r>
            <a:r>
              <a:rPr lang="en-US" dirty="0" smtClean="0"/>
              <a:t> </a:t>
            </a:r>
            <a:r>
              <a:rPr lang="en-US" dirty="0"/>
              <a:t>= AF_INET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SockAddr.sin_port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htons</a:t>
            </a:r>
            <a:r>
              <a:rPr lang="en-US" dirty="0"/>
              <a:t>(12345)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SockAddr.sin_addr.s_addr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htonl</a:t>
            </a:r>
            <a:r>
              <a:rPr lang="en-US" dirty="0"/>
              <a:t>(</a:t>
            </a:r>
            <a:r>
              <a:rPr lang="en-US" dirty="0" smtClean="0"/>
              <a:t>INADDR_LOOPBACK)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connect</a:t>
            </a:r>
            <a:r>
              <a:rPr lang="en-US" dirty="0" smtClean="0"/>
              <a:t>(</a:t>
            </a:r>
            <a:r>
              <a:rPr lang="en-US" dirty="0" err="1" smtClean="0"/>
              <a:t>ClientSocket</a:t>
            </a:r>
            <a:r>
              <a:rPr lang="en-US" dirty="0" smtClean="0"/>
              <a:t>, 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void*) </a:t>
            </a:r>
            <a:r>
              <a:rPr lang="en-US" dirty="0" smtClean="0"/>
              <a:t>&amp;</a:t>
            </a:r>
            <a:r>
              <a:rPr lang="en-US" dirty="0" err="1" smtClean="0"/>
              <a:t>SockAddr</a:t>
            </a:r>
            <a:r>
              <a:rPr lang="en-US" dirty="0"/>
              <a:t>, </a:t>
            </a:r>
            <a:r>
              <a:rPr lang="en-US" b="1" dirty="0" err="1"/>
              <a:t>sizeof</a:t>
            </a:r>
            <a:r>
              <a:rPr lang="en-US" dirty="0"/>
              <a:t> </a:t>
            </a:r>
            <a:r>
              <a:rPr lang="en-US" dirty="0" smtClean="0"/>
              <a:t>	(</a:t>
            </a:r>
            <a:r>
              <a:rPr lang="en-US" dirty="0" err="1" smtClean="0"/>
              <a:t>SockAddr</a:t>
            </a:r>
            <a:r>
              <a:rPr lang="en-US" dirty="0" smtClean="0"/>
              <a:t>));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7324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shutdown(</a:t>
            </a:r>
            <a:r>
              <a:rPr lang="en-US" dirty="0" err="1"/>
              <a:t>ClientSocket</a:t>
            </a:r>
            <a:r>
              <a:rPr lang="en-US" dirty="0"/>
              <a:t>, SHUT_RDWR);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shutdown(</a:t>
            </a:r>
            <a:r>
              <a:rPr lang="en-US" dirty="0" err="1"/>
              <a:t>MasterSocket</a:t>
            </a:r>
            <a:r>
              <a:rPr lang="en-US" dirty="0"/>
              <a:t>, SHUT_RDWR);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endParaRPr lang="en-US" dirty="0"/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SHUT_RDWR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SHUT_RD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SHUT_WR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endParaRPr lang="en-US" dirty="0"/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close(</a:t>
            </a:r>
            <a:r>
              <a:rPr lang="en-US" dirty="0" err="1"/>
              <a:t>ClientSocket</a:t>
            </a:r>
            <a:r>
              <a:rPr lang="en-US" dirty="0"/>
              <a:t>);</a:t>
            </a:r>
          </a:p>
          <a:p>
            <a:pPr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dirty="0"/>
              <a:t>close(</a:t>
            </a:r>
            <a:r>
              <a:rPr lang="en-US" dirty="0" err="1"/>
              <a:t>MasterSocket</a:t>
            </a:r>
            <a:r>
              <a:rPr lang="en-US" dirty="0"/>
              <a:t>);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530905"/>
      </p:ext>
    </p:extLst>
  </p:cSld>
  <p:clrMapOvr>
    <a:masterClrMapping/>
  </p:clrMapOvr>
  <p:transition xmlns:p14="http://schemas.microsoft.com/office/powerpoint/2010/main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-76187"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600" b="1" dirty="0" err="1"/>
              <a:t>ssize_t</a:t>
            </a:r>
            <a:r>
              <a:rPr lang="en-US" sz="2600" dirty="0"/>
              <a:t> read(</a:t>
            </a:r>
            <a:r>
              <a:rPr lang="en-US" sz="2600" b="1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fd</a:t>
            </a:r>
            <a:r>
              <a:rPr lang="en-US" sz="2600" dirty="0"/>
              <a:t>, </a:t>
            </a:r>
            <a:r>
              <a:rPr lang="en-US" sz="2600" b="1" dirty="0"/>
              <a:t>void</a:t>
            </a:r>
            <a:r>
              <a:rPr lang="en-US" sz="2600" dirty="0"/>
              <a:t> *</a:t>
            </a:r>
            <a:r>
              <a:rPr lang="en-US" sz="2600" dirty="0" err="1"/>
              <a:t>buf</a:t>
            </a:r>
            <a:r>
              <a:rPr lang="en-US" sz="2600" dirty="0"/>
              <a:t>, </a:t>
            </a:r>
            <a:r>
              <a:rPr lang="en-US" sz="2600" b="1" dirty="0" err="1"/>
              <a:t>size_t</a:t>
            </a:r>
            <a:r>
              <a:rPr lang="en-US" sz="2600" dirty="0"/>
              <a:t> count);</a:t>
            </a:r>
          </a:p>
          <a:p>
            <a:pPr indent="-76187"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600" b="1" dirty="0" err="1"/>
              <a:t>ssize_t</a:t>
            </a:r>
            <a:r>
              <a:rPr lang="en-US" sz="2600" dirty="0"/>
              <a:t> write(</a:t>
            </a:r>
            <a:r>
              <a:rPr lang="en-US" sz="2600" b="1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fd</a:t>
            </a:r>
            <a:r>
              <a:rPr lang="en-US" sz="2600" dirty="0"/>
              <a:t>, </a:t>
            </a:r>
            <a:r>
              <a:rPr lang="en-US" sz="2600" b="1" dirty="0" err="1"/>
              <a:t>const</a:t>
            </a:r>
            <a:r>
              <a:rPr lang="en-US" sz="2600" dirty="0"/>
              <a:t> </a:t>
            </a:r>
            <a:r>
              <a:rPr lang="en-US" sz="2600" b="1" dirty="0"/>
              <a:t>void</a:t>
            </a:r>
            <a:r>
              <a:rPr lang="en-US" sz="2600" dirty="0"/>
              <a:t> *</a:t>
            </a:r>
            <a:r>
              <a:rPr lang="en-US" sz="2600" dirty="0" err="1"/>
              <a:t>buf</a:t>
            </a:r>
            <a:r>
              <a:rPr lang="en-US" sz="2600" dirty="0"/>
              <a:t>, </a:t>
            </a:r>
            <a:r>
              <a:rPr lang="en-US" sz="2600" b="1" dirty="0" err="1"/>
              <a:t>size_t</a:t>
            </a:r>
            <a:r>
              <a:rPr lang="en-US" sz="2600" dirty="0"/>
              <a:t> count);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7849460"/>
      </p:ext>
    </p:extLst>
  </p:cSld>
  <p:clrMapOvr>
    <a:masterClrMapping/>
  </p:clrMapOvr>
  <p:transition xmlns:p14="http://schemas.microsoft.com/office/powerpoint/2010/main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-76187"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600" b="1" strike="sngStrike" dirty="0" err="1">
                <a:solidFill>
                  <a:schemeClr val="accent2"/>
                </a:solidFill>
              </a:rPr>
              <a:t>ssize_t</a:t>
            </a:r>
            <a:r>
              <a:rPr lang="en-US" sz="2600" strike="sngStrike" dirty="0">
                <a:solidFill>
                  <a:schemeClr val="accent2"/>
                </a:solidFill>
              </a:rPr>
              <a:t> read(</a:t>
            </a:r>
            <a:r>
              <a:rPr lang="en-US" sz="2600" b="1" strike="sngStrike" dirty="0" err="1">
                <a:solidFill>
                  <a:schemeClr val="accent2"/>
                </a:solidFill>
              </a:rPr>
              <a:t>int</a:t>
            </a:r>
            <a:r>
              <a:rPr lang="en-US" sz="2600" strike="sngStrike" dirty="0">
                <a:solidFill>
                  <a:schemeClr val="accent2"/>
                </a:solidFill>
              </a:rPr>
              <a:t> </a:t>
            </a:r>
            <a:r>
              <a:rPr lang="en-US" sz="2600" strike="sngStrike" dirty="0" err="1">
                <a:solidFill>
                  <a:schemeClr val="accent2"/>
                </a:solidFill>
              </a:rPr>
              <a:t>fd</a:t>
            </a:r>
            <a:r>
              <a:rPr lang="en-US" sz="2600" strike="sngStrike" dirty="0">
                <a:solidFill>
                  <a:schemeClr val="accent2"/>
                </a:solidFill>
              </a:rPr>
              <a:t>, </a:t>
            </a:r>
            <a:r>
              <a:rPr lang="en-US" sz="2600" b="1" strike="sngStrike" dirty="0">
                <a:solidFill>
                  <a:schemeClr val="accent2"/>
                </a:solidFill>
              </a:rPr>
              <a:t>void</a:t>
            </a:r>
            <a:r>
              <a:rPr lang="en-US" sz="2600" strike="sngStrike" dirty="0">
                <a:solidFill>
                  <a:schemeClr val="accent2"/>
                </a:solidFill>
              </a:rPr>
              <a:t> *</a:t>
            </a:r>
            <a:r>
              <a:rPr lang="en-US" sz="2600" strike="sngStrike" dirty="0" err="1">
                <a:solidFill>
                  <a:schemeClr val="accent2"/>
                </a:solidFill>
              </a:rPr>
              <a:t>buf</a:t>
            </a:r>
            <a:r>
              <a:rPr lang="en-US" sz="2600" strike="sngStrike" dirty="0">
                <a:solidFill>
                  <a:schemeClr val="accent2"/>
                </a:solidFill>
              </a:rPr>
              <a:t>, </a:t>
            </a:r>
            <a:r>
              <a:rPr lang="en-US" sz="2600" b="1" strike="sngStrike" dirty="0" err="1">
                <a:solidFill>
                  <a:schemeClr val="accent2"/>
                </a:solidFill>
              </a:rPr>
              <a:t>size_t</a:t>
            </a:r>
            <a:r>
              <a:rPr lang="en-US" sz="2600" strike="sngStrike" dirty="0">
                <a:solidFill>
                  <a:schemeClr val="accent2"/>
                </a:solidFill>
              </a:rPr>
              <a:t> count);</a:t>
            </a:r>
          </a:p>
          <a:p>
            <a:pPr indent="-76187"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600" b="1" strike="sngStrike" dirty="0" err="1">
                <a:solidFill>
                  <a:schemeClr val="accent2"/>
                </a:solidFill>
              </a:rPr>
              <a:t>ssize_t</a:t>
            </a:r>
            <a:r>
              <a:rPr lang="en-US" sz="2600" strike="sngStrike" dirty="0">
                <a:solidFill>
                  <a:schemeClr val="accent2"/>
                </a:solidFill>
              </a:rPr>
              <a:t> write(</a:t>
            </a:r>
            <a:r>
              <a:rPr lang="en-US" sz="2600" b="1" strike="sngStrike" dirty="0" err="1">
                <a:solidFill>
                  <a:schemeClr val="accent2"/>
                </a:solidFill>
              </a:rPr>
              <a:t>int</a:t>
            </a:r>
            <a:r>
              <a:rPr lang="en-US" sz="2600" strike="sngStrike" dirty="0">
                <a:solidFill>
                  <a:schemeClr val="accent2"/>
                </a:solidFill>
              </a:rPr>
              <a:t> </a:t>
            </a:r>
            <a:r>
              <a:rPr lang="en-US" sz="2600" strike="sngStrike" dirty="0" err="1">
                <a:solidFill>
                  <a:schemeClr val="accent2"/>
                </a:solidFill>
              </a:rPr>
              <a:t>fd</a:t>
            </a:r>
            <a:r>
              <a:rPr lang="en-US" sz="2600" strike="sngStrike" dirty="0">
                <a:solidFill>
                  <a:schemeClr val="accent2"/>
                </a:solidFill>
              </a:rPr>
              <a:t>, </a:t>
            </a:r>
            <a:r>
              <a:rPr lang="en-US" sz="2600" b="1" strike="sngStrike" dirty="0" err="1">
                <a:solidFill>
                  <a:schemeClr val="accent2"/>
                </a:solidFill>
              </a:rPr>
              <a:t>const</a:t>
            </a:r>
            <a:r>
              <a:rPr lang="en-US" sz="2600" strike="sngStrike" dirty="0">
                <a:solidFill>
                  <a:schemeClr val="accent2"/>
                </a:solidFill>
              </a:rPr>
              <a:t> </a:t>
            </a:r>
            <a:r>
              <a:rPr lang="en-US" sz="2600" b="1" strike="sngStrike" dirty="0">
                <a:solidFill>
                  <a:schemeClr val="accent2"/>
                </a:solidFill>
              </a:rPr>
              <a:t>void</a:t>
            </a:r>
            <a:r>
              <a:rPr lang="en-US" sz="2600" strike="sngStrike" dirty="0">
                <a:solidFill>
                  <a:schemeClr val="accent2"/>
                </a:solidFill>
              </a:rPr>
              <a:t> *</a:t>
            </a:r>
            <a:r>
              <a:rPr lang="en-US" sz="2600" strike="sngStrike" dirty="0" err="1">
                <a:solidFill>
                  <a:schemeClr val="accent2"/>
                </a:solidFill>
              </a:rPr>
              <a:t>buf</a:t>
            </a:r>
            <a:r>
              <a:rPr lang="en-US" sz="2600" strike="sngStrike" dirty="0">
                <a:solidFill>
                  <a:schemeClr val="accent2"/>
                </a:solidFill>
              </a:rPr>
              <a:t>, </a:t>
            </a:r>
            <a:r>
              <a:rPr lang="en-US" sz="2600" b="1" strike="sngStrike" dirty="0" err="1">
                <a:solidFill>
                  <a:schemeClr val="accent2"/>
                </a:solidFill>
              </a:rPr>
              <a:t>size_t</a:t>
            </a:r>
            <a:r>
              <a:rPr lang="en-US" sz="2600" strike="sngStrike" dirty="0">
                <a:solidFill>
                  <a:schemeClr val="accent2"/>
                </a:solidFill>
              </a:rPr>
              <a:t> count);</a:t>
            </a:r>
          </a:p>
          <a:p>
            <a:pPr indent="-76187"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600" b="1" dirty="0" err="1"/>
              <a:t>ssize_t</a:t>
            </a:r>
            <a:r>
              <a:rPr lang="en-US" sz="2600" dirty="0"/>
              <a:t> </a:t>
            </a:r>
            <a:r>
              <a:rPr lang="en-US" sz="2600" dirty="0" err="1"/>
              <a:t>recv</a:t>
            </a:r>
            <a:r>
              <a:rPr lang="en-US" sz="2600" dirty="0"/>
              <a:t>(</a:t>
            </a:r>
            <a:r>
              <a:rPr lang="en-US" sz="2600" b="1" dirty="0" err="1"/>
              <a:t>int</a:t>
            </a:r>
            <a:r>
              <a:rPr lang="en-US" sz="2600" dirty="0"/>
              <a:t> s, </a:t>
            </a:r>
            <a:r>
              <a:rPr lang="en-US" sz="2600" b="1" dirty="0"/>
              <a:t>void</a:t>
            </a:r>
            <a:r>
              <a:rPr lang="en-US" sz="2600" dirty="0"/>
              <a:t> *</a:t>
            </a:r>
            <a:r>
              <a:rPr lang="en-US" sz="2600" dirty="0" err="1"/>
              <a:t>buf</a:t>
            </a:r>
            <a:r>
              <a:rPr lang="en-US" sz="2600" dirty="0"/>
              <a:t>, </a:t>
            </a:r>
            <a:r>
              <a:rPr lang="en-US" sz="2600" b="1" dirty="0" err="1"/>
              <a:t>size_t</a:t>
            </a:r>
            <a:r>
              <a:rPr lang="en-US" sz="2600" dirty="0"/>
              <a:t> </a:t>
            </a:r>
            <a:r>
              <a:rPr lang="en-US" sz="2600" dirty="0" err="1"/>
              <a:t>len</a:t>
            </a:r>
            <a:r>
              <a:rPr lang="en-US" sz="2600" dirty="0"/>
              <a:t>, </a:t>
            </a:r>
            <a:r>
              <a:rPr lang="en-US" sz="2600" b="1" dirty="0" err="1"/>
              <a:t>int</a:t>
            </a:r>
            <a:r>
              <a:rPr lang="en-US" sz="2600" dirty="0"/>
              <a:t> flags);</a:t>
            </a:r>
          </a:p>
          <a:p>
            <a:pPr indent="-76187"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600" b="1" dirty="0" err="1"/>
              <a:t>ssize_t</a:t>
            </a:r>
            <a:r>
              <a:rPr lang="en-US" sz="2600" dirty="0"/>
              <a:t> send(</a:t>
            </a:r>
            <a:r>
              <a:rPr lang="en-US" sz="2600" b="1" dirty="0" err="1"/>
              <a:t>int</a:t>
            </a:r>
            <a:r>
              <a:rPr lang="en-US" sz="2600" dirty="0"/>
              <a:t> s, </a:t>
            </a:r>
            <a:r>
              <a:rPr lang="en-US" sz="2600" b="1" dirty="0" err="1"/>
              <a:t>const</a:t>
            </a:r>
            <a:r>
              <a:rPr lang="en-US" sz="2600" dirty="0"/>
              <a:t> </a:t>
            </a:r>
            <a:r>
              <a:rPr lang="en-US" sz="2600" b="1" dirty="0"/>
              <a:t>void</a:t>
            </a:r>
            <a:r>
              <a:rPr lang="en-US" sz="2600" dirty="0"/>
              <a:t> *</a:t>
            </a:r>
            <a:r>
              <a:rPr lang="en-US" sz="2600" dirty="0" err="1"/>
              <a:t>buf</a:t>
            </a:r>
            <a:r>
              <a:rPr lang="en-US" sz="2600" dirty="0"/>
              <a:t>, </a:t>
            </a:r>
            <a:r>
              <a:rPr lang="en-US" sz="2600" b="1" dirty="0" err="1"/>
              <a:t>size_t</a:t>
            </a:r>
            <a:r>
              <a:rPr lang="en-US" sz="2600" dirty="0"/>
              <a:t> </a:t>
            </a:r>
            <a:r>
              <a:rPr lang="en-US" sz="2600" dirty="0" err="1"/>
              <a:t>len</a:t>
            </a:r>
            <a:r>
              <a:rPr lang="en-US" sz="2600" dirty="0"/>
              <a:t>, </a:t>
            </a:r>
            <a:r>
              <a:rPr lang="en-US" sz="2600" b="1" dirty="0" err="1"/>
              <a:t>int</a:t>
            </a:r>
            <a:r>
              <a:rPr lang="en-US" sz="2600" dirty="0"/>
              <a:t> flags);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620752"/>
      </p:ext>
    </p:extLst>
  </p:cSld>
  <p:clrMapOvr>
    <a:masterClrMapping/>
  </p:clrMapOvr>
  <p:transition xmlns:p14="http://schemas.microsoft.com/office/powerpoint/2010/main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-76187"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600" b="1" strike="sngStrike" dirty="0" err="1">
                <a:solidFill>
                  <a:schemeClr val="accent2"/>
                </a:solidFill>
              </a:rPr>
              <a:t>ssize_t</a:t>
            </a:r>
            <a:r>
              <a:rPr lang="en-US" sz="2600" strike="sngStrike" dirty="0">
                <a:solidFill>
                  <a:schemeClr val="accent2"/>
                </a:solidFill>
              </a:rPr>
              <a:t> read(</a:t>
            </a:r>
            <a:r>
              <a:rPr lang="en-US" sz="2600" b="1" strike="sngStrike" dirty="0" err="1">
                <a:solidFill>
                  <a:schemeClr val="accent2"/>
                </a:solidFill>
              </a:rPr>
              <a:t>int</a:t>
            </a:r>
            <a:r>
              <a:rPr lang="en-US" sz="2600" strike="sngStrike" dirty="0">
                <a:solidFill>
                  <a:schemeClr val="accent2"/>
                </a:solidFill>
              </a:rPr>
              <a:t> </a:t>
            </a:r>
            <a:r>
              <a:rPr lang="en-US" sz="2600" strike="sngStrike" dirty="0" err="1">
                <a:solidFill>
                  <a:schemeClr val="accent2"/>
                </a:solidFill>
              </a:rPr>
              <a:t>fd</a:t>
            </a:r>
            <a:r>
              <a:rPr lang="en-US" sz="2600" strike="sngStrike" dirty="0">
                <a:solidFill>
                  <a:schemeClr val="accent2"/>
                </a:solidFill>
              </a:rPr>
              <a:t>, </a:t>
            </a:r>
            <a:r>
              <a:rPr lang="en-US" sz="2600" b="1" strike="sngStrike" dirty="0">
                <a:solidFill>
                  <a:schemeClr val="accent2"/>
                </a:solidFill>
              </a:rPr>
              <a:t>void</a:t>
            </a:r>
            <a:r>
              <a:rPr lang="en-US" sz="2600" strike="sngStrike" dirty="0">
                <a:solidFill>
                  <a:schemeClr val="accent2"/>
                </a:solidFill>
              </a:rPr>
              <a:t> *</a:t>
            </a:r>
            <a:r>
              <a:rPr lang="en-US" sz="2600" strike="sngStrike" dirty="0" err="1">
                <a:solidFill>
                  <a:schemeClr val="accent2"/>
                </a:solidFill>
              </a:rPr>
              <a:t>buf</a:t>
            </a:r>
            <a:r>
              <a:rPr lang="en-US" sz="2600" strike="sngStrike" dirty="0">
                <a:solidFill>
                  <a:schemeClr val="accent2"/>
                </a:solidFill>
              </a:rPr>
              <a:t>, </a:t>
            </a:r>
            <a:r>
              <a:rPr lang="en-US" sz="2600" b="1" strike="sngStrike" dirty="0" err="1">
                <a:solidFill>
                  <a:schemeClr val="accent2"/>
                </a:solidFill>
              </a:rPr>
              <a:t>size_t</a:t>
            </a:r>
            <a:r>
              <a:rPr lang="en-US" sz="2600" strike="sngStrike" dirty="0">
                <a:solidFill>
                  <a:schemeClr val="accent2"/>
                </a:solidFill>
              </a:rPr>
              <a:t> count);</a:t>
            </a:r>
          </a:p>
          <a:p>
            <a:pPr indent="-76187"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600" b="1" strike="sngStrike" dirty="0" err="1">
                <a:solidFill>
                  <a:schemeClr val="accent2"/>
                </a:solidFill>
              </a:rPr>
              <a:t>ssize_t</a:t>
            </a:r>
            <a:r>
              <a:rPr lang="en-US" sz="2600" strike="sngStrike" dirty="0">
                <a:solidFill>
                  <a:schemeClr val="accent2"/>
                </a:solidFill>
              </a:rPr>
              <a:t> write(</a:t>
            </a:r>
            <a:r>
              <a:rPr lang="en-US" sz="2600" b="1" strike="sngStrike" dirty="0" err="1">
                <a:solidFill>
                  <a:schemeClr val="accent2"/>
                </a:solidFill>
              </a:rPr>
              <a:t>int</a:t>
            </a:r>
            <a:r>
              <a:rPr lang="en-US" sz="2600" strike="sngStrike" dirty="0">
                <a:solidFill>
                  <a:schemeClr val="accent2"/>
                </a:solidFill>
              </a:rPr>
              <a:t> </a:t>
            </a:r>
            <a:r>
              <a:rPr lang="en-US" sz="2600" strike="sngStrike" dirty="0" err="1">
                <a:solidFill>
                  <a:schemeClr val="accent2"/>
                </a:solidFill>
              </a:rPr>
              <a:t>fd</a:t>
            </a:r>
            <a:r>
              <a:rPr lang="en-US" sz="2600" strike="sngStrike" dirty="0">
                <a:solidFill>
                  <a:schemeClr val="accent2"/>
                </a:solidFill>
              </a:rPr>
              <a:t>, </a:t>
            </a:r>
            <a:r>
              <a:rPr lang="en-US" sz="2600" b="1" strike="sngStrike" dirty="0" err="1">
                <a:solidFill>
                  <a:schemeClr val="accent2"/>
                </a:solidFill>
              </a:rPr>
              <a:t>const</a:t>
            </a:r>
            <a:r>
              <a:rPr lang="en-US" sz="2600" strike="sngStrike" dirty="0">
                <a:solidFill>
                  <a:schemeClr val="accent2"/>
                </a:solidFill>
              </a:rPr>
              <a:t> </a:t>
            </a:r>
            <a:r>
              <a:rPr lang="en-US" sz="2600" b="1" strike="sngStrike" dirty="0">
                <a:solidFill>
                  <a:schemeClr val="accent2"/>
                </a:solidFill>
              </a:rPr>
              <a:t>void</a:t>
            </a:r>
            <a:r>
              <a:rPr lang="en-US" sz="2600" strike="sngStrike" dirty="0">
                <a:solidFill>
                  <a:schemeClr val="accent2"/>
                </a:solidFill>
              </a:rPr>
              <a:t> *</a:t>
            </a:r>
            <a:r>
              <a:rPr lang="en-US" sz="2600" strike="sngStrike" dirty="0" err="1">
                <a:solidFill>
                  <a:schemeClr val="accent2"/>
                </a:solidFill>
              </a:rPr>
              <a:t>buf</a:t>
            </a:r>
            <a:r>
              <a:rPr lang="en-US" sz="2600" strike="sngStrike" dirty="0">
                <a:solidFill>
                  <a:schemeClr val="accent2"/>
                </a:solidFill>
              </a:rPr>
              <a:t>, </a:t>
            </a:r>
            <a:r>
              <a:rPr lang="en-US" sz="2600" b="1" strike="sngStrike" dirty="0" err="1">
                <a:solidFill>
                  <a:schemeClr val="accent2"/>
                </a:solidFill>
              </a:rPr>
              <a:t>size_t</a:t>
            </a:r>
            <a:r>
              <a:rPr lang="en-US" sz="2600" strike="sngStrike" dirty="0">
                <a:solidFill>
                  <a:schemeClr val="accent2"/>
                </a:solidFill>
              </a:rPr>
              <a:t> count);</a:t>
            </a:r>
          </a:p>
          <a:p>
            <a:pPr indent="-76187"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600" b="1" dirty="0" err="1"/>
              <a:t>ssize_t</a:t>
            </a:r>
            <a:r>
              <a:rPr lang="en-US" sz="2600" dirty="0"/>
              <a:t> </a:t>
            </a:r>
            <a:r>
              <a:rPr lang="en-US" sz="2600" dirty="0" err="1"/>
              <a:t>recv</a:t>
            </a:r>
            <a:r>
              <a:rPr lang="en-US" sz="2600" dirty="0"/>
              <a:t>(</a:t>
            </a:r>
            <a:r>
              <a:rPr lang="en-US" sz="2600" b="1" dirty="0" err="1"/>
              <a:t>int</a:t>
            </a:r>
            <a:r>
              <a:rPr lang="en-US" sz="2600" dirty="0"/>
              <a:t> s, </a:t>
            </a:r>
            <a:r>
              <a:rPr lang="en-US" sz="2600" b="1" dirty="0"/>
              <a:t>void</a:t>
            </a:r>
            <a:r>
              <a:rPr lang="en-US" sz="2600" dirty="0"/>
              <a:t> *</a:t>
            </a:r>
            <a:r>
              <a:rPr lang="en-US" sz="2600" dirty="0" err="1"/>
              <a:t>buf</a:t>
            </a:r>
            <a:r>
              <a:rPr lang="en-US" sz="2600" dirty="0"/>
              <a:t>, </a:t>
            </a:r>
            <a:r>
              <a:rPr lang="en-US" sz="2600" b="1" dirty="0" err="1"/>
              <a:t>size_t</a:t>
            </a:r>
            <a:r>
              <a:rPr lang="en-US" sz="2600" dirty="0"/>
              <a:t> </a:t>
            </a:r>
            <a:r>
              <a:rPr lang="en-US" sz="2600" dirty="0" err="1"/>
              <a:t>len</a:t>
            </a:r>
            <a:r>
              <a:rPr lang="en-US" sz="2600" dirty="0"/>
              <a:t>, </a:t>
            </a:r>
            <a:r>
              <a:rPr lang="en-US" sz="2600" b="1" dirty="0" err="1"/>
              <a:t>int</a:t>
            </a:r>
            <a:r>
              <a:rPr lang="en-US" sz="2600" dirty="0"/>
              <a:t> flags);</a:t>
            </a:r>
          </a:p>
          <a:p>
            <a:pPr indent="-76187"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600" b="1" dirty="0" err="1"/>
              <a:t>ssize_t</a:t>
            </a:r>
            <a:r>
              <a:rPr lang="en-US" sz="2600" dirty="0"/>
              <a:t> send(</a:t>
            </a:r>
            <a:r>
              <a:rPr lang="en-US" sz="2600" b="1" dirty="0" err="1"/>
              <a:t>int</a:t>
            </a:r>
            <a:r>
              <a:rPr lang="en-US" sz="2600" dirty="0"/>
              <a:t> s, </a:t>
            </a:r>
            <a:r>
              <a:rPr lang="en-US" sz="2600" b="1" dirty="0" err="1"/>
              <a:t>const</a:t>
            </a:r>
            <a:r>
              <a:rPr lang="en-US" sz="2600" dirty="0"/>
              <a:t> </a:t>
            </a:r>
            <a:r>
              <a:rPr lang="en-US" sz="2600" b="1" dirty="0"/>
              <a:t>void</a:t>
            </a:r>
            <a:r>
              <a:rPr lang="en-US" sz="2600" dirty="0"/>
              <a:t> *</a:t>
            </a:r>
            <a:r>
              <a:rPr lang="en-US" sz="2600" dirty="0" err="1"/>
              <a:t>buf</a:t>
            </a:r>
            <a:r>
              <a:rPr lang="en-US" sz="2600" dirty="0"/>
              <a:t>, </a:t>
            </a:r>
            <a:r>
              <a:rPr lang="en-US" sz="2600" b="1" dirty="0" err="1"/>
              <a:t>size_t</a:t>
            </a:r>
            <a:r>
              <a:rPr lang="en-US" sz="2600" dirty="0"/>
              <a:t> </a:t>
            </a:r>
            <a:r>
              <a:rPr lang="en-US" sz="2600" dirty="0" err="1"/>
              <a:t>len</a:t>
            </a:r>
            <a:r>
              <a:rPr lang="en-US" sz="2600" dirty="0"/>
              <a:t>, </a:t>
            </a:r>
            <a:r>
              <a:rPr lang="en-US" sz="2600" b="1" dirty="0" err="1"/>
              <a:t>int</a:t>
            </a:r>
            <a:r>
              <a:rPr lang="en-US" sz="2600" dirty="0"/>
              <a:t> flags);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68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6013" y="5664748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MSG_NOSIGNAL</a:t>
            </a:r>
            <a:endParaRPr lang="ru-RU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02128"/>
      </p:ext>
    </p:extLst>
  </p:cSld>
  <p:clrMapOvr>
    <a:masterClrMapping/>
  </p:clrMapOvr>
  <p:transition xmlns:p14="http://schemas.microsoft.com/office/powerpoint/2010/main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-76187"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600" b="1" strike="sngStrike" dirty="0" err="1">
                <a:solidFill>
                  <a:schemeClr val="accent2"/>
                </a:solidFill>
              </a:rPr>
              <a:t>ssize_t</a:t>
            </a:r>
            <a:r>
              <a:rPr lang="en-US" sz="2600" strike="sngStrike" dirty="0">
                <a:solidFill>
                  <a:schemeClr val="accent2"/>
                </a:solidFill>
              </a:rPr>
              <a:t> read(</a:t>
            </a:r>
            <a:r>
              <a:rPr lang="en-US" sz="2600" b="1" strike="sngStrike" dirty="0" err="1">
                <a:solidFill>
                  <a:schemeClr val="accent2"/>
                </a:solidFill>
              </a:rPr>
              <a:t>int</a:t>
            </a:r>
            <a:r>
              <a:rPr lang="en-US" sz="2600" strike="sngStrike" dirty="0">
                <a:solidFill>
                  <a:schemeClr val="accent2"/>
                </a:solidFill>
              </a:rPr>
              <a:t> </a:t>
            </a:r>
            <a:r>
              <a:rPr lang="en-US" sz="2600" strike="sngStrike" dirty="0" err="1">
                <a:solidFill>
                  <a:schemeClr val="accent2"/>
                </a:solidFill>
              </a:rPr>
              <a:t>fd</a:t>
            </a:r>
            <a:r>
              <a:rPr lang="en-US" sz="2600" strike="sngStrike" dirty="0">
                <a:solidFill>
                  <a:schemeClr val="accent2"/>
                </a:solidFill>
              </a:rPr>
              <a:t>, </a:t>
            </a:r>
            <a:r>
              <a:rPr lang="en-US" sz="2600" b="1" strike="sngStrike" dirty="0">
                <a:solidFill>
                  <a:schemeClr val="accent2"/>
                </a:solidFill>
              </a:rPr>
              <a:t>void</a:t>
            </a:r>
            <a:r>
              <a:rPr lang="en-US" sz="2600" strike="sngStrike" dirty="0">
                <a:solidFill>
                  <a:schemeClr val="accent2"/>
                </a:solidFill>
              </a:rPr>
              <a:t> *</a:t>
            </a:r>
            <a:r>
              <a:rPr lang="en-US" sz="2600" strike="sngStrike" dirty="0" err="1">
                <a:solidFill>
                  <a:schemeClr val="accent2"/>
                </a:solidFill>
              </a:rPr>
              <a:t>buf</a:t>
            </a:r>
            <a:r>
              <a:rPr lang="en-US" sz="2600" strike="sngStrike" dirty="0">
                <a:solidFill>
                  <a:schemeClr val="accent2"/>
                </a:solidFill>
              </a:rPr>
              <a:t>, </a:t>
            </a:r>
            <a:r>
              <a:rPr lang="en-US" sz="2600" b="1" strike="sngStrike" dirty="0" err="1">
                <a:solidFill>
                  <a:schemeClr val="accent2"/>
                </a:solidFill>
              </a:rPr>
              <a:t>size_t</a:t>
            </a:r>
            <a:r>
              <a:rPr lang="en-US" sz="2600" strike="sngStrike" dirty="0">
                <a:solidFill>
                  <a:schemeClr val="accent2"/>
                </a:solidFill>
              </a:rPr>
              <a:t> count);</a:t>
            </a:r>
          </a:p>
          <a:p>
            <a:pPr indent="-76187"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600" b="1" strike="sngStrike" dirty="0" err="1">
                <a:solidFill>
                  <a:schemeClr val="accent2"/>
                </a:solidFill>
              </a:rPr>
              <a:t>ssize_t</a:t>
            </a:r>
            <a:r>
              <a:rPr lang="en-US" sz="2600" strike="sngStrike" dirty="0">
                <a:solidFill>
                  <a:schemeClr val="accent2"/>
                </a:solidFill>
              </a:rPr>
              <a:t> write(</a:t>
            </a:r>
            <a:r>
              <a:rPr lang="en-US" sz="2600" b="1" strike="sngStrike" dirty="0" err="1">
                <a:solidFill>
                  <a:schemeClr val="accent2"/>
                </a:solidFill>
              </a:rPr>
              <a:t>int</a:t>
            </a:r>
            <a:r>
              <a:rPr lang="en-US" sz="2600" strike="sngStrike" dirty="0">
                <a:solidFill>
                  <a:schemeClr val="accent2"/>
                </a:solidFill>
              </a:rPr>
              <a:t> </a:t>
            </a:r>
            <a:r>
              <a:rPr lang="en-US" sz="2600" strike="sngStrike" dirty="0" err="1">
                <a:solidFill>
                  <a:schemeClr val="accent2"/>
                </a:solidFill>
              </a:rPr>
              <a:t>fd</a:t>
            </a:r>
            <a:r>
              <a:rPr lang="en-US" sz="2600" strike="sngStrike" dirty="0">
                <a:solidFill>
                  <a:schemeClr val="accent2"/>
                </a:solidFill>
              </a:rPr>
              <a:t>, </a:t>
            </a:r>
            <a:r>
              <a:rPr lang="en-US" sz="2600" b="1" strike="sngStrike" dirty="0" err="1">
                <a:solidFill>
                  <a:schemeClr val="accent2"/>
                </a:solidFill>
              </a:rPr>
              <a:t>const</a:t>
            </a:r>
            <a:r>
              <a:rPr lang="en-US" sz="2600" strike="sngStrike" dirty="0">
                <a:solidFill>
                  <a:schemeClr val="accent2"/>
                </a:solidFill>
              </a:rPr>
              <a:t> </a:t>
            </a:r>
            <a:r>
              <a:rPr lang="en-US" sz="2600" b="1" strike="sngStrike" dirty="0">
                <a:solidFill>
                  <a:schemeClr val="accent2"/>
                </a:solidFill>
              </a:rPr>
              <a:t>void</a:t>
            </a:r>
            <a:r>
              <a:rPr lang="en-US" sz="2600" strike="sngStrike" dirty="0">
                <a:solidFill>
                  <a:schemeClr val="accent2"/>
                </a:solidFill>
              </a:rPr>
              <a:t> *</a:t>
            </a:r>
            <a:r>
              <a:rPr lang="en-US" sz="2600" strike="sngStrike" dirty="0" err="1">
                <a:solidFill>
                  <a:schemeClr val="accent2"/>
                </a:solidFill>
              </a:rPr>
              <a:t>buf</a:t>
            </a:r>
            <a:r>
              <a:rPr lang="en-US" sz="2600" strike="sngStrike" dirty="0">
                <a:solidFill>
                  <a:schemeClr val="accent2"/>
                </a:solidFill>
              </a:rPr>
              <a:t>, </a:t>
            </a:r>
            <a:r>
              <a:rPr lang="en-US" sz="2600" b="1" strike="sngStrike" dirty="0" err="1">
                <a:solidFill>
                  <a:schemeClr val="accent2"/>
                </a:solidFill>
              </a:rPr>
              <a:t>size_t</a:t>
            </a:r>
            <a:r>
              <a:rPr lang="en-US" sz="2600" strike="sngStrike" dirty="0">
                <a:solidFill>
                  <a:schemeClr val="accent2"/>
                </a:solidFill>
              </a:rPr>
              <a:t> count);</a:t>
            </a:r>
          </a:p>
          <a:p>
            <a:pPr indent="-76187"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600" b="1" dirty="0" err="1"/>
              <a:t>ssize_t</a:t>
            </a:r>
            <a:r>
              <a:rPr lang="en-US" sz="2600" dirty="0"/>
              <a:t> </a:t>
            </a:r>
            <a:r>
              <a:rPr lang="en-US" sz="2600" dirty="0" err="1"/>
              <a:t>recv</a:t>
            </a:r>
            <a:r>
              <a:rPr lang="en-US" sz="2600" dirty="0"/>
              <a:t>(</a:t>
            </a:r>
            <a:r>
              <a:rPr lang="en-US" sz="2600" b="1" dirty="0" err="1"/>
              <a:t>int</a:t>
            </a:r>
            <a:r>
              <a:rPr lang="en-US" sz="2600" dirty="0"/>
              <a:t> s, </a:t>
            </a:r>
            <a:r>
              <a:rPr lang="en-US" sz="2600" b="1" dirty="0"/>
              <a:t>void</a:t>
            </a:r>
            <a:r>
              <a:rPr lang="en-US" sz="2600" dirty="0"/>
              <a:t> *</a:t>
            </a:r>
            <a:r>
              <a:rPr lang="en-US" sz="2600" dirty="0" err="1"/>
              <a:t>buf</a:t>
            </a:r>
            <a:r>
              <a:rPr lang="en-US" sz="2600" dirty="0"/>
              <a:t>, </a:t>
            </a:r>
            <a:r>
              <a:rPr lang="en-US" sz="2600" b="1" dirty="0" err="1"/>
              <a:t>size_t</a:t>
            </a:r>
            <a:r>
              <a:rPr lang="en-US" sz="2600" dirty="0"/>
              <a:t> </a:t>
            </a:r>
            <a:r>
              <a:rPr lang="en-US" sz="2600" dirty="0" err="1"/>
              <a:t>len</a:t>
            </a:r>
            <a:r>
              <a:rPr lang="en-US" sz="2600" dirty="0"/>
              <a:t>, </a:t>
            </a:r>
            <a:r>
              <a:rPr lang="en-US" sz="2600" b="1" dirty="0" err="1"/>
              <a:t>int</a:t>
            </a:r>
            <a:r>
              <a:rPr lang="en-US" sz="2600" dirty="0"/>
              <a:t> flags);</a:t>
            </a:r>
          </a:p>
          <a:p>
            <a:pPr indent="-76187"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600" b="1" dirty="0" err="1"/>
              <a:t>ssize_t</a:t>
            </a:r>
            <a:r>
              <a:rPr lang="en-US" sz="2600" dirty="0"/>
              <a:t> send(</a:t>
            </a:r>
            <a:r>
              <a:rPr lang="en-US" sz="2600" b="1" dirty="0" err="1"/>
              <a:t>int</a:t>
            </a:r>
            <a:r>
              <a:rPr lang="en-US" sz="2600" dirty="0"/>
              <a:t> s, </a:t>
            </a:r>
            <a:r>
              <a:rPr lang="en-US" sz="2600" b="1" dirty="0" err="1"/>
              <a:t>const</a:t>
            </a:r>
            <a:r>
              <a:rPr lang="en-US" sz="2600" dirty="0"/>
              <a:t> </a:t>
            </a:r>
            <a:r>
              <a:rPr lang="en-US" sz="2600" b="1" dirty="0"/>
              <a:t>void</a:t>
            </a:r>
            <a:r>
              <a:rPr lang="en-US" sz="2600" dirty="0"/>
              <a:t> *</a:t>
            </a:r>
            <a:r>
              <a:rPr lang="en-US" sz="2600" dirty="0" err="1"/>
              <a:t>buf</a:t>
            </a:r>
            <a:r>
              <a:rPr lang="en-US" sz="2600" dirty="0"/>
              <a:t>, </a:t>
            </a:r>
            <a:r>
              <a:rPr lang="en-US" sz="2600" b="1" dirty="0" err="1"/>
              <a:t>size_t</a:t>
            </a:r>
            <a:r>
              <a:rPr lang="en-US" sz="2600" dirty="0"/>
              <a:t> </a:t>
            </a:r>
            <a:r>
              <a:rPr lang="en-US" sz="2600" dirty="0" err="1"/>
              <a:t>len</a:t>
            </a:r>
            <a:r>
              <a:rPr lang="en-US" sz="2600" dirty="0"/>
              <a:t>, </a:t>
            </a:r>
            <a:r>
              <a:rPr lang="en-US" sz="2600" b="1" dirty="0" err="1"/>
              <a:t>int</a:t>
            </a:r>
            <a:r>
              <a:rPr lang="en-US" sz="2600" dirty="0"/>
              <a:t> flags);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6013" y="5664748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MSG_NOSIGNAL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0171" y="4187984"/>
            <a:ext cx="5097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signal(SIGPIPE, SIG_IGN); </a:t>
            </a:r>
            <a:endParaRPr lang="ru-RU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44889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7181" y="1673132"/>
            <a:ext cx="834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s = socket(AF_INET, SOCK_STREAM, IPPROTO_TCP);</a:t>
            </a:r>
            <a:endParaRPr lang="ru-RU" sz="2400" dirty="0"/>
          </a:p>
        </p:txBody>
      </p:sp>
      <p:sp>
        <p:nvSpPr>
          <p:cNvPr id="12" name="Овал 11"/>
          <p:cNvSpPr/>
          <p:nvPr/>
        </p:nvSpPr>
        <p:spPr>
          <a:xfrm>
            <a:off x="685085" y="1653935"/>
            <a:ext cx="636105" cy="63391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662608" y="3531876"/>
            <a:ext cx="2570922" cy="2570922"/>
          </a:xfrm>
          <a:prstGeom prst="ellipse">
            <a:avLst/>
          </a:prstGeom>
          <a:noFill/>
          <a:ln w="76200">
            <a:solidFill>
              <a:srgbClr val="15A66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192696" y="4147930"/>
            <a:ext cx="1060174" cy="9276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763618" y="3690902"/>
            <a:ext cx="1148209" cy="2252869"/>
          </a:xfrm>
          <a:prstGeom prst="rect">
            <a:avLst/>
          </a:prstGeom>
          <a:noFill/>
          <a:ln w="76200">
            <a:solidFill>
              <a:srgbClr val="15A66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3935896" y="4147930"/>
            <a:ext cx="382612" cy="3826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29" name="Прямая со стрелкой 28"/>
          <p:cNvCxnSpPr>
            <a:stCxn id="28" idx="1"/>
            <a:endCxn id="26" idx="3"/>
          </p:cNvCxnSpPr>
          <p:nvPr/>
        </p:nvCxnSpPr>
        <p:spPr>
          <a:xfrm flipH="1">
            <a:off x="2252870" y="4339236"/>
            <a:ext cx="1683026" cy="2725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9221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27" grpId="0" animBg="1"/>
      <p:bldP spid="2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Clr>
                <a:schemeClr val="accent5">
                  <a:lumMod val="75000"/>
                </a:schemeClr>
              </a:buClr>
              <a:buSzPct val="120000"/>
              <a:buNone/>
            </a:pPr>
            <a:r>
              <a:rPr lang="en-US" sz="2400" b="1" dirty="0" err="1"/>
              <a:t>ssize_t</a:t>
            </a:r>
            <a:r>
              <a:rPr lang="en-US" sz="2400" dirty="0"/>
              <a:t> </a:t>
            </a:r>
            <a:r>
              <a:rPr lang="en-US" sz="2400" dirty="0" err="1"/>
              <a:t>sendto</a:t>
            </a:r>
            <a:r>
              <a:rPr lang="en-US" sz="2400" dirty="0"/>
              <a:t>(</a:t>
            </a:r>
            <a:r>
              <a:rPr lang="en-US" sz="2400" b="1" dirty="0" err="1"/>
              <a:t>int</a:t>
            </a:r>
            <a:r>
              <a:rPr lang="en-US" sz="2400" dirty="0"/>
              <a:t>  s,  </a:t>
            </a:r>
            <a:r>
              <a:rPr lang="en-US" sz="2400" b="1" dirty="0" err="1"/>
              <a:t>const</a:t>
            </a:r>
            <a:r>
              <a:rPr lang="en-US" sz="2400" dirty="0"/>
              <a:t>  </a:t>
            </a:r>
            <a:r>
              <a:rPr lang="en-US" sz="2400" b="1" dirty="0"/>
              <a:t>void</a:t>
            </a:r>
            <a:r>
              <a:rPr lang="en-US" sz="2400" dirty="0"/>
              <a:t> *</a:t>
            </a:r>
            <a:r>
              <a:rPr lang="en-US" sz="2400" dirty="0" err="1"/>
              <a:t>buf</a:t>
            </a:r>
            <a:r>
              <a:rPr lang="en-US" sz="2400" dirty="0"/>
              <a:t>, </a:t>
            </a:r>
            <a:r>
              <a:rPr lang="en-US" sz="2400" b="1" dirty="0" err="1"/>
              <a:t>size_t</a:t>
            </a:r>
            <a:r>
              <a:rPr lang="en-US" sz="2400" dirty="0"/>
              <a:t> </a:t>
            </a:r>
            <a:r>
              <a:rPr lang="en-US" sz="2400" dirty="0" err="1"/>
              <a:t>len</a:t>
            </a:r>
            <a:r>
              <a:rPr lang="en-US" sz="2400" dirty="0"/>
              <a:t>, </a:t>
            </a:r>
            <a:r>
              <a:rPr lang="en-US" sz="2400" b="1" dirty="0" err="1"/>
              <a:t>int</a:t>
            </a:r>
            <a:r>
              <a:rPr lang="en-US" sz="2400" dirty="0"/>
              <a:t> flags, </a:t>
            </a:r>
            <a:r>
              <a:rPr lang="en-US" sz="2400" b="1" dirty="0" err="1"/>
              <a:t>const</a:t>
            </a:r>
            <a:r>
              <a:rPr lang="en-US" sz="2400" dirty="0"/>
              <a:t> </a:t>
            </a:r>
            <a:r>
              <a:rPr lang="en-US" sz="2400" b="1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sockaddr</a:t>
            </a:r>
            <a:r>
              <a:rPr lang="en-US" sz="2400" dirty="0"/>
              <a:t> *to, </a:t>
            </a:r>
            <a:r>
              <a:rPr lang="en-US" sz="2400" b="1" dirty="0" err="1"/>
              <a:t>socklen_t</a:t>
            </a:r>
            <a:r>
              <a:rPr lang="en-US" sz="2400" dirty="0"/>
              <a:t> </a:t>
            </a:r>
            <a:r>
              <a:rPr lang="en-US" sz="2400" dirty="0" err="1"/>
              <a:t>tolen</a:t>
            </a:r>
            <a:r>
              <a:rPr lang="en-US" sz="2400" dirty="0"/>
              <a:t>);</a:t>
            </a:r>
          </a:p>
          <a:p>
            <a:pPr marL="457200" lvl="1" indent="0">
              <a:buClr>
                <a:schemeClr val="accent5">
                  <a:lumMod val="75000"/>
                </a:schemeClr>
              </a:buClr>
              <a:buSzPct val="120000"/>
              <a:buNone/>
            </a:pPr>
            <a:r>
              <a:rPr lang="en-US" sz="2400" b="1" dirty="0" err="1"/>
              <a:t>ssize_t</a:t>
            </a:r>
            <a:r>
              <a:rPr lang="en-US" sz="2400" dirty="0"/>
              <a:t> </a:t>
            </a:r>
            <a:r>
              <a:rPr lang="en-US" sz="2400" dirty="0" err="1"/>
              <a:t>recvfrom</a:t>
            </a:r>
            <a:r>
              <a:rPr lang="en-US" sz="2400" dirty="0"/>
              <a:t>(</a:t>
            </a:r>
            <a:r>
              <a:rPr lang="en-US" sz="2400" b="1" dirty="0" err="1"/>
              <a:t>int</a:t>
            </a:r>
            <a:r>
              <a:rPr lang="en-US" sz="2400" dirty="0"/>
              <a:t> s, </a:t>
            </a:r>
            <a:r>
              <a:rPr lang="en-US" sz="2400" b="1" dirty="0"/>
              <a:t>void</a:t>
            </a:r>
            <a:r>
              <a:rPr lang="en-US" sz="2400" dirty="0"/>
              <a:t> *</a:t>
            </a:r>
            <a:r>
              <a:rPr lang="en-US" sz="2400" dirty="0" err="1"/>
              <a:t>buf</a:t>
            </a:r>
            <a:r>
              <a:rPr lang="en-US" sz="2400" dirty="0"/>
              <a:t>, </a:t>
            </a:r>
            <a:r>
              <a:rPr lang="en-US" sz="2400" b="1" dirty="0" err="1"/>
              <a:t>size_t</a:t>
            </a:r>
            <a:r>
              <a:rPr lang="en-US" sz="2400" dirty="0"/>
              <a:t> </a:t>
            </a:r>
            <a:r>
              <a:rPr lang="en-US" sz="2400" dirty="0" err="1"/>
              <a:t>len</a:t>
            </a:r>
            <a:r>
              <a:rPr lang="en-US" sz="2400" dirty="0"/>
              <a:t>, </a:t>
            </a:r>
            <a:r>
              <a:rPr lang="en-US" sz="2400" b="1" dirty="0" err="1"/>
              <a:t>int</a:t>
            </a:r>
            <a:r>
              <a:rPr lang="en-US" sz="2400" dirty="0"/>
              <a:t> flags, </a:t>
            </a:r>
            <a:r>
              <a:rPr lang="en-US" sz="2400" b="1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sockaddr</a:t>
            </a:r>
            <a:r>
              <a:rPr lang="en-US" sz="2400" dirty="0"/>
              <a:t> *from, </a:t>
            </a:r>
            <a:r>
              <a:rPr lang="en-US" sz="2400" b="1" dirty="0" err="1"/>
              <a:t>socklen_t</a:t>
            </a:r>
            <a:r>
              <a:rPr lang="en-US" sz="2400" dirty="0"/>
              <a:t> *</a:t>
            </a:r>
            <a:r>
              <a:rPr lang="en-US" sz="2400" dirty="0" err="1"/>
              <a:t>fromlen</a:t>
            </a:r>
            <a:r>
              <a:rPr lang="en-US" sz="2400" dirty="0"/>
              <a:t>);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036386"/>
      </p:ext>
    </p:extLst>
  </p:cSld>
  <p:clrMapOvr>
    <a:masterClrMapping/>
  </p:clrMapOvr>
  <p:transition xmlns:p14="http://schemas.microsoft.com/office/powerpoint/2010/main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71</a:t>
            </a:fld>
            <a:endParaRPr lang="ru-RU" dirty="0"/>
          </a:p>
        </p:txBody>
      </p:sp>
      <p:pic>
        <p:nvPicPr>
          <p:cNvPr id="7" name="Picture 2" descr="http://www.codeproject.com/KB/IP/TCPIPChat/Client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95" y="1788314"/>
            <a:ext cx="4541405" cy="417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38147"/>
      </p:ext>
    </p:extLst>
  </p:cSld>
  <p:clrMapOvr>
    <a:masterClrMapping/>
  </p:clrMapOvr>
  <p:transition xmlns:p14="http://schemas.microsoft.com/office/powerpoint/2010/main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72</a:t>
            </a:fld>
            <a:endParaRPr lang="ru-RU" dirty="0"/>
          </a:p>
        </p:txBody>
      </p:sp>
      <p:pic>
        <p:nvPicPr>
          <p:cNvPr id="6" name="Picture 2" descr="tcp_conn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80" y="1788314"/>
            <a:ext cx="60960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14464"/>
      </p:ext>
    </p:extLst>
  </p:cSld>
  <p:clrMapOvr>
    <a:masterClrMapping/>
  </p:clrMapOvr>
  <p:transition xmlns:p14="http://schemas.microsoft.com/office/powerpoint/2010/main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73</a:t>
            </a:fld>
            <a:endParaRPr lang="ru-RU" dirty="0"/>
          </a:p>
        </p:txBody>
      </p:sp>
      <p:pic>
        <p:nvPicPr>
          <p:cNvPr id="5" name="Picture 2" descr="tcp_clo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655" y="1788314"/>
            <a:ext cx="540067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72758"/>
      </p:ext>
    </p:extLst>
  </p:cSld>
  <p:clrMapOvr>
    <a:masterClrMapping/>
  </p:clrMapOvr>
  <p:transition xmlns:p14="http://schemas.microsoft.com/office/powerpoint/2010/main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74</a:t>
            </a:fld>
            <a:endParaRPr lang="ru-RU" dirty="0"/>
          </a:p>
        </p:txBody>
      </p:sp>
      <p:pic>
        <p:nvPicPr>
          <p:cNvPr id="6" name="Picture 4" descr="http://crypto.pp.ua/img/web_protokoly_image0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06" y="2155755"/>
            <a:ext cx="6338651" cy="191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295330"/>
      </p:ext>
    </p:extLst>
  </p:cSld>
  <p:clrMapOvr>
    <a:masterClrMapping/>
  </p:clrMapOvr>
  <p:transition xmlns:p14="http://schemas.microsoft.com/office/powerpoint/2010/main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75</a:t>
            </a:fld>
            <a:endParaRPr lang="ru-RU" dirty="0"/>
          </a:p>
        </p:txBody>
      </p:sp>
      <p:pic>
        <p:nvPicPr>
          <p:cNvPr id="5" name="Picture 2" descr="http://upload.wikimedia.org/wikipedia/commons/thumb/f/f6/Tcp_state_diagram_fixed_new.svg/800px-Tcp_state_diagram_fixed_new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91845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1565972575"/>
      </p:ext>
    </p:extLst>
  </p:cSld>
  <p:clrMapOvr>
    <a:masterClrMapping/>
  </p:clrMapOvr>
  <p:transition xmlns:p14="http://schemas.microsoft.com/office/powerpoint/2010/main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Неблокирующий сокет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set_nonblock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is-IS" dirty="0"/>
              <a:t>    </a:t>
            </a:r>
            <a:r>
              <a:rPr lang="is-IS" b="1" dirty="0"/>
              <a:t>int</a:t>
            </a:r>
            <a:r>
              <a:rPr lang="is-IS" dirty="0"/>
              <a:t> flags;</a:t>
            </a:r>
          </a:p>
          <a:p>
            <a:r>
              <a:rPr lang="en-US" dirty="0"/>
              <a:t>    </a:t>
            </a:r>
            <a:r>
              <a:rPr lang="en-US" dirty="0">
                <a:solidFill>
                  <a:schemeClr val="accent1"/>
                </a:solidFill>
              </a:rPr>
              <a:t>#if defined(O_NONBLOCK)</a:t>
            </a:r>
          </a:p>
          <a:p>
            <a:r>
              <a:rPr lang="en-US" dirty="0"/>
              <a:t>    </a:t>
            </a:r>
            <a:r>
              <a:rPr lang="en-US" b="1" dirty="0"/>
              <a:t>if</a:t>
            </a:r>
            <a:r>
              <a:rPr lang="en-US" dirty="0"/>
              <a:t> (-1 == (flags = </a:t>
            </a:r>
            <a:r>
              <a:rPr lang="en-US" dirty="0" err="1"/>
              <a:t>fcntl</a:t>
            </a:r>
            <a:r>
              <a:rPr lang="en-US" dirty="0"/>
              <a:t>(</a:t>
            </a:r>
            <a:r>
              <a:rPr lang="en-US" dirty="0" err="1"/>
              <a:t>fd</a:t>
            </a:r>
            <a:r>
              <a:rPr lang="en-US" dirty="0"/>
              <a:t>, F_GETFL, 0))) flags = 0;</a:t>
            </a:r>
          </a:p>
          <a:p>
            <a:r>
              <a:rPr lang="en-US" dirty="0"/>
              <a:t>   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fcntl</a:t>
            </a:r>
            <a:r>
              <a:rPr lang="en-US" dirty="0"/>
              <a:t>(</a:t>
            </a:r>
            <a:r>
              <a:rPr lang="en-US" dirty="0" err="1"/>
              <a:t>fd</a:t>
            </a:r>
            <a:r>
              <a:rPr lang="en-US" dirty="0"/>
              <a:t>, F_SETFL, flags | O_NONBLOCK);</a:t>
            </a:r>
          </a:p>
          <a:p>
            <a:r>
              <a:rPr lang="da-DK" dirty="0"/>
              <a:t>    </a:t>
            </a:r>
            <a:r>
              <a:rPr lang="da-DK" dirty="0">
                <a:solidFill>
                  <a:srgbClr val="4BA6C1"/>
                </a:solidFill>
              </a:rPr>
              <a:t>#</a:t>
            </a:r>
            <a:r>
              <a:rPr lang="da-DK" dirty="0" err="1">
                <a:solidFill>
                  <a:srgbClr val="4BA6C1"/>
                </a:solidFill>
              </a:rPr>
              <a:t>else</a:t>
            </a:r>
            <a:endParaRPr lang="da-DK" dirty="0">
              <a:solidFill>
                <a:srgbClr val="4BA6C1"/>
              </a:solidFill>
            </a:endParaRPr>
          </a:p>
          <a:p>
            <a:r>
              <a:rPr lang="is-IS" dirty="0"/>
              <a:t>    flags = 1;</a:t>
            </a:r>
          </a:p>
          <a:p>
            <a:r>
              <a:rPr lang="en-US" dirty="0"/>
              <a:t>   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ioctl</a:t>
            </a:r>
            <a:r>
              <a:rPr lang="en-US" dirty="0"/>
              <a:t>(</a:t>
            </a:r>
            <a:r>
              <a:rPr lang="en-US" dirty="0" err="1"/>
              <a:t>fd</a:t>
            </a:r>
            <a:r>
              <a:rPr lang="en-US" dirty="0"/>
              <a:t>, FIOBIO, &amp;flags);</a:t>
            </a:r>
          </a:p>
          <a:p>
            <a:r>
              <a:rPr lang="en-US" dirty="0"/>
              <a:t>    </a:t>
            </a:r>
            <a:r>
              <a:rPr lang="en-US" dirty="0">
                <a:solidFill>
                  <a:srgbClr val="4BA6C1"/>
                </a:solidFill>
              </a:rPr>
              <a:t>#</a:t>
            </a:r>
            <a:r>
              <a:rPr lang="en-US" dirty="0" err="1">
                <a:solidFill>
                  <a:srgbClr val="4BA6C1"/>
                </a:solidFill>
              </a:rPr>
              <a:t>endif</a:t>
            </a:r>
            <a:endParaRPr lang="en-US" dirty="0">
              <a:solidFill>
                <a:srgbClr val="4BA6C1"/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5501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setsockopt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optval</a:t>
            </a:r>
            <a:r>
              <a:rPr lang="en-US" dirty="0"/>
              <a:t> = 1;</a:t>
            </a:r>
          </a:p>
          <a:p>
            <a:r>
              <a:rPr lang="en-US" dirty="0" err="1" smtClean="0"/>
              <a:t>setsockopt</a:t>
            </a:r>
            <a:r>
              <a:rPr lang="en-US" dirty="0"/>
              <a:t>(</a:t>
            </a:r>
            <a:r>
              <a:rPr lang="en-US" dirty="0" err="1"/>
              <a:t>MasterSocket</a:t>
            </a:r>
            <a:r>
              <a:rPr lang="en-US" dirty="0"/>
              <a:t>, SOL_SOCKET, SO_REUSEADDR, &amp;</a:t>
            </a:r>
            <a:r>
              <a:rPr lang="en-US" dirty="0" err="1"/>
              <a:t>optval</a:t>
            </a:r>
            <a:r>
              <a:rPr lang="en-US" dirty="0"/>
              <a:t>, </a:t>
            </a:r>
            <a:r>
              <a:rPr lang="en-US" b="1" dirty="0" err="1"/>
              <a:t>sizeof</a:t>
            </a:r>
            <a:r>
              <a:rPr lang="en-US" dirty="0"/>
              <a:t>(</a:t>
            </a:r>
            <a:r>
              <a:rPr lang="en-US" dirty="0" err="1"/>
              <a:t>optval</a:t>
            </a:r>
            <a:r>
              <a:rPr lang="en-US" dirty="0"/>
              <a:t>))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timeval</a:t>
            </a:r>
            <a:r>
              <a:rPr lang="en-US" dirty="0"/>
              <a:t> </a:t>
            </a:r>
            <a:r>
              <a:rPr lang="en-US" dirty="0" err="1"/>
              <a:t>tv</a:t>
            </a:r>
            <a:r>
              <a:rPr lang="en-US" dirty="0"/>
              <a:t>;</a:t>
            </a:r>
          </a:p>
          <a:p>
            <a:r>
              <a:rPr lang="fr-FR" dirty="0" err="1" smtClean="0"/>
              <a:t>tv.tv_sec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smtClean="0"/>
              <a:t>16;</a:t>
            </a:r>
            <a:endParaRPr lang="fr-FR" dirty="0"/>
          </a:p>
          <a:p>
            <a:r>
              <a:rPr lang="fr-FR" dirty="0" err="1" smtClean="0"/>
              <a:t>tv.tv_usec</a:t>
            </a:r>
            <a:r>
              <a:rPr lang="fr-FR" dirty="0" smtClean="0"/>
              <a:t> </a:t>
            </a:r>
            <a:r>
              <a:rPr lang="fr-FR" dirty="0"/>
              <a:t>= 0;</a:t>
            </a:r>
          </a:p>
          <a:p>
            <a:r>
              <a:rPr lang="sv-SE" dirty="0" err="1" smtClean="0"/>
              <a:t>setsockopt</a:t>
            </a:r>
            <a:r>
              <a:rPr lang="sv-SE" dirty="0" smtClean="0"/>
              <a:t>(</a:t>
            </a:r>
            <a:r>
              <a:rPr lang="sv-SE" dirty="0" err="1" smtClean="0"/>
              <a:t>SlaveSocket</a:t>
            </a:r>
            <a:r>
              <a:rPr lang="sv-SE" dirty="0" smtClean="0"/>
              <a:t>, SOL_SOCKET, SO_RCVTIMEO, (</a:t>
            </a:r>
            <a:r>
              <a:rPr lang="sv-SE" b="1" dirty="0" smtClean="0"/>
              <a:t>char</a:t>
            </a:r>
            <a:r>
              <a:rPr lang="sv-SE" dirty="0" smtClean="0"/>
              <a:t>*) &amp;tv, </a:t>
            </a:r>
            <a:r>
              <a:rPr lang="sv-SE" b="1" dirty="0" err="1" smtClean="0"/>
              <a:t>sizeof</a:t>
            </a:r>
            <a:r>
              <a:rPr lang="sv-SE" dirty="0" smtClean="0"/>
              <a:t>(tv));</a:t>
            </a:r>
          </a:p>
          <a:p>
            <a:r>
              <a:rPr lang="sv-SE" dirty="0" err="1"/>
              <a:t>setsockopt</a:t>
            </a:r>
            <a:r>
              <a:rPr lang="sv-SE" dirty="0"/>
              <a:t>(</a:t>
            </a:r>
            <a:r>
              <a:rPr lang="sv-SE" dirty="0" err="1"/>
              <a:t>SlaveSocket</a:t>
            </a:r>
            <a:r>
              <a:rPr lang="sv-SE" dirty="0"/>
              <a:t>, SOL_SOCKET, </a:t>
            </a:r>
            <a:r>
              <a:rPr lang="sv-SE" dirty="0" smtClean="0"/>
              <a:t>SO_SNDTIMEO</a:t>
            </a:r>
            <a:r>
              <a:rPr lang="sv-SE" dirty="0"/>
              <a:t>, (</a:t>
            </a:r>
            <a:r>
              <a:rPr lang="sv-SE" b="1" dirty="0"/>
              <a:t>char</a:t>
            </a:r>
            <a:r>
              <a:rPr lang="sv-SE" dirty="0"/>
              <a:t>*) &amp;tv, </a:t>
            </a:r>
            <a:r>
              <a:rPr lang="sv-SE" b="1" dirty="0" err="1"/>
              <a:t>sizeof</a:t>
            </a:r>
            <a:r>
              <a:rPr lang="sv-SE" dirty="0"/>
              <a:t>(tv));</a:t>
            </a:r>
            <a:endParaRPr lang="en-US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8796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8574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79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29510"/>
              </p:ext>
            </p:extLst>
          </p:nvPr>
        </p:nvGraphicFramePr>
        <p:xfrm>
          <a:off x="2877618" y="2610171"/>
          <a:ext cx="457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488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38" y="1649626"/>
            <a:ext cx="86233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413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80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04654"/>
              </p:ext>
            </p:extLst>
          </p:nvPr>
        </p:nvGraphicFramePr>
        <p:xfrm>
          <a:off x="2877618" y="2610171"/>
          <a:ext cx="457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fd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fd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fd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6426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81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92936"/>
              </p:ext>
            </p:extLst>
          </p:nvPr>
        </p:nvGraphicFramePr>
        <p:xfrm>
          <a:off x="2877618" y="2610171"/>
          <a:ext cx="457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fd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5889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82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58739"/>
              </p:ext>
            </p:extLst>
          </p:nvPr>
        </p:nvGraphicFramePr>
        <p:xfrm>
          <a:off x="2877618" y="2610171"/>
          <a:ext cx="457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fd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fd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5889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азван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Why?</a:t>
            </a:r>
            <a:endParaRPr lang="ru-RU" sz="6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5889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азван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Why?</a:t>
            </a:r>
          </a:p>
          <a:p>
            <a:pPr algn="ctr"/>
            <a:r>
              <a:rPr lang="en-US" sz="6000" dirty="0" smtClean="0">
                <a:solidFill>
                  <a:schemeClr val="accent3"/>
                </a:solidFill>
              </a:rPr>
              <a:t>CPU!</a:t>
            </a:r>
            <a:endParaRPr lang="ru-RU" sz="6000" dirty="0">
              <a:solidFill>
                <a:schemeClr val="accent3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1687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fd_set</a:t>
            </a:r>
            <a:r>
              <a:rPr lang="en-US" dirty="0"/>
              <a:t> Set;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5889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fd_set</a:t>
            </a:r>
            <a:r>
              <a:rPr lang="en-US" dirty="0" smtClean="0"/>
              <a:t> Set;</a:t>
            </a:r>
          </a:p>
          <a:p>
            <a:r>
              <a:rPr lang="en-US" dirty="0"/>
              <a:t>FD_ZERO(&amp;Set);</a:t>
            </a:r>
          </a:p>
          <a:p>
            <a:r>
              <a:rPr lang="en-US" dirty="0"/>
              <a:t>FD_SET(</a:t>
            </a:r>
            <a:r>
              <a:rPr lang="en-US" dirty="0" err="1"/>
              <a:t>MasterSocket</a:t>
            </a:r>
            <a:r>
              <a:rPr lang="en-US" dirty="0"/>
              <a:t>, &amp;Set);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6798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fd_set</a:t>
            </a:r>
            <a:r>
              <a:rPr lang="en-US" dirty="0" smtClean="0"/>
              <a:t> Set;</a:t>
            </a:r>
          </a:p>
          <a:p>
            <a:r>
              <a:rPr lang="en-US" dirty="0"/>
              <a:t>FD_ZERO(&amp;Set);</a:t>
            </a:r>
          </a:p>
          <a:p>
            <a:r>
              <a:rPr lang="en-US" dirty="0"/>
              <a:t>FD_SET(</a:t>
            </a:r>
            <a:r>
              <a:rPr lang="en-US" dirty="0" err="1"/>
              <a:t>MasterSocket</a:t>
            </a:r>
            <a:r>
              <a:rPr lang="en-US" dirty="0"/>
              <a:t>, &amp;Set)</a:t>
            </a:r>
            <a:r>
              <a:rPr lang="en-US" dirty="0" smtClean="0"/>
              <a:t>;</a:t>
            </a:r>
          </a:p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SlaveSockets.begin</a:t>
            </a:r>
            <a:r>
              <a:rPr lang="en-US" dirty="0"/>
              <a:t>()</a:t>
            </a:r>
            <a:r>
              <a:rPr lang="en-US" dirty="0" smtClean="0"/>
              <a:t>; </a:t>
            </a:r>
            <a:r>
              <a:rPr lang="en-US" dirty="0" err="1" smtClean="0"/>
              <a:t>Iter</a:t>
            </a:r>
            <a:r>
              <a:rPr lang="en-US" dirty="0" smtClean="0"/>
              <a:t> </a:t>
            </a:r>
            <a:r>
              <a:rPr lang="en-US" dirty="0"/>
              <a:t>!= </a:t>
            </a:r>
            <a:r>
              <a:rPr lang="en-US" dirty="0" smtClean="0"/>
              <a:t>	</a:t>
            </a:r>
            <a:r>
              <a:rPr lang="en-US" dirty="0" err="1" smtClean="0"/>
              <a:t>SlaveSockets.end</a:t>
            </a:r>
            <a:r>
              <a:rPr lang="en-US" dirty="0"/>
              <a:t>()</a:t>
            </a:r>
            <a:r>
              <a:rPr lang="en-US" dirty="0" smtClean="0"/>
              <a:t>; </a:t>
            </a:r>
            <a:r>
              <a:rPr lang="en-US" dirty="0" err="1" smtClean="0"/>
              <a:t>Iter</a:t>
            </a:r>
            <a:r>
              <a:rPr lang="en-US" dirty="0"/>
              <a:t>++</a:t>
            </a:r>
            <a:r>
              <a:rPr lang="en-US" dirty="0" smtClean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 FD_SET(*</a:t>
            </a:r>
            <a:r>
              <a:rPr lang="en-US" dirty="0" err="1"/>
              <a:t>Iter</a:t>
            </a:r>
            <a:r>
              <a:rPr lang="en-US" dirty="0"/>
              <a:t>, &amp;Set)</a:t>
            </a:r>
            <a:r>
              <a:rPr lang="en-US" dirty="0" smtClean="0"/>
              <a:t>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73519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fd_set</a:t>
            </a:r>
            <a:r>
              <a:rPr lang="en-US" dirty="0" smtClean="0"/>
              <a:t> Set;</a:t>
            </a:r>
          </a:p>
          <a:p>
            <a:r>
              <a:rPr lang="en-US" dirty="0"/>
              <a:t>FD_ZERO(&amp;Set);</a:t>
            </a:r>
          </a:p>
          <a:p>
            <a:r>
              <a:rPr lang="en-US" dirty="0"/>
              <a:t>FD_SET(</a:t>
            </a:r>
            <a:r>
              <a:rPr lang="en-US" dirty="0" err="1"/>
              <a:t>MasterSocket</a:t>
            </a:r>
            <a:r>
              <a:rPr lang="en-US" dirty="0"/>
              <a:t>, &amp;Set)</a:t>
            </a:r>
            <a:r>
              <a:rPr lang="en-US" dirty="0" smtClean="0"/>
              <a:t>;</a:t>
            </a:r>
          </a:p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SlaveSockets.begin</a:t>
            </a:r>
            <a:r>
              <a:rPr lang="en-US" dirty="0"/>
              <a:t>()</a:t>
            </a:r>
            <a:r>
              <a:rPr lang="en-US" dirty="0" smtClean="0"/>
              <a:t>; </a:t>
            </a:r>
            <a:r>
              <a:rPr lang="en-US" dirty="0" err="1" smtClean="0"/>
              <a:t>Iter</a:t>
            </a:r>
            <a:r>
              <a:rPr lang="en-US" dirty="0" smtClean="0"/>
              <a:t> </a:t>
            </a:r>
            <a:r>
              <a:rPr lang="en-US" dirty="0"/>
              <a:t>!= </a:t>
            </a:r>
            <a:r>
              <a:rPr lang="en-US" dirty="0" smtClean="0"/>
              <a:t>	</a:t>
            </a:r>
            <a:r>
              <a:rPr lang="en-US" dirty="0" err="1" smtClean="0"/>
              <a:t>SlaveSockets.end</a:t>
            </a:r>
            <a:r>
              <a:rPr lang="en-US" dirty="0"/>
              <a:t>()</a:t>
            </a:r>
            <a:r>
              <a:rPr lang="en-US" dirty="0" smtClean="0"/>
              <a:t>; </a:t>
            </a:r>
            <a:r>
              <a:rPr lang="en-US" dirty="0" err="1" smtClean="0"/>
              <a:t>Iter</a:t>
            </a:r>
            <a:r>
              <a:rPr lang="en-US" dirty="0"/>
              <a:t>++</a:t>
            </a:r>
            <a:r>
              <a:rPr lang="en-US" dirty="0" smtClean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 FD_SET(*</a:t>
            </a:r>
            <a:r>
              <a:rPr lang="en-US" dirty="0" err="1"/>
              <a:t>Iter</a:t>
            </a:r>
            <a:r>
              <a:rPr lang="en-US" dirty="0"/>
              <a:t>, &amp;Set)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ru-RU" dirty="0"/>
          </a:p>
          <a:p>
            <a:r>
              <a:rPr lang="en-US" b="1" dirty="0" err="1"/>
              <a:t>int</a:t>
            </a:r>
            <a:r>
              <a:rPr lang="en-US" dirty="0"/>
              <a:t> Max = </a:t>
            </a:r>
            <a:r>
              <a:rPr lang="en-US" dirty="0" err="1"/>
              <a:t>std</a:t>
            </a:r>
            <a:r>
              <a:rPr lang="en-US" dirty="0"/>
              <a:t>::max(</a:t>
            </a:r>
            <a:r>
              <a:rPr lang="en-US" dirty="0" err="1"/>
              <a:t>MasterSocket</a:t>
            </a:r>
            <a:r>
              <a:rPr lang="en-US" dirty="0"/>
              <a:t>, *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max_element</a:t>
            </a:r>
            <a:r>
              <a:rPr lang="en-US" dirty="0"/>
              <a:t>(</a:t>
            </a:r>
            <a:r>
              <a:rPr lang="en-US" dirty="0" err="1"/>
              <a:t>SlaveSockets.begin</a:t>
            </a:r>
            <a:r>
              <a:rPr lang="en-US" dirty="0"/>
              <a:t>(), </a:t>
            </a:r>
            <a:r>
              <a:rPr lang="en-US" dirty="0" err="1"/>
              <a:t>SlaveSockets.end</a:t>
            </a:r>
            <a:r>
              <a:rPr lang="en-US" dirty="0"/>
              <a:t>()));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1039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fd_set</a:t>
            </a:r>
            <a:r>
              <a:rPr lang="en-US" dirty="0" smtClean="0"/>
              <a:t> Set;</a:t>
            </a:r>
          </a:p>
          <a:p>
            <a:r>
              <a:rPr lang="en-US" dirty="0"/>
              <a:t>FD_ZERO(&amp;Set);</a:t>
            </a:r>
          </a:p>
          <a:p>
            <a:r>
              <a:rPr lang="en-US" dirty="0"/>
              <a:t>FD_SET(</a:t>
            </a:r>
            <a:r>
              <a:rPr lang="en-US" dirty="0" err="1"/>
              <a:t>MasterSocket</a:t>
            </a:r>
            <a:r>
              <a:rPr lang="en-US" dirty="0"/>
              <a:t>, &amp;Set)</a:t>
            </a:r>
            <a:r>
              <a:rPr lang="en-US" dirty="0" smtClean="0"/>
              <a:t>;</a:t>
            </a:r>
          </a:p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SlaveSockets.begin</a:t>
            </a:r>
            <a:r>
              <a:rPr lang="en-US" dirty="0"/>
              <a:t>()</a:t>
            </a:r>
            <a:r>
              <a:rPr lang="en-US" dirty="0" smtClean="0"/>
              <a:t>; </a:t>
            </a:r>
            <a:r>
              <a:rPr lang="en-US" dirty="0" err="1" smtClean="0"/>
              <a:t>Iter</a:t>
            </a:r>
            <a:r>
              <a:rPr lang="en-US" dirty="0" smtClean="0"/>
              <a:t> </a:t>
            </a:r>
            <a:r>
              <a:rPr lang="en-US" dirty="0"/>
              <a:t>!= </a:t>
            </a:r>
            <a:r>
              <a:rPr lang="en-US" dirty="0" smtClean="0"/>
              <a:t>	</a:t>
            </a:r>
            <a:r>
              <a:rPr lang="en-US" dirty="0" err="1" smtClean="0"/>
              <a:t>SlaveSockets.end</a:t>
            </a:r>
            <a:r>
              <a:rPr lang="en-US" dirty="0"/>
              <a:t>()</a:t>
            </a:r>
            <a:r>
              <a:rPr lang="en-US" dirty="0" smtClean="0"/>
              <a:t>; </a:t>
            </a:r>
            <a:r>
              <a:rPr lang="en-US" dirty="0" err="1" smtClean="0"/>
              <a:t>Iter</a:t>
            </a:r>
            <a:r>
              <a:rPr lang="en-US" dirty="0"/>
              <a:t>++</a:t>
            </a:r>
            <a:r>
              <a:rPr lang="en-US" dirty="0" smtClean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 FD_SET(*</a:t>
            </a:r>
            <a:r>
              <a:rPr lang="en-US" dirty="0" err="1"/>
              <a:t>Iter</a:t>
            </a:r>
            <a:r>
              <a:rPr lang="en-US" dirty="0"/>
              <a:t>, &amp;Set)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ru-RU" dirty="0"/>
          </a:p>
          <a:p>
            <a:r>
              <a:rPr lang="en-US" b="1" dirty="0" err="1"/>
              <a:t>int</a:t>
            </a:r>
            <a:r>
              <a:rPr lang="en-US" dirty="0"/>
              <a:t> Max = </a:t>
            </a:r>
            <a:r>
              <a:rPr lang="en-US" dirty="0" err="1"/>
              <a:t>std</a:t>
            </a:r>
            <a:r>
              <a:rPr lang="en-US" dirty="0"/>
              <a:t>::max(</a:t>
            </a:r>
            <a:r>
              <a:rPr lang="en-US" dirty="0" err="1"/>
              <a:t>MasterSocket</a:t>
            </a:r>
            <a:r>
              <a:rPr lang="en-US" dirty="0"/>
              <a:t>, *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max_element</a:t>
            </a:r>
            <a:r>
              <a:rPr lang="en-US" dirty="0"/>
              <a:t>(</a:t>
            </a:r>
            <a:r>
              <a:rPr lang="en-US" dirty="0" err="1"/>
              <a:t>SlaveSockets.begin</a:t>
            </a:r>
            <a:r>
              <a:rPr lang="en-US" dirty="0"/>
              <a:t>(), </a:t>
            </a:r>
            <a:r>
              <a:rPr lang="en-US" dirty="0" err="1"/>
              <a:t>SlaveSockets.end</a:t>
            </a:r>
            <a:r>
              <a:rPr lang="en-US" dirty="0"/>
              <a:t>()))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select</a:t>
            </a:r>
            <a:r>
              <a:rPr lang="en-US" dirty="0"/>
              <a:t>(Max+1, &amp;Set, NULL, NULL, NULL);</a:t>
            </a:r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7428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6505"/>
            <a:ext cx="9144000" cy="52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812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fd_set</a:t>
            </a:r>
            <a:r>
              <a:rPr lang="en-US" dirty="0" smtClean="0"/>
              <a:t> Set;</a:t>
            </a:r>
          </a:p>
          <a:p>
            <a:r>
              <a:rPr lang="en-US" dirty="0"/>
              <a:t>FD_ZERO(&amp;Set);</a:t>
            </a:r>
          </a:p>
          <a:p>
            <a:r>
              <a:rPr lang="en-US" dirty="0"/>
              <a:t>FD_SET(</a:t>
            </a:r>
            <a:r>
              <a:rPr lang="en-US" dirty="0" err="1"/>
              <a:t>MasterSocket</a:t>
            </a:r>
            <a:r>
              <a:rPr lang="en-US" dirty="0"/>
              <a:t>, &amp;Set)</a:t>
            </a:r>
            <a:r>
              <a:rPr lang="en-US" dirty="0" smtClean="0"/>
              <a:t>;</a:t>
            </a:r>
          </a:p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SlaveSockets.begin</a:t>
            </a:r>
            <a:r>
              <a:rPr lang="en-US" dirty="0"/>
              <a:t>()</a:t>
            </a:r>
            <a:r>
              <a:rPr lang="en-US" dirty="0" smtClean="0"/>
              <a:t>; </a:t>
            </a:r>
            <a:r>
              <a:rPr lang="en-US" dirty="0" err="1" smtClean="0"/>
              <a:t>Iter</a:t>
            </a:r>
            <a:r>
              <a:rPr lang="en-US" dirty="0" smtClean="0"/>
              <a:t> </a:t>
            </a:r>
            <a:r>
              <a:rPr lang="en-US" dirty="0"/>
              <a:t>!= </a:t>
            </a:r>
            <a:r>
              <a:rPr lang="en-US" dirty="0" smtClean="0"/>
              <a:t>	</a:t>
            </a:r>
            <a:r>
              <a:rPr lang="en-US" dirty="0" err="1" smtClean="0"/>
              <a:t>SlaveSockets.end</a:t>
            </a:r>
            <a:r>
              <a:rPr lang="en-US" dirty="0"/>
              <a:t>()</a:t>
            </a:r>
            <a:r>
              <a:rPr lang="en-US" dirty="0" smtClean="0"/>
              <a:t>; </a:t>
            </a:r>
            <a:r>
              <a:rPr lang="en-US" dirty="0" err="1" smtClean="0"/>
              <a:t>Iter</a:t>
            </a:r>
            <a:r>
              <a:rPr lang="en-US" dirty="0"/>
              <a:t>++</a:t>
            </a:r>
            <a:r>
              <a:rPr lang="en-US" dirty="0" smtClean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 FD_SET(*</a:t>
            </a:r>
            <a:r>
              <a:rPr lang="en-US" dirty="0" err="1"/>
              <a:t>Iter</a:t>
            </a:r>
            <a:r>
              <a:rPr lang="en-US" dirty="0"/>
              <a:t>, &amp;Set)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ru-RU" dirty="0"/>
          </a:p>
          <a:p>
            <a:r>
              <a:rPr lang="en-US" b="1" dirty="0" err="1"/>
              <a:t>int</a:t>
            </a:r>
            <a:r>
              <a:rPr lang="en-US" dirty="0"/>
              <a:t> Max = </a:t>
            </a:r>
            <a:r>
              <a:rPr lang="en-US" dirty="0" err="1"/>
              <a:t>std</a:t>
            </a:r>
            <a:r>
              <a:rPr lang="en-US" dirty="0"/>
              <a:t>::max(</a:t>
            </a:r>
            <a:r>
              <a:rPr lang="en-US" dirty="0" err="1"/>
              <a:t>MasterSocket</a:t>
            </a:r>
            <a:r>
              <a:rPr lang="en-US" dirty="0"/>
              <a:t>, *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max_element</a:t>
            </a:r>
            <a:r>
              <a:rPr lang="en-US" dirty="0"/>
              <a:t>(</a:t>
            </a:r>
            <a:r>
              <a:rPr lang="en-US" dirty="0" err="1"/>
              <a:t>SlaveSockets.begin</a:t>
            </a:r>
            <a:r>
              <a:rPr lang="en-US" dirty="0"/>
              <a:t>(), </a:t>
            </a:r>
            <a:r>
              <a:rPr lang="en-US" dirty="0" err="1"/>
              <a:t>SlaveSockets.end</a:t>
            </a:r>
            <a:r>
              <a:rPr lang="en-US" dirty="0"/>
              <a:t>()))</a:t>
            </a:r>
            <a:r>
              <a:rPr lang="en-US" dirty="0" smtClean="0"/>
              <a:t>;</a:t>
            </a:r>
            <a:endParaRPr lang="ru-RU" dirty="0"/>
          </a:p>
          <a:p>
            <a:r>
              <a:rPr lang="en-US" dirty="0"/>
              <a:t>select(Max+1, &amp;Set, NULL, NULL, NULL)</a:t>
            </a:r>
            <a:r>
              <a:rPr lang="en-US" dirty="0" smtClean="0"/>
              <a:t>;</a:t>
            </a:r>
          </a:p>
          <a:p>
            <a:endParaRPr lang="ru-RU" dirty="0" smtClean="0"/>
          </a:p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SlaveSockets.begin</a:t>
            </a:r>
            <a:r>
              <a:rPr lang="en-US" dirty="0"/>
              <a:t>();</a:t>
            </a:r>
          </a:p>
          <a:p>
            <a:r>
              <a:rPr lang="en-US" dirty="0"/>
              <a:t>  </a:t>
            </a:r>
            <a:r>
              <a:rPr lang="en-US" dirty="0" err="1"/>
              <a:t>Iter</a:t>
            </a:r>
            <a:r>
              <a:rPr lang="en-US" dirty="0"/>
              <a:t> != </a:t>
            </a:r>
            <a:r>
              <a:rPr lang="en-US" dirty="0" err="1"/>
              <a:t>SlaveSockets.end</a:t>
            </a:r>
            <a:r>
              <a:rPr lang="en-US" dirty="0"/>
              <a:t>();</a:t>
            </a:r>
          </a:p>
          <a:p>
            <a:r>
              <a:rPr lang="en-US" dirty="0"/>
              <a:t>  </a:t>
            </a:r>
            <a:r>
              <a:rPr lang="en-US" dirty="0" err="1"/>
              <a:t>Iter</a:t>
            </a:r>
            <a:r>
              <a:rPr lang="en-US" dirty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if</a:t>
            </a:r>
            <a:r>
              <a:rPr lang="en-US" dirty="0"/>
              <a:t>(FD_ISSET(*</a:t>
            </a:r>
            <a:r>
              <a:rPr lang="en-US" dirty="0" err="1"/>
              <a:t>Iter</a:t>
            </a:r>
            <a:r>
              <a:rPr lang="en-US" dirty="0"/>
              <a:t>, &amp;Set)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accent2"/>
                </a:solidFill>
              </a:rPr>
              <a:t>/</a:t>
            </a:r>
            <a:r>
              <a:rPr lang="en-US" dirty="0" smtClean="0">
                <a:solidFill>
                  <a:schemeClr val="accent2"/>
                </a:solidFill>
              </a:rPr>
              <a:t>* ... */ 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3234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fd_set</a:t>
            </a:r>
            <a:r>
              <a:rPr lang="en-US" dirty="0" smtClean="0"/>
              <a:t> Set;</a:t>
            </a:r>
          </a:p>
          <a:p>
            <a:r>
              <a:rPr lang="en-US" dirty="0"/>
              <a:t>FD_ZERO(&amp;Set);</a:t>
            </a:r>
          </a:p>
          <a:p>
            <a:r>
              <a:rPr lang="en-US" dirty="0"/>
              <a:t>FD_SET(</a:t>
            </a:r>
            <a:r>
              <a:rPr lang="en-US" dirty="0" err="1"/>
              <a:t>MasterSocket</a:t>
            </a:r>
            <a:r>
              <a:rPr lang="en-US" dirty="0"/>
              <a:t>, &amp;Set)</a:t>
            </a:r>
            <a:r>
              <a:rPr lang="en-US" dirty="0" smtClean="0"/>
              <a:t>;</a:t>
            </a:r>
          </a:p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SlaveSockets.begin</a:t>
            </a:r>
            <a:r>
              <a:rPr lang="en-US" dirty="0"/>
              <a:t>()</a:t>
            </a:r>
            <a:r>
              <a:rPr lang="en-US" dirty="0" smtClean="0"/>
              <a:t>; </a:t>
            </a:r>
            <a:r>
              <a:rPr lang="en-US" dirty="0" err="1" smtClean="0"/>
              <a:t>Iter</a:t>
            </a:r>
            <a:r>
              <a:rPr lang="en-US" dirty="0" smtClean="0"/>
              <a:t> </a:t>
            </a:r>
            <a:r>
              <a:rPr lang="en-US" dirty="0"/>
              <a:t>!= </a:t>
            </a:r>
            <a:r>
              <a:rPr lang="en-US" dirty="0" smtClean="0"/>
              <a:t>	</a:t>
            </a:r>
            <a:r>
              <a:rPr lang="en-US" dirty="0" err="1" smtClean="0"/>
              <a:t>SlaveSockets.end</a:t>
            </a:r>
            <a:r>
              <a:rPr lang="en-US" dirty="0"/>
              <a:t>()</a:t>
            </a:r>
            <a:r>
              <a:rPr lang="en-US" dirty="0" smtClean="0"/>
              <a:t>; </a:t>
            </a:r>
            <a:r>
              <a:rPr lang="en-US" dirty="0" err="1" smtClean="0"/>
              <a:t>Iter</a:t>
            </a:r>
            <a:r>
              <a:rPr lang="en-US" dirty="0"/>
              <a:t>++</a:t>
            </a:r>
            <a:r>
              <a:rPr lang="en-US" dirty="0" smtClean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 FD_SET(*</a:t>
            </a:r>
            <a:r>
              <a:rPr lang="en-US" dirty="0" err="1"/>
              <a:t>Iter</a:t>
            </a:r>
            <a:r>
              <a:rPr lang="en-US" dirty="0"/>
              <a:t>, &amp;Set)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solidFill>
                  <a:schemeClr val="accent2"/>
                </a:solidFill>
              </a:rPr>
              <a:t>/</a:t>
            </a:r>
            <a:r>
              <a:rPr lang="en-US" dirty="0" smtClean="0">
                <a:solidFill>
                  <a:schemeClr val="accent2"/>
                </a:solidFill>
              </a:rPr>
              <a:t>* ... */</a:t>
            </a:r>
            <a:endParaRPr lang="ru-RU" dirty="0" smtClean="0"/>
          </a:p>
          <a:p>
            <a:endParaRPr lang="ru-RU" dirty="0" smtClean="0"/>
          </a:p>
          <a:p>
            <a:r>
              <a:rPr lang="en-US" b="1" dirty="0"/>
              <a:t>if</a:t>
            </a:r>
            <a:r>
              <a:rPr lang="en-US" dirty="0"/>
              <a:t>(FD_ISSET(</a:t>
            </a:r>
            <a:r>
              <a:rPr lang="en-US" dirty="0" err="1"/>
              <a:t>MasterSocket</a:t>
            </a:r>
            <a:r>
              <a:rPr lang="en-US" dirty="0"/>
              <a:t>, &amp;Set))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SlaveSocket</a:t>
            </a:r>
            <a:r>
              <a:rPr lang="en-US" dirty="0"/>
              <a:t> = accept(</a:t>
            </a:r>
            <a:r>
              <a:rPr lang="en-US" dirty="0" err="1"/>
              <a:t>MasterSocket</a:t>
            </a:r>
            <a:r>
              <a:rPr lang="en-US" dirty="0"/>
              <a:t>, 0, 0);</a:t>
            </a:r>
          </a:p>
          <a:p>
            <a:r>
              <a:rPr lang="en-US" dirty="0"/>
              <a:t>  </a:t>
            </a:r>
            <a:r>
              <a:rPr lang="en-US" dirty="0" err="1"/>
              <a:t>SlaveSockets.insert</a:t>
            </a:r>
            <a:r>
              <a:rPr lang="en-US" dirty="0"/>
              <a:t>(</a:t>
            </a:r>
            <a:r>
              <a:rPr lang="en-US" dirty="0" err="1"/>
              <a:t>SlaveSocket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49344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poll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pollfd</a:t>
            </a:r>
            <a:r>
              <a:rPr lang="en-US" dirty="0"/>
              <a:t> Set[POLL_SIZE];</a:t>
            </a:r>
          </a:p>
          <a:p>
            <a:r>
              <a:rPr lang="en-US" dirty="0"/>
              <a:t>Set[0].</a:t>
            </a:r>
            <a:r>
              <a:rPr lang="en-US" dirty="0" err="1"/>
              <a:t>fd</a:t>
            </a:r>
            <a:r>
              <a:rPr lang="en-US" dirty="0"/>
              <a:t> = </a:t>
            </a:r>
            <a:r>
              <a:rPr lang="en-US" dirty="0" err="1"/>
              <a:t>MasterSocket</a:t>
            </a:r>
            <a:r>
              <a:rPr lang="en-US" dirty="0"/>
              <a:t>;</a:t>
            </a:r>
          </a:p>
          <a:p>
            <a:r>
              <a:rPr lang="en-US" dirty="0" smtClean="0"/>
              <a:t>Set</a:t>
            </a:r>
            <a:r>
              <a:rPr lang="en-US" dirty="0"/>
              <a:t>[0].events = POLLIN;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2788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poll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pollfd</a:t>
            </a:r>
            <a:r>
              <a:rPr lang="en-US" dirty="0"/>
              <a:t> Set[POLL_SIZE];</a:t>
            </a:r>
          </a:p>
          <a:p>
            <a:r>
              <a:rPr lang="en-US" dirty="0"/>
              <a:t>Set[0].</a:t>
            </a:r>
            <a:r>
              <a:rPr lang="en-US" dirty="0" err="1"/>
              <a:t>fd</a:t>
            </a:r>
            <a:r>
              <a:rPr lang="en-US" dirty="0"/>
              <a:t> = </a:t>
            </a:r>
            <a:r>
              <a:rPr lang="en-US" dirty="0" err="1"/>
              <a:t>MasterSocket</a:t>
            </a:r>
            <a:r>
              <a:rPr lang="en-US" dirty="0"/>
              <a:t>;</a:t>
            </a:r>
          </a:p>
          <a:p>
            <a:r>
              <a:rPr lang="en-US" dirty="0" smtClean="0"/>
              <a:t>Set</a:t>
            </a:r>
            <a:r>
              <a:rPr lang="en-US" dirty="0"/>
              <a:t>[0].events = POLLIN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b="1" dirty="0"/>
              <a:t>unsigned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Index = 1;</a:t>
            </a:r>
          </a:p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SlaveSockets.begin</a:t>
            </a:r>
            <a:r>
              <a:rPr lang="en-US" dirty="0"/>
              <a:t>()</a:t>
            </a:r>
            <a:r>
              <a:rPr lang="en-US" dirty="0" smtClean="0"/>
              <a:t>; </a:t>
            </a:r>
            <a:r>
              <a:rPr lang="en-US" dirty="0" err="1" smtClean="0"/>
              <a:t>Iter</a:t>
            </a:r>
            <a:r>
              <a:rPr lang="en-US" dirty="0" smtClean="0"/>
              <a:t> </a:t>
            </a:r>
            <a:r>
              <a:rPr lang="en-US" dirty="0"/>
              <a:t>!= </a:t>
            </a:r>
            <a:r>
              <a:rPr lang="en-US" dirty="0" smtClean="0"/>
              <a:t>	</a:t>
            </a:r>
            <a:r>
              <a:rPr lang="en-US" dirty="0" err="1" smtClean="0"/>
              <a:t>SlaveSockets.end</a:t>
            </a:r>
            <a:r>
              <a:rPr lang="en-US" dirty="0"/>
              <a:t>()</a:t>
            </a:r>
            <a:r>
              <a:rPr lang="en-US" dirty="0" smtClean="0"/>
              <a:t>; </a:t>
            </a:r>
            <a:r>
              <a:rPr lang="en-US" dirty="0" err="1" smtClean="0"/>
              <a:t>Iter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 Set[Index].</a:t>
            </a:r>
            <a:r>
              <a:rPr lang="en-US" dirty="0" err="1"/>
              <a:t>fd</a:t>
            </a:r>
            <a:r>
              <a:rPr lang="en-US" dirty="0"/>
              <a:t> = *</a:t>
            </a:r>
            <a:r>
              <a:rPr lang="en-US" dirty="0" err="1"/>
              <a:t>Iter</a:t>
            </a:r>
            <a:r>
              <a:rPr lang="en-US" dirty="0"/>
              <a:t>;</a:t>
            </a:r>
          </a:p>
          <a:p>
            <a:r>
              <a:rPr lang="en-US" dirty="0"/>
              <a:t>  Set[Index].events = POLLIN;</a:t>
            </a:r>
          </a:p>
          <a:p>
            <a:r>
              <a:rPr lang="en-US" dirty="0"/>
              <a:t>  Index++;</a:t>
            </a:r>
          </a:p>
          <a:p>
            <a:r>
              <a:rPr lang="en-US" dirty="0"/>
              <a:t>}</a:t>
            </a:r>
          </a:p>
          <a:p>
            <a:r>
              <a:rPr lang="en-US" b="1" dirty="0" smtClean="0"/>
              <a:t>unsigned</a:t>
            </a:r>
            <a:r>
              <a:rPr lang="en-US" dirty="0" smtClean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SetSize</a:t>
            </a:r>
            <a:r>
              <a:rPr lang="en-US" dirty="0"/>
              <a:t> = 1 + </a:t>
            </a:r>
            <a:r>
              <a:rPr lang="en-US" dirty="0" err="1"/>
              <a:t>SlaveSockets.size</a:t>
            </a:r>
            <a:r>
              <a:rPr lang="en-US" dirty="0"/>
              <a:t>();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16824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poll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pollfd</a:t>
            </a:r>
            <a:r>
              <a:rPr lang="en-US" dirty="0"/>
              <a:t> Set[POLL_SIZE];</a:t>
            </a:r>
          </a:p>
          <a:p>
            <a:r>
              <a:rPr lang="en-US" dirty="0"/>
              <a:t>Set[0].</a:t>
            </a:r>
            <a:r>
              <a:rPr lang="en-US" dirty="0" err="1"/>
              <a:t>fd</a:t>
            </a:r>
            <a:r>
              <a:rPr lang="en-US" dirty="0"/>
              <a:t> = </a:t>
            </a:r>
            <a:r>
              <a:rPr lang="en-US" dirty="0" err="1"/>
              <a:t>MasterSocket</a:t>
            </a:r>
            <a:r>
              <a:rPr lang="en-US" dirty="0"/>
              <a:t>;</a:t>
            </a:r>
          </a:p>
          <a:p>
            <a:r>
              <a:rPr lang="en-US" dirty="0" smtClean="0"/>
              <a:t>Set</a:t>
            </a:r>
            <a:r>
              <a:rPr lang="en-US" dirty="0"/>
              <a:t>[0].events = POLLIN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b="1" dirty="0"/>
              <a:t>unsigned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Index = 1;</a:t>
            </a:r>
          </a:p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SlaveSockets.begin</a:t>
            </a:r>
            <a:r>
              <a:rPr lang="en-US" dirty="0"/>
              <a:t>()</a:t>
            </a:r>
            <a:r>
              <a:rPr lang="en-US" dirty="0" smtClean="0"/>
              <a:t>; </a:t>
            </a:r>
            <a:r>
              <a:rPr lang="en-US" dirty="0" err="1" smtClean="0"/>
              <a:t>Iter</a:t>
            </a:r>
            <a:r>
              <a:rPr lang="en-US" dirty="0" smtClean="0"/>
              <a:t> </a:t>
            </a:r>
            <a:r>
              <a:rPr lang="en-US" dirty="0"/>
              <a:t>!= </a:t>
            </a:r>
            <a:r>
              <a:rPr lang="en-US" dirty="0" smtClean="0"/>
              <a:t>	</a:t>
            </a:r>
            <a:r>
              <a:rPr lang="en-US" dirty="0" err="1" smtClean="0"/>
              <a:t>SlaveSockets.end</a:t>
            </a:r>
            <a:r>
              <a:rPr lang="en-US" dirty="0"/>
              <a:t>()</a:t>
            </a:r>
            <a:r>
              <a:rPr lang="en-US" dirty="0" smtClean="0"/>
              <a:t>; </a:t>
            </a:r>
            <a:r>
              <a:rPr lang="en-US" dirty="0" err="1" smtClean="0"/>
              <a:t>Iter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 Set[Index].</a:t>
            </a:r>
            <a:r>
              <a:rPr lang="en-US" dirty="0" err="1"/>
              <a:t>fd</a:t>
            </a:r>
            <a:r>
              <a:rPr lang="en-US" dirty="0"/>
              <a:t> = *</a:t>
            </a:r>
            <a:r>
              <a:rPr lang="en-US" dirty="0" err="1"/>
              <a:t>Iter</a:t>
            </a:r>
            <a:r>
              <a:rPr lang="en-US" dirty="0"/>
              <a:t>;</a:t>
            </a:r>
          </a:p>
          <a:p>
            <a:r>
              <a:rPr lang="en-US" dirty="0"/>
              <a:t>  Set[Index].events = POLLIN;</a:t>
            </a:r>
          </a:p>
          <a:p>
            <a:r>
              <a:rPr lang="en-US" dirty="0"/>
              <a:t>  Index++;</a:t>
            </a:r>
          </a:p>
          <a:p>
            <a:r>
              <a:rPr lang="en-US" dirty="0"/>
              <a:t>}</a:t>
            </a:r>
          </a:p>
          <a:p>
            <a:r>
              <a:rPr lang="en-US" b="1" dirty="0" smtClean="0"/>
              <a:t>unsigned</a:t>
            </a:r>
            <a:r>
              <a:rPr lang="en-US" dirty="0" smtClean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SetSize</a:t>
            </a:r>
            <a:r>
              <a:rPr lang="en-US" dirty="0"/>
              <a:t> = 1 + </a:t>
            </a:r>
            <a:r>
              <a:rPr lang="en-US" dirty="0" err="1"/>
              <a:t>SlaveSockets.size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poll(Set, </a:t>
            </a:r>
            <a:r>
              <a:rPr lang="en-US" dirty="0" err="1"/>
              <a:t>SetSize</a:t>
            </a:r>
            <a:r>
              <a:rPr lang="en-US" dirty="0"/>
              <a:t>, -1);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0019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Мультиплексирование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poll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pollfd</a:t>
            </a:r>
            <a:r>
              <a:rPr lang="en-US" dirty="0"/>
              <a:t> Set[POLL_SIZE];</a:t>
            </a:r>
          </a:p>
          <a:p>
            <a:r>
              <a:rPr lang="en-US" dirty="0"/>
              <a:t>Set[0].</a:t>
            </a:r>
            <a:r>
              <a:rPr lang="en-US" dirty="0" err="1"/>
              <a:t>fd</a:t>
            </a:r>
            <a:r>
              <a:rPr lang="en-US" dirty="0"/>
              <a:t> = </a:t>
            </a:r>
            <a:r>
              <a:rPr lang="en-US" dirty="0" err="1"/>
              <a:t>MasterSocket</a:t>
            </a:r>
            <a:r>
              <a:rPr lang="en-US" dirty="0"/>
              <a:t>;</a:t>
            </a:r>
          </a:p>
          <a:p>
            <a:r>
              <a:rPr lang="en-US" dirty="0" smtClean="0"/>
              <a:t>Set</a:t>
            </a:r>
            <a:r>
              <a:rPr lang="en-US" dirty="0"/>
              <a:t>[0].events = POLLIN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3A881"/>
                </a:solidFill>
              </a:rPr>
              <a:t>/* ... */</a:t>
            </a:r>
          </a:p>
          <a:p>
            <a:endParaRPr lang="en-US" dirty="0"/>
          </a:p>
          <a:p>
            <a:r>
              <a:rPr lang="en-US" dirty="0"/>
              <a:t>poll(Set, </a:t>
            </a:r>
            <a:r>
              <a:rPr lang="en-US" dirty="0" err="1"/>
              <a:t>SetSize</a:t>
            </a:r>
            <a:r>
              <a:rPr lang="en-US" dirty="0"/>
              <a:t>, -1);</a:t>
            </a:r>
          </a:p>
          <a:p>
            <a:endParaRPr lang="en-US" dirty="0" smtClean="0"/>
          </a:p>
          <a:p>
            <a:r>
              <a:rPr lang="en-US" b="1" dirty="0"/>
              <a:t>for</a:t>
            </a:r>
            <a:r>
              <a:rPr lang="en-US" dirty="0"/>
              <a:t>(unsigned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SetSize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 </a:t>
            </a:r>
            <a:r>
              <a:rPr lang="en-US" b="1" dirty="0"/>
              <a:t>if</a:t>
            </a:r>
            <a:r>
              <a:rPr lang="en-US" dirty="0"/>
              <a:t>(Set[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revents</a:t>
            </a:r>
            <a:r>
              <a:rPr lang="en-US" dirty="0"/>
              <a:t> &amp; POLLIN)</a:t>
            </a:r>
          </a:p>
          <a:p>
            <a:r>
              <a:rPr lang="en-US" dirty="0"/>
              <a:t>  {</a:t>
            </a:r>
          </a:p>
          <a:p>
            <a:r>
              <a:rPr lang="en-US" dirty="0"/>
              <a:t>    </a:t>
            </a:r>
            <a:r>
              <a:rPr lang="en-US" dirty="0" smtClean="0">
                <a:solidFill>
                  <a:srgbClr val="23A881"/>
                </a:solidFill>
              </a:rPr>
              <a:t>/* ... */</a:t>
            </a:r>
            <a:endParaRPr lang="en-US" dirty="0">
              <a:solidFill>
                <a:srgbClr val="23A881"/>
              </a:solidFill>
            </a:endParaRPr>
          </a:p>
          <a:p>
            <a:r>
              <a:rPr lang="en-US" dirty="0"/>
              <a:t> 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0973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C10K Problem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5889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C10K Problem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97</a:t>
            </a:fld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869635" y="1921644"/>
            <a:ext cx="3154017" cy="295515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30544"/>
              </p:ext>
            </p:extLst>
          </p:nvPr>
        </p:nvGraphicFramePr>
        <p:xfrm>
          <a:off x="482600" y="3875157"/>
          <a:ext cx="208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олилиния 6"/>
          <p:cNvSpPr/>
          <p:nvPr/>
        </p:nvSpPr>
        <p:spPr>
          <a:xfrm>
            <a:off x="1658908" y="2584174"/>
            <a:ext cx="2846831" cy="1075018"/>
          </a:xfrm>
          <a:custGeom>
            <a:avLst/>
            <a:gdLst>
              <a:gd name="connsiteX0" fmla="*/ 77127 w 1958935"/>
              <a:gd name="connsiteY0" fmla="*/ 769126 h 769126"/>
              <a:gd name="connsiteX1" fmla="*/ 222901 w 1958935"/>
              <a:gd name="connsiteY1" fmla="*/ 500 h 769126"/>
              <a:gd name="connsiteX2" fmla="*/ 1958935 w 1958935"/>
              <a:gd name="connsiteY2" fmla="*/ 676361 h 76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935" h="769126">
                <a:moveTo>
                  <a:pt x="77127" y="769126"/>
                </a:moveTo>
                <a:cubicBezTo>
                  <a:pt x="-6804" y="392543"/>
                  <a:pt x="-90734" y="15961"/>
                  <a:pt x="222901" y="500"/>
                </a:cubicBezTo>
                <a:cubicBezTo>
                  <a:pt x="536536" y="-14961"/>
                  <a:pt x="1247735" y="330700"/>
                  <a:pt x="1958935" y="676361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1518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C10K Problem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98</a:t>
            </a:fld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869635" y="1921644"/>
            <a:ext cx="3154017" cy="295515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37942"/>
              </p:ext>
            </p:extLst>
          </p:nvPr>
        </p:nvGraphicFramePr>
        <p:xfrm>
          <a:off x="482600" y="3875157"/>
          <a:ext cx="208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олилиния 6"/>
          <p:cNvSpPr/>
          <p:nvPr/>
        </p:nvSpPr>
        <p:spPr>
          <a:xfrm>
            <a:off x="1658908" y="2584174"/>
            <a:ext cx="2846831" cy="1075018"/>
          </a:xfrm>
          <a:custGeom>
            <a:avLst/>
            <a:gdLst>
              <a:gd name="connsiteX0" fmla="*/ 77127 w 1958935"/>
              <a:gd name="connsiteY0" fmla="*/ 769126 h 769126"/>
              <a:gd name="connsiteX1" fmla="*/ 222901 w 1958935"/>
              <a:gd name="connsiteY1" fmla="*/ 500 h 769126"/>
              <a:gd name="connsiteX2" fmla="*/ 1958935 w 1958935"/>
              <a:gd name="connsiteY2" fmla="*/ 676361 h 76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935" h="769126">
                <a:moveTo>
                  <a:pt x="77127" y="769126"/>
                </a:moveTo>
                <a:cubicBezTo>
                  <a:pt x="-6804" y="392543"/>
                  <a:pt x="-90734" y="15961"/>
                  <a:pt x="222901" y="500"/>
                </a:cubicBezTo>
                <a:cubicBezTo>
                  <a:pt x="536536" y="-14961"/>
                  <a:pt x="1247735" y="330700"/>
                  <a:pt x="1958935" y="676361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32135"/>
              </p:ext>
            </p:extLst>
          </p:nvPr>
        </p:nvGraphicFramePr>
        <p:xfrm>
          <a:off x="4398618" y="3689737"/>
          <a:ext cx="208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3317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C10K Problem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99</a:t>
            </a:fld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869635" y="1921644"/>
            <a:ext cx="3154017" cy="295515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88904"/>
              </p:ext>
            </p:extLst>
          </p:nvPr>
        </p:nvGraphicFramePr>
        <p:xfrm>
          <a:off x="482600" y="3875157"/>
          <a:ext cx="208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олилиния 6"/>
          <p:cNvSpPr/>
          <p:nvPr/>
        </p:nvSpPr>
        <p:spPr>
          <a:xfrm>
            <a:off x="1658908" y="2584174"/>
            <a:ext cx="2846831" cy="1075018"/>
          </a:xfrm>
          <a:custGeom>
            <a:avLst/>
            <a:gdLst>
              <a:gd name="connsiteX0" fmla="*/ 77127 w 1958935"/>
              <a:gd name="connsiteY0" fmla="*/ 769126 h 769126"/>
              <a:gd name="connsiteX1" fmla="*/ 222901 w 1958935"/>
              <a:gd name="connsiteY1" fmla="*/ 500 h 769126"/>
              <a:gd name="connsiteX2" fmla="*/ 1958935 w 1958935"/>
              <a:gd name="connsiteY2" fmla="*/ 676361 h 76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935" h="769126">
                <a:moveTo>
                  <a:pt x="77127" y="769126"/>
                </a:moveTo>
                <a:cubicBezTo>
                  <a:pt x="-6804" y="392543"/>
                  <a:pt x="-90734" y="15961"/>
                  <a:pt x="222901" y="500"/>
                </a:cubicBezTo>
                <a:cubicBezTo>
                  <a:pt x="536536" y="-14961"/>
                  <a:pt x="1247735" y="330700"/>
                  <a:pt x="1958935" y="676361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14526"/>
              </p:ext>
            </p:extLst>
          </p:nvPr>
        </p:nvGraphicFramePr>
        <p:xfrm>
          <a:off x="4398618" y="3689737"/>
          <a:ext cx="208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Полилиния 8"/>
          <p:cNvSpPr/>
          <p:nvPr/>
        </p:nvSpPr>
        <p:spPr>
          <a:xfrm rot="8921895">
            <a:off x="2637472" y="4907287"/>
            <a:ext cx="2846831" cy="1075018"/>
          </a:xfrm>
          <a:custGeom>
            <a:avLst/>
            <a:gdLst>
              <a:gd name="connsiteX0" fmla="*/ 77127 w 1958935"/>
              <a:gd name="connsiteY0" fmla="*/ 769126 h 769126"/>
              <a:gd name="connsiteX1" fmla="*/ 222901 w 1958935"/>
              <a:gd name="connsiteY1" fmla="*/ 500 h 769126"/>
              <a:gd name="connsiteX2" fmla="*/ 1958935 w 1958935"/>
              <a:gd name="connsiteY2" fmla="*/ 676361 h 76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935" h="769126">
                <a:moveTo>
                  <a:pt x="77127" y="769126"/>
                </a:moveTo>
                <a:cubicBezTo>
                  <a:pt x="-6804" y="392543"/>
                  <a:pt x="-90734" y="15961"/>
                  <a:pt x="222901" y="500"/>
                </a:cubicBezTo>
                <a:cubicBezTo>
                  <a:pt x="536536" y="-14961"/>
                  <a:pt x="1247735" y="330700"/>
                  <a:pt x="1958935" y="676361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9053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Mail.ru Group Техносфера 1202</Template>
  <TotalTime>1734</TotalTime>
  <Words>3015</Words>
  <Application>Microsoft Macintosh PowerPoint</Application>
  <PresentationFormat>Экран (4:3)</PresentationFormat>
  <Paragraphs>947</Paragraphs>
  <Slides>123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123</vt:i4>
      </vt:variant>
    </vt:vector>
  </HeadingPairs>
  <TitlesOfParts>
    <vt:vector size="124" baseType="lpstr">
      <vt:lpstr>Тема Office</vt:lpstr>
      <vt:lpstr>Многопоточное программирование</vt:lpstr>
      <vt:lpstr>Литература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IPv4</vt:lpstr>
      <vt:lpstr>IPv4</vt:lpstr>
      <vt:lpstr>IPv4</vt:lpstr>
      <vt:lpstr>IPv4</vt:lpstr>
      <vt:lpstr>IPv4</vt:lpstr>
      <vt:lpstr>IPv4</vt:lpstr>
      <vt:lpstr>IPv4</vt:lpstr>
      <vt:lpstr>IPv4</vt:lpstr>
      <vt:lpstr>IPv4</vt:lpstr>
      <vt:lpstr>IPv4</vt:lpstr>
      <vt:lpstr>IPv4</vt:lpstr>
      <vt:lpstr>IPv6</vt:lpstr>
      <vt:lpstr>IPv6</vt:lpstr>
      <vt:lpstr>IPv6</vt:lpstr>
      <vt:lpstr>IPv6</vt:lpstr>
      <vt:lpstr>IPv6</vt:lpstr>
      <vt:lpstr>IPv6</vt:lpstr>
      <vt:lpstr>IPv6</vt:lpstr>
      <vt:lpstr>IPv6</vt:lpstr>
      <vt:lpstr>IPv6</vt:lpstr>
      <vt:lpstr>IPv6</vt:lpstr>
      <vt:lpstr>IPv6</vt:lpstr>
      <vt:lpstr>IPv6</vt:lpstr>
      <vt:lpstr>UDS</vt:lpstr>
      <vt:lpstr>UDS</vt:lpstr>
      <vt:lpstr>UDS</vt:lpstr>
      <vt:lpstr>UDS</vt:lpstr>
      <vt:lpstr>UDS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Сокеты Беркли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C10K Problem</vt:lpstr>
      <vt:lpstr>C10K Problem</vt:lpstr>
      <vt:lpstr>C10K Problem</vt:lpstr>
      <vt:lpstr>C10K Problem</vt:lpstr>
      <vt:lpstr>C10K Problem</vt:lpstr>
      <vt:lpstr>C10K Problem</vt:lpstr>
      <vt:lpstr>C10K Problem</vt:lpstr>
      <vt:lpstr>C10K Problem</vt:lpstr>
      <vt:lpstr>C10K Problem</vt:lpstr>
      <vt:lpstr>C10K Problem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Мультиплексирование</vt:lpstr>
      <vt:lpstr>Raw-сокеты</vt:lpstr>
      <vt:lpstr>Raw-сокеты</vt:lpstr>
      <vt:lpstr>Raw-сокеты</vt:lpstr>
      <vt:lpstr>Raw-сокеты</vt:lpstr>
      <vt:lpstr>Raw-сокеты</vt:lpstr>
      <vt:lpstr>Raw-сокеты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Многопоточное программирование</dc:title>
  <dc:creator>Dmitriy Kalugin-Balashov</dc:creator>
  <cp:lastModifiedBy>Dmitriy Kalugin-Balashov</cp:lastModifiedBy>
  <cp:revision>48</cp:revision>
  <cp:lastPrinted>2015-03-10T23:29:24Z</cp:lastPrinted>
  <dcterms:created xsi:type="dcterms:W3CDTF">2015-02-25T09:03:00Z</dcterms:created>
  <dcterms:modified xsi:type="dcterms:W3CDTF">2015-03-11T13:52:13Z</dcterms:modified>
</cp:coreProperties>
</file>