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1" r:id="rId5"/>
    <p:sldId id="266" r:id="rId6"/>
    <p:sldId id="268" r:id="rId7"/>
    <p:sldId id="259" r:id="rId8"/>
    <p:sldId id="269" r:id="rId9"/>
    <p:sldId id="275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584-FBF0-4095-BB99-01A9B3CD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A96E-3BF2-45AD-8598-655F5760A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D418-E706-4808-900E-BEE25C0E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4805-B494-4F14-96DB-8AC55D1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FFB5-A6CC-40C5-A7B2-FEF0243A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059E-40AD-455A-8874-55543C0C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F5F68-540E-4952-9E64-53FC80DDC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2966-F609-4363-9B4C-4D46E3C1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A090-F0B8-4F9A-BEAC-87F22F2B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6055-F8CC-4286-BD45-8E47380C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BE4DC-B191-45CC-A6B0-B6A0870C8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8B0B-782E-4B0D-BB03-F0634A46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CB62-579D-461A-80ED-3B814E9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73CC-4890-40F9-AD82-776FC543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49AC-1351-4A63-A855-31024CDC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665C-B32B-4D97-8EEF-936E9AFE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A05C-E87C-487E-B2EF-CAF13A65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9F73-4D06-4555-A6D5-272ECE9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FB24-1CDC-45D9-9BE5-5293612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D64F-6A5A-41AE-ABA1-6BA9BE0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00C9-9CA1-47CE-AA76-D97FF1A0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7F9B3-0E38-4C06-B5E0-0597A32F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2D9A-F4FB-4FCF-8FE5-1537CE6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F5DF-76EC-48A0-9447-FA8E84D7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3048-1F8F-4200-B6DA-D7B7B1C8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3001-AE97-441E-908E-9BBE0F0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15F2-C1B0-4069-B578-C79B0783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996D-9C37-40EF-87B9-F3AE6E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D8C5-0C1E-47F9-882B-44CBF5E0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645A-AAC2-4433-BD64-875BAE4C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6828-4C5B-4FFE-93AD-8F022F3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2F2-5971-494C-BD48-8CD7E68C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4C01-1ABC-4598-8E8E-F185801F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2C77-2724-4C2C-B09B-2FAC0AD4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A47C6-6E3A-48DD-9D7D-12B47289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41047-B982-4E74-AF7E-27F8425F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74868-96D6-487A-A6F6-2CFE5B7C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B7E53-FFAD-4A91-9EB6-0F432580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5D22B-311F-4836-83B5-F344ECB5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0E3-139B-4E9F-BF42-CF2AA194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D01AF-4307-4FAC-B2F7-BDADD130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D0DC-8476-4D0F-8B20-7CA60AB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C1C4-F5CB-47A2-AD0A-A9D43A4B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2917A-77A2-4527-BD0F-CDC92DF7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374E8-730C-4B42-A725-B306963E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80C7-E430-4082-8464-9A3EA3BE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A38F-8461-42E9-8C5C-FB03789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489D-C575-4195-AD56-B23A2E6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7330-724F-4E2C-86D0-5EF41D29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D91E-E57A-44E8-BCC9-50995D10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C022C-9011-42FA-A26A-5F96A883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994D-D569-48B6-85EA-8D35DC23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4729-CC17-4463-876D-267F6CF3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B234D-10B3-40E0-85E2-6709FC6D2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DBE7-257B-486D-9215-685C88A5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C4126-A6C1-47BA-9843-D76B86E5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0977-0D19-4ACB-8142-954B584B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5CD1-29CE-4AE7-9CA1-54B88EA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66C83-38F7-4B16-9502-DD3194CC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D503-8B40-4FD8-B47C-96CD424C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E909-D620-438A-8A3C-F45D5F8C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8B2D-2E3E-43BD-ABD7-C2AA007F9BC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3BF7-2C07-4853-9047-5FA58521D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7F9E-F361-4161-B1A3-C083AEF14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144C-18BC-4D57-AE39-A95AA29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4F9B-AE8B-46F0-BBEF-AA8FF83D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99604"/>
            <a:ext cx="12192000" cy="106462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Change-Making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CB8E-5824-47D6-A5AE-F9AB0BE18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Truong Quang </a:t>
            </a:r>
            <a:r>
              <a:rPr lang="en-US" sz="3600" dirty="0" err="1"/>
              <a:t>Huy</a:t>
            </a:r>
            <a:r>
              <a:rPr lang="en-US" sz="3600" dirty="0"/>
              <a:t> – ID: 18602</a:t>
            </a:r>
          </a:p>
          <a:p>
            <a:r>
              <a:rPr lang="en-US" sz="3600" dirty="0"/>
              <a:t>CS2019 - VGU</a:t>
            </a:r>
          </a:p>
        </p:txBody>
      </p:sp>
    </p:spTree>
    <p:extLst>
      <p:ext uri="{BB962C8B-B14F-4D97-AF65-F5344CB8AC3E}">
        <p14:creationId xmlns:p14="http://schemas.microsoft.com/office/powerpoint/2010/main" val="308422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404-F209-4AAC-8911-24A0D9D2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5" y="1337945"/>
            <a:ext cx="10515600" cy="57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Base case</a:t>
            </a:r>
            <a:r>
              <a:rPr lang="en-US" sz="3200" dirty="0"/>
              <a:t>: if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(j == 0) </a:t>
            </a:r>
            <a:r>
              <a:rPr lang="en-US" sz="3200" dirty="0"/>
              <a:t>then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return 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7F072F-B060-48BA-9E96-5BE488F4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Fill in the table (4 cases)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97E4FC7-4469-4C95-8D9C-AC97E888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15146"/>
              </p:ext>
            </p:extLst>
          </p:nvPr>
        </p:nvGraphicFramePr>
        <p:xfrm>
          <a:off x="200295" y="2618135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38C026-DE71-4B0F-882E-9044AAC4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Fill in the table (4 cases)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FEE0B-58B2-4B7F-A131-EA316C52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337945"/>
            <a:ext cx="10515600" cy="138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</a:t>
            </a:r>
            <a:r>
              <a:rPr lang="en-US" sz="3200" dirty="0">
                <a:solidFill>
                  <a:srgbClr val="00B0F0"/>
                </a:solidFill>
              </a:rPr>
              <a:t> (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 == 1) </a:t>
            </a:r>
            <a:r>
              <a:rPr lang="en-US" sz="3200" dirty="0"/>
              <a:t>then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	</a:t>
            </a:r>
            <a:r>
              <a:rPr lang="en-US" sz="3200" dirty="0"/>
              <a:t>t[</a:t>
            </a:r>
            <a:r>
              <a:rPr lang="en-US" sz="3200" dirty="0" err="1"/>
              <a:t>i</a:t>
            </a:r>
            <a:r>
              <a:rPr lang="en-US" sz="3200" dirty="0"/>
              <a:t> , j] =  t[</a:t>
            </a:r>
            <a:r>
              <a:rPr lang="en-US" sz="3200" dirty="0" err="1"/>
              <a:t>i</a:t>
            </a:r>
            <a:r>
              <a:rPr lang="en-US" sz="3200" dirty="0"/>
              <a:t> , j – d</a:t>
            </a:r>
            <a:r>
              <a:rPr lang="en-US" sz="3200" baseline="-25000" dirty="0"/>
              <a:t>i</a:t>
            </a:r>
            <a:r>
              <a:rPr lang="en-US" sz="3200" dirty="0"/>
              <a:t>] + 1 </a:t>
            </a:r>
            <a:r>
              <a:rPr lang="en-US" sz="3200" dirty="0">
                <a:solidFill>
                  <a:srgbClr val="FF0000"/>
                </a:solidFill>
              </a:rPr>
              <a:t>(only go left – Use)  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F7EA871-1583-4404-8FFE-C1A0BA14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0619"/>
              </p:ext>
            </p:extLst>
          </p:nvPr>
        </p:nvGraphicFramePr>
        <p:xfrm>
          <a:off x="200296" y="3053563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45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38C026-DE71-4B0F-882E-9044AAC4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Fill in the table (4 cases)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FEE0B-58B2-4B7F-A131-EA316C52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337945"/>
            <a:ext cx="10515600" cy="138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(j &lt; d</a:t>
            </a:r>
            <a:r>
              <a:rPr lang="en-US" sz="3200" baseline="-25000" dirty="0">
                <a:solidFill>
                  <a:srgbClr val="FFC000"/>
                </a:solidFill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) </a:t>
            </a:r>
            <a:r>
              <a:rPr lang="en-US" sz="3200" dirty="0"/>
              <a:t>then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	</a:t>
            </a:r>
            <a:r>
              <a:rPr lang="en-US" sz="3200" dirty="0"/>
              <a:t>t[</a:t>
            </a:r>
            <a:r>
              <a:rPr lang="en-US" sz="3200" dirty="0" err="1"/>
              <a:t>i</a:t>
            </a:r>
            <a:r>
              <a:rPr lang="en-US" sz="3200" dirty="0"/>
              <a:t> , j] =  t[</a:t>
            </a:r>
            <a:r>
              <a:rPr lang="en-US" sz="3200" dirty="0" err="1"/>
              <a:t>i</a:t>
            </a:r>
            <a:r>
              <a:rPr lang="en-US" sz="3200" dirty="0"/>
              <a:t> - 1, j]</a:t>
            </a:r>
            <a:r>
              <a:rPr lang="en-US" sz="3200" dirty="0">
                <a:solidFill>
                  <a:srgbClr val="00B0F0"/>
                </a:solidFill>
              </a:rPr>
              <a:t>  </a:t>
            </a:r>
            <a:r>
              <a:rPr lang="en-US" sz="3200" dirty="0">
                <a:solidFill>
                  <a:srgbClr val="FF0000"/>
                </a:solidFill>
              </a:rPr>
              <a:t>(only go right – Don’t Use)  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F7EA871-1583-4404-8FFE-C1A0BA14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23648"/>
              </p:ext>
            </p:extLst>
          </p:nvPr>
        </p:nvGraphicFramePr>
        <p:xfrm>
          <a:off x="200296" y="3053563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38C026-DE71-4B0F-882E-9044AAC4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Fill in the table (4 cases)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FEE0B-58B2-4B7F-A131-EA316C52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337945"/>
            <a:ext cx="10515600" cy="138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	</a:t>
            </a:r>
            <a:r>
              <a:rPr lang="en-US" sz="3200" dirty="0"/>
              <a:t>t[</a:t>
            </a:r>
            <a:r>
              <a:rPr lang="en-US" sz="3200" dirty="0" err="1"/>
              <a:t>i</a:t>
            </a:r>
            <a:r>
              <a:rPr lang="en-US" sz="3200" dirty="0"/>
              <a:t> , j] =  </a:t>
            </a:r>
            <a:r>
              <a:rPr lang="en-US" sz="3200" dirty="0">
                <a:solidFill>
                  <a:srgbClr val="FF0000"/>
                </a:solidFill>
              </a:rPr>
              <a:t>min</a:t>
            </a:r>
            <a:r>
              <a:rPr lang="en-US" sz="3200" dirty="0"/>
              <a:t>( </a:t>
            </a:r>
            <a:r>
              <a:rPr lang="en-US" sz="3200" dirty="0">
                <a:solidFill>
                  <a:srgbClr val="FFC000"/>
                </a:solidFill>
              </a:rPr>
              <a:t>t[</a:t>
            </a:r>
            <a:r>
              <a:rPr lang="en-US" sz="3200" dirty="0" err="1">
                <a:solidFill>
                  <a:srgbClr val="FFC000"/>
                </a:solidFill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- 1, j]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t[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 , j – d</a:t>
            </a:r>
            <a:r>
              <a:rPr lang="en-US" sz="3200" baseline="-25000" dirty="0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] + 1</a:t>
            </a:r>
            <a:r>
              <a:rPr lang="en-US" sz="3200" dirty="0"/>
              <a:t>)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F7EA871-1583-4404-8FFE-C1A0BA14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48608"/>
              </p:ext>
            </p:extLst>
          </p:nvPr>
        </p:nvGraphicFramePr>
        <p:xfrm>
          <a:off x="200296" y="3053563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38C026-DE71-4B0F-882E-9044AAC4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Final table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F7EA871-1583-4404-8FFE-C1A0BA14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06499"/>
              </p:ext>
            </p:extLst>
          </p:nvPr>
        </p:nvGraphicFramePr>
        <p:xfrm>
          <a:off x="200295" y="1930157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49381FA-14A2-493A-B987-C101CF02D6A9}"/>
              </a:ext>
            </a:extLst>
          </p:cNvPr>
          <p:cNvSpPr/>
          <p:nvPr/>
        </p:nvSpPr>
        <p:spPr>
          <a:xfrm>
            <a:off x="11051177" y="3593494"/>
            <a:ext cx="670560" cy="687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6C539-CBBE-42AA-B7CF-3B21664C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3" y="1133382"/>
            <a:ext cx="10049692" cy="5599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91C84-E7D4-40C1-85A7-A94B55C25B83}"/>
              </a:ext>
            </a:extLst>
          </p:cNvPr>
          <p:cNvSpPr txBox="1"/>
          <p:nvPr/>
        </p:nvSpPr>
        <p:spPr>
          <a:xfrm>
            <a:off x="1867987" y="0"/>
            <a:ext cx="8456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2439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4AEF62-8AA5-48F5-8E75-F8A557E4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0" y="949234"/>
            <a:ext cx="11566080" cy="5551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1C6EC-8CC8-4403-98A9-66E4C28920D7}"/>
              </a:ext>
            </a:extLst>
          </p:cNvPr>
          <p:cNvSpPr txBox="1"/>
          <p:nvPr/>
        </p:nvSpPr>
        <p:spPr>
          <a:xfrm>
            <a:off x="2403566" y="0"/>
            <a:ext cx="6862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2763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DDB3-0D71-48B1-954D-A721BA90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rgbClr val="00B0F0"/>
                </a:solidFill>
              </a:rPr>
              <a:t>4 steps of  problem solving with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5F33-91F3-49EE-84B3-5BA513C1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2115"/>
            <a:ext cx="12192000" cy="56599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Characterize the structure of an optimal solution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Recursively define the value of an optimal solution</a:t>
            </a:r>
            <a:endParaRPr lang="en-US" sz="33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 the value of an optimal solution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Construct an optimal solution from the computed information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76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2E79-9860-489D-93C9-B0BF9AB2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92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Change-making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A34CC-137C-441B-969B-9A8337A3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1249680"/>
            <a:ext cx="12017828" cy="4358640"/>
          </a:xfrm>
        </p:spPr>
      </p:pic>
    </p:spTree>
    <p:extLst>
      <p:ext uri="{BB962C8B-B14F-4D97-AF65-F5344CB8AC3E}">
        <p14:creationId xmlns:p14="http://schemas.microsoft.com/office/powerpoint/2010/main" val="19883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3D1A-DA1F-4FE9-B319-50550A67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698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Step 1: Recursive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443F9-142F-47E4-ABCB-E2314935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23" y="896983"/>
            <a:ext cx="7783754" cy="547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3DA15-721E-4B73-9410-549CB0459853}"/>
              </a:ext>
            </a:extLst>
          </p:cNvPr>
          <p:cNvSpPr txBox="1"/>
          <p:nvPr/>
        </p:nvSpPr>
        <p:spPr>
          <a:xfrm>
            <a:off x="8003178" y="5697974"/>
            <a:ext cx="61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3(1)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29BF5B-7F77-45FD-977D-A0FE05A6E57D}"/>
              </a:ext>
            </a:extLst>
          </p:cNvPr>
          <p:cNvCxnSpPr/>
          <p:nvPr/>
        </p:nvCxnSpPr>
        <p:spPr>
          <a:xfrm flipH="1">
            <a:off x="4545874" y="1541417"/>
            <a:ext cx="400595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7D0F6-C3D9-4849-9270-2758A5DC14F6}"/>
              </a:ext>
            </a:extLst>
          </p:cNvPr>
          <p:cNvCxnSpPr/>
          <p:nvPr/>
        </p:nvCxnSpPr>
        <p:spPr>
          <a:xfrm>
            <a:off x="5930537" y="1541417"/>
            <a:ext cx="409303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6986EB-CF10-42C0-9272-3691E4D726C2}"/>
              </a:ext>
            </a:extLst>
          </p:cNvPr>
          <p:cNvSpPr txBox="1"/>
          <p:nvPr/>
        </p:nvSpPr>
        <p:spPr>
          <a:xfrm>
            <a:off x="4206240" y="154141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09676-2A99-4626-9619-3BC8B92830F0}"/>
              </a:ext>
            </a:extLst>
          </p:cNvPr>
          <p:cNvSpPr txBox="1"/>
          <p:nvPr/>
        </p:nvSpPr>
        <p:spPr>
          <a:xfrm>
            <a:off x="6304578" y="1537063"/>
            <a:ext cx="116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use</a:t>
            </a:r>
          </a:p>
        </p:txBody>
      </p:sp>
    </p:spTree>
    <p:extLst>
      <p:ext uri="{BB962C8B-B14F-4D97-AF65-F5344CB8AC3E}">
        <p14:creationId xmlns:p14="http://schemas.microsoft.com/office/powerpoint/2010/main" val="16847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36FC-060D-4A1A-9E6E-EF752886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Step 2: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47086-7A6B-40B6-8BFD-00350A75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36" y="876301"/>
            <a:ext cx="8381727" cy="2267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CDE9E-7FAC-461A-8F56-31922329101E}"/>
              </a:ext>
            </a:extLst>
          </p:cNvPr>
          <p:cNvSpPr txBox="1"/>
          <p:nvPr/>
        </p:nvSpPr>
        <p:spPr>
          <a:xfrm>
            <a:off x="805542" y="3620589"/>
            <a:ext cx="10580914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 compute the value of </a:t>
            </a:r>
            <a:r>
              <a:rPr lang="en-US" sz="3200" dirty="0" err="1">
                <a:solidFill>
                  <a:srgbClr val="00B050"/>
                </a:solidFill>
              </a:rPr>
              <a:t>Make_Change</a:t>
            </a:r>
            <a:r>
              <a:rPr lang="en-US" sz="3200" dirty="0">
                <a:solidFill>
                  <a:srgbClr val="00B050"/>
                </a:solidFill>
              </a:rPr>
              <a:t>(</a:t>
            </a:r>
            <a:r>
              <a:rPr lang="en-US" sz="3200" dirty="0" err="1">
                <a:solidFill>
                  <a:srgbClr val="00B050"/>
                </a:solidFill>
              </a:rPr>
              <a:t>i</a:t>
            </a:r>
            <a:r>
              <a:rPr lang="en-US" sz="3200" dirty="0">
                <a:solidFill>
                  <a:srgbClr val="00B050"/>
                </a:solidFill>
              </a:rPr>
              <a:t>, j):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/>
              <a:t>Don’t  take a coin </a:t>
            </a:r>
            <a:r>
              <a:rPr lang="en-US" sz="3200" dirty="0" err="1"/>
              <a:t>i</a:t>
            </a:r>
            <a:r>
              <a:rPr lang="en-US" sz="3200" dirty="0"/>
              <a:t> -&gt; </a:t>
            </a:r>
            <a:r>
              <a:rPr lang="en-US" sz="3200" dirty="0" err="1">
                <a:solidFill>
                  <a:srgbClr val="00B0F0"/>
                </a:solidFill>
              </a:rPr>
              <a:t>Make_Change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 – 1, j)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/>
              <a:t>Take a coin </a:t>
            </a:r>
            <a:r>
              <a:rPr lang="en-US" sz="3200" dirty="0" err="1"/>
              <a:t>i</a:t>
            </a:r>
            <a:r>
              <a:rPr lang="en-US" sz="3200" dirty="0"/>
              <a:t> -&gt; </a:t>
            </a:r>
            <a:r>
              <a:rPr lang="en-US" sz="3200" dirty="0" err="1">
                <a:solidFill>
                  <a:srgbClr val="00B0F0"/>
                </a:solidFill>
              </a:rPr>
              <a:t>Make_Change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, j – d[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]) + 1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We take the minimum of these 2 value</a:t>
            </a:r>
          </a:p>
        </p:txBody>
      </p:sp>
    </p:spTree>
    <p:extLst>
      <p:ext uri="{BB962C8B-B14F-4D97-AF65-F5344CB8AC3E}">
        <p14:creationId xmlns:p14="http://schemas.microsoft.com/office/powerpoint/2010/main" val="8402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73A5B1-0DBA-4754-A9E2-E1D4CE7B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Step 3: Compute and store the optimal </a:t>
            </a:r>
            <a:r>
              <a:rPr lang="en-US" sz="4800" dirty="0" err="1">
                <a:solidFill>
                  <a:srgbClr val="00B0F0"/>
                </a:solidFill>
              </a:rPr>
              <a:t>subsolution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4D32-ED86-4AAB-BAA2-C981E5D5435F}"/>
              </a:ext>
            </a:extLst>
          </p:cNvPr>
          <p:cNvSpPr txBox="1"/>
          <p:nvPr/>
        </p:nvSpPr>
        <p:spPr>
          <a:xfrm>
            <a:off x="200295" y="1320884"/>
            <a:ext cx="1212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Assume n = 3, d</a:t>
            </a:r>
            <a:r>
              <a:rPr lang="en-US" sz="4000" baseline="-25000" dirty="0"/>
              <a:t>1 </a:t>
            </a:r>
            <a:r>
              <a:rPr lang="en-US" sz="4000" dirty="0"/>
              <a:t>= 1, d</a:t>
            </a:r>
            <a:r>
              <a:rPr lang="en-US" sz="4000" baseline="-25000" dirty="0"/>
              <a:t>2 </a:t>
            </a:r>
            <a:r>
              <a:rPr lang="en-US" sz="4000" dirty="0"/>
              <a:t>= 4, d</a:t>
            </a:r>
            <a:r>
              <a:rPr lang="en-US" sz="4000" baseline="-25000" dirty="0"/>
              <a:t>3 </a:t>
            </a:r>
            <a:r>
              <a:rPr lang="en-US" sz="4000" dirty="0"/>
              <a:t>= 6,  Let N = 8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FCC3A8-9ACF-4E36-95FF-86D77A22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44643"/>
              </p:ext>
            </p:extLst>
          </p:nvPr>
        </p:nvGraphicFramePr>
        <p:xfrm>
          <a:off x="200295" y="2618135"/>
          <a:ext cx="11791409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8634">
                  <a:extLst>
                    <a:ext uri="{9D8B030D-6E8A-4147-A177-3AD203B41FA5}">
                      <a16:colId xmlns:a16="http://schemas.microsoft.com/office/drawing/2014/main" val="3425590290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58695754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448496311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790983583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5413508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18362829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26687276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3331217375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892041664"/>
                    </a:ext>
                  </a:extLst>
                </a:gridCol>
                <a:gridCol w="1136975">
                  <a:extLst>
                    <a:ext uri="{9D8B030D-6E8A-4147-A177-3AD203B41FA5}">
                      <a16:colId xmlns:a16="http://schemas.microsoft.com/office/drawing/2014/main" val="282515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Amount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 </a:t>
                      </a:r>
                      <a:r>
                        <a:rPr lang="en-US" sz="3200" dirty="0"/>
                        <a:t>=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8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 </a:t>
                      </a:r>
                      <a:r>
                        <a:rPr lang="en-US" sz="3200" dirty="0"/>
                        <a:t>=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 </a:t>
                      </a:r>
                      <a:r>
                        <a:rPr lang="en-US" sz="3200" dirty="0"/>
                        <a:t>= 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6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98A84-B075-445A-9B87-D0756EA9B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3" y="879566"/>
            <a:ext cx="11804654" cy="57258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5951148-18AA-43DA-A41B-A18816E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7147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Fill in the table (Pseudocode)</a:t>
            </a:r>
          </a:p>
        </p:txBody>
      </p:sp>
    </p:spTree>
    <p:extLst>
      <p:ext uri="{BB962C8B-B14F-4D97-AF65-F5344CB8AC3E}">
        <p14:creationId xmlns:p14="http://schemas.microsoft.com/office/powerpoint/2010/main" val="125031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492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Change-Making Problem</vt:lpstr>
      <vt:lpstr>PowerPoint Presentation</vt:lpstr>
      <vt:lpstr>PowerPoint Presentation</vt:lpstr>
      <vt:lpstr>4 steps of  problem solving with dynamic programming</vt:lpstr>
      <vt:lpstr>Change-making problem</vt:lpstr>
      <vt:lpstr>Step 1: Recursive Tree</vt:lpstr>
      <vt:lpstr>Step 2: Recursive function</vt:lpstr>
      <vt:lpstr>Step 3: Compute and store the optimal subsolution</vt:lpstr>
      <vt:lpstr>Fill in the table (Pseudocode)</vt:lpstr>
      <vt:lpstr>Fill in the table (4 cases)</vt:lpstr>
      <vt:lpstr>Fill in the table (4 cases)</vt:lpstr>
      <vt:lpstr>Fill in the table (4 cases)</vt:lpstr>
      <vt:lpstr>Fill in the table (4 cases)</vt:lpstr>
      <vt:lpstr>Final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Change-Making Problem</dc:title>
  <dc:creator>Truong Quang</dc:creator>
  <cp:lastModifiedBy>Truong Quang</cp:lastModifiedBy>
  <cp:revision>17</cp:revision>
  <dcterms:created xsi:type="dcterms:W3CDTF">2021-08-12T04:54:09Z</dcterms:created>
  <dcterms:modified xsi:type="dcterms:W3CDTF">2021-08-12T12:19:05Z</dcterms:modified>
</cp:coreProperties>
</file>