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4" r:id="rId2"/>
    <p:sldMasterId id="2147483667" r:id="rId3"/>
  </p:sldMasterIdLst>
  <p:notesMasterIdLst>
    <p:notesMasterId r:id="rId31"/>
  </p:notesMasterIdLst>
  <p:sldIdLst>
    <p:sldId id="256" r:id="rId4"/>
    <p:sldId id="257" r:id="rId5"/>
    <p:sldId id="271" r:id="rId6"/>
    <p:sldId id="272" r:id="rId7"/>
    <p:sldId id="258" r:id="rId8"/>
    <p:sldId id="259" r:id="rId9"/>
    <p:sldId id="260" r:id="rId10"/>
    <p:sldId id="261" r:id="rId11"/>
    <p:sldId id="262" r:id="rId12"/>
    <p:sldId id="263" r:id="rId13"/>
    <p:sldId id="273" r:id="rId14"/>
    <p:sldId id="280" r:id="rId15"/>
    <p:sldId id="285" r:id="rId16"/>
    <p:sldId id="264" r:id="rId17"/>
    <p:sldId id="278" r:id="rId18"/>
    <p:sldId id="281" r:id="rId19"/>
    <p:sldId id="284" r:id="rId20"/>
    <p:sldId id="286" r:id="rId21"/>
    <p:sldId id="282" r:id="rId22"/>
    <p:sldId id="283" r:id="rId23"/>
    <p:sldId id="287" r:id="rId24"/>
    <p:sldId id="265" r:id="rId25"/>
    <p:sldId id="275" r:id="rId26"/>
    <p:sldId id="266" r:id="rId27"/>
    <p:sldId id="267" r:id="rId28"/>
    <p:sldId id="268" r:id="rId29"/>
    <p:sldId id="269" r:id="rId3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F81BD"/>
    <a:srgbClr val="EDED1F"/>
    <a:srgbClr val="006699"/>
    <a:srgbClr val="DEE7EC"/>
    <a:srgbClr val="ABFFFF"/>
    <a:srgbClr val="A7DDE9"/>
    <a:srgbClr val="0086BB"/>
    <a:srgbClr val="0080B0"/>
    <a:srgbClr val="006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78596" autoAdjust="0"/>
  </p:normalViewPr>
  <p:slideViewPr>
    <p:cSldViewPr>
      <p:cViewPr varScale="1">
        <p:scale>
          <a:sx n="91" d="100"/>
          <a:sy n="91" d="100"/>
        </p:scale>
        <p:origin x="22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14D212-9D9E-4B78-B2A5-B26E29145D5C}" type="datetimeFigureOut">
              <a:rPr lang="de-DE"/>
              <a:pPr>
                <a:defRPr/>
              </a:pPr>
              <a:t>25.01.2016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7914D93-ABC8-448C-8296-85FD12164B6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7821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07D2F0-140D-4C7D-9B0E-DCE06A6B9284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6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Search </a:t>
            </a:r>
            <a:r>
              <a:rPr lang="de-AT" dirty="0" err="1" smtClean="0"/>
              <a:t>for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subset</a:t>
            </a:r>
            <a:r>
              <a:rPr lang="de-AT" baseline="0" dirty="0" smtClean="0"/>
              <a:t> </a:t>
            </a:r>
            <a:r>
              <a:rPr lang="de-AT" dirty="0" smtClean="0"/>
              <a:t>: different </a:t>
            </a:r>
            <a:r>
              <a:rPr lang="de-AT" dirty="0" err="1" smtClean="0"/>
              <a:t>algorithms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r>
              <a:rPr lang="de-AT" dirty="0" smtClean="0"/>
              <a:t>: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hill-climbing, best-first, branch-and-bound, and genetic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algorithms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3029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Evaluation/</a:t>
            </a:r>
            <a:r>
              <a:rPr lang="de-AT" dirty="0" err="1" smtClean="0"/>
              <a:t>Estimation</a:t>
            </a:r>
            <a:r>
              <a:rPr lang="de-AT" dirty="0" smtClean="0"/>
              <a:t>: </a:t>
            </a:r>
          </a:p>
          <a:p>
            <a:r>
              <a:rPr lang="de-AT" dirty="0" smtClean="0"/>
              <a:t>´</a:t>
            </a:r>
          </a:p>
          <a:p>
            <a:r>
              <a:rPr lang="de-AT" dirty="0" smtClean="0"/>
              <a:t>Train </a:t>
            </a:r>
            <a:r>
              <a:rPr lang="de-AT" dirty="0" err="1" smtClean="0"/>
              <a:t>classsifier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subset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evaluate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e.g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cross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validation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uses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!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49207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Iterate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expand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subset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add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, (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decimate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remove</a:t>
            </a:r>
            <a:r>
              <a:rPr lang="de-AT" baseline="0" dirty="0" smtClean="0"/>
              <a:t>) ,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repeat</a:t>
            </a:r>
            <a:r>
              <a:rPr lang="de-AT" baseline="0" dirty="0" smtClean="0"/>
              <a:t> 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813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AT" baseline="0" dirty="0" err="1" smtClean="0"/>
              <a:t>Finally</a:t>
            </a:r>
            <a:r>
              <a:rPr lang="de-AT" baseline="0" dirty="0" smtClean="0"/>
              <a:t>: </a:t>
            </a:r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pPr marL="0" indent="0">
              <a:buFont typeface="+mj-lt"/>
              <a:buNone/>
            </a:pP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, 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 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actual</a:t>
            </a:r>
            <a:r>
              <a:rPr lang="de-AT" baseline="0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r>
              <a:rPr lang="de-AT" dirty="0" smtClean="0"/>
              <a:t> (</a:t>
            </a:r>
            <a:r>
              <a:rPr lang="de-AT" dirty="0" err="1" smtClean="0"/>
              <a:t>normally</a:t>
            </a:r>
            <a:r>
              <a:rPr lang="de-AT" dirty="0" smtClean="0"/>
              <a:t> after </a:t>
            </a:r>
            <a:r>
              <a:rPr lang="de-AT" dirty="0" err="1" smtClean="0"/>
              <a:t>testing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testset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independent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)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60441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Search: different </a:t>
            </a:r>
            <a:r>
              <a:rPr lang="de-AT" dirty="0" err="1" smtClean="0"/>
              <a:t>algorithms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endParaRPr lang="de-AT" dirty="0" smtClean="0"/>
          </a:p>
          <a:p>
            <a:r>
              <a:rPr lang="de-AT" dirty="0" smtClean="0"/>
              <a:t>Evaluation/</a:t>
            </a:r>
            <a:r>
              <a:rPr lang="de-AT" dirty="0" err="1" smtClean="0"/>
              <a:t>Estimation</a:t>
            </a:r>
            <a:r>
              <a:rPr lang="de-AT" dirty="0" smtClean="0"/>
              <a:t>: Test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cross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validation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uses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endParaRPr lang="de-AT" baseline="0" dirty="0" smtClean="0"/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pPr marL="0" indent="0">
              <a:buFont typeface="+mj-lt"/>
              <a:buNone/>
            </a:pPr>
            <a:r>
              <a:rPr lang="de-AT" baseline="0" dirty="0" err="1" smtClean="0"/>
              <a:t>Finally</a:t>
            </a:r>
            <a:r>
              <a:rPr lang="de-AT" baseline="0" dirty="0" smtClean="0"/>
              <a:t>: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, 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 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actual</a:t>
            </a:r>
            <a:r>
              <a:rPr lang="de-AT" baseline="0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r>
              <a:rPr lang="de-AT" dirty="0" smtClean="0"/>
              <a:t> (</a:t>
            </a:r>
            <a:r>
              <a:rPr lang="de-AT" dirty="0" err="1" smtClean="0"/>
              <a:t>normally</a:t>
            </a:r>
            <a:r>
              <a:rPr lang="de-AT" dirty="0" smtClean="0"/>
              <a:t> after </a:t>
            </a:r>
            <a:r>
              <a:rPr lang="de-AT" dirty="0" err="1" smtClean="0"/>
              <a:t>testing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testset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independent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)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8593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They</a:t>
            </a:r>
            <a:r>
              <a:rPr lang="de-AT" dirty="0" smtClean="0"/>
              <a:t> </a:t>
            </a:r>
            <a:r>
              <a:rPr lang="de-AT" dirty="0" err="1" smtClean="0"/>
              <a:t>try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unite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benefits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two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5492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NO </a:t>
            </a:r>
            <a:r>
              <a:rPr lang="de-AT" dirty="0" err="1" smtClean="0"/>
              <a:t>characterisation</a:t>
            </a:r>
            <a:r>
              <a:rPr lang="de-AT" dirty="0" smtClean="0"/>
              <a:t> apart </a:t>
            </a:r>
            <a:r>
              <a:rPr lang="de-AT" dirty="0" err="1" smtClean="0"/>
              <a:t>from</a:t>
            </a:r>
            <a:r>
              <a:rPr lang="de-AT" baseline="0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75385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Various</a:t>
            </a:r>
            <a:r>
              <a:rPr lang="de-AT" dirty="0" smtClean="0"/>
              <a:t> type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media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their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given</a:t>
            </a:r>
            <a:r>
              <a:rPr lang="de-AT" dirty="0" smtClean="0"/>
              <a:t> – </a:t>
            </a:r>
            <a:r>
              <a:rPr lang="de-AT" dirty="0" err="1" smtClean="0"/>
              <a:t>we</a:t>
            </a:r>
            <a:r>
              <a:rPr lang="de-AT" dirty="0" smtClean="0"/>
              <a:t>  </a:t>
            </a:r>
            <a:r>
              <a:rPr lang="de-AT" dirty="0" err="1" smtClean="0"/>
              <a:t>want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make</a:t>
            </a:r>
            <a:r>
              <a:rPr lang="de-AT" dirty="0" smtClean="0"/>
              <a:t> </a:t>
            </a:r>
            <a:r>
              <a:rPr lang="de-AT" dirty="0" err="1" smtClean="0"/>
              <a:t>classifications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594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855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Relevant = </a:t>
            </a:r>
            <a:r>
              <a:rPr lang="de-AT" dirty="0" err="1" smtClean="0"/>
              <a:t>depends</a:t>
            </a:r>
            <a:r>
              <a:rPr lang="de-AT" dirty="0" smtClean="0"/>
              <a:t> on </a:t>
            </a:r>
            <a:r>
              <a:rPr lang="de-AT" dirty="0" err="1" smtClean="0"/>
              <a:t>application</a:t>
            </a:r>
            <a:r>
              <a:rPr lang="de-AT" dirty="0" smtClean="0"/>
              <a:t>, but in </a:t>
            </a:r>
            <a:r>
              <a:rPr lang="de-AT" dirty="0" err="1" smtClean="0"/>
              <a:t>genereal</a:t>
            </a:r>
            <a:r>
              <a:rPr lang="de-AT" dirty="0" smtClean="0"/>
              <a:t>:</a:t>
            </a:r>
            <a:br>
              <a:rPr lang="de-AT" dirty="0" smtClean="0"/>
            </a:br>
            <a:r>
              <a:rPr lang="de-AT" dirty="0" err="1" smtClean="0"/>
              <a:t>Discriminating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</a:t>
            </a:r>
            <a:r>
              <a:rPr lang="de-AT" baseline="0" dirty="0" smtClean="0"/>
              <a:t> = </a:t>
            </a:r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looking</a:t>
            </a:r>
            <a:r>
              <a:rPr lang="de-AT" baseline="0" dirty="0" smtClean="0"/>
              <a:t> at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clear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done</a:t>
            </a:r>
            <a:r>
              <a:rPr lang="de-AT" baseline="0" dirty="0" smtClean="0"/>
              <a:t> </a:t>
            </a:r>
          </a:p>
          <a:p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redundancy</a:t>
            </a:r>
            <a:r>
              <a:rPr lang="de-AT" baseline="0" dirty="0" smtClean="0"/>
              <a:t> = </a:t>
            </a:r>
            <a:r>
              <a:rPr lang="de-AT" baseline="0" dirty="0" err="1" smtClean="0"/>
              <a:t>two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should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lead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information</a:t>
            </a: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139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„Filter  out least </a:t>
            </a:r>
            <a:r>
              <a:rPr lang="de-AT" dirty="0" err="1" smtClean="0"/>
              <a:t>interesting</a:t>
            </a:r>
            <a:r>
              <a:rPr lang="de-AT" dirty="0" smtClean="0"/>
              <a:t> variables“  </a:t>
            </a:r>
          </a:p>
          <a:p>
            <a:endParaRPr lang="de-AT" dirty="0" smtClean="0"/>
          </a:p>
          <a:p>
            <a:r>
              <a:rPr lang="de-AT" dirty="0" err="1" smtClean="0"/>
              <a:t>No</a:t>
            </a:r>
            <a:r>
              <a:rPr lang="de-AT" dirty="0" smtClean="0"/>
              <a:t> optimal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when</a:t>
            </a:r>
            <a:r>
              <a:rPr lang="de-AT" dirty="0" smtClean="0"/>
              <a:t> </a:t>
            </a:r>
            <a:r>
              <a:rPr lang="de-AT" dirty="0" err="1" smtClean="0"/>
              <a:t>doing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, </a:t>
            </a:r>
            <a:r>
              <a:rPr lang="de-AT" dirty="0" err="1" smtClean="0"/>
              <a:t>eventually</a:t>
            </a:r>
            <a:r>
              <a:rPr lang="de-AT" dirty="0" smtClean="0"/>
              <a:t> </a:t>
            </a:r>
            <a:r>
              <a:rPr lang="de-AT" dirty="0" err="1" smtClean="0"/>
              <a:t>bias</a:t>
            </a:r>
            <a:r>
              <a:rPr lang="de-AT" dirty="0" smtClean="0"/>
              <a:t>/</a:t>
            </a:r>
            <a:r>
              <a:rPr lang="de-AT" dirty="0" err="1" smtClean="0"/>
              <a:t>properties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classfier</a:t>
            </a:r>
            <a:r>
              <a:rPr lang="de-AT" dirty="0" smtClean="0"/>
              <a:t> </a:t>
            </a:r>
            <a:r>
              <a:rPr lang="de-AT" dirty="0" err="1" smtClean="0"/>
              <a:t>influence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result</a:t>
            </a:r>
            <a:r>
              <a:rPr lang="de-AT" dirty="0" smtClean="0"/>
              <a:t> in a </a:t>
            </a:r>
            <a:r>
              <a:rPr lang="de-AT" dirty="0" err="1" smtClean="0"/>
              <a:t>neg</a:t>
            </a:r>
            <a:r>
              <a:rPr lang="de-AT" dirty="0" smtClean="0"/>
              <a:t> </a:t>
            </a:r>
            <a:r>
              <a:rPr lang="de-AT" dirty="0" err="1" smtClean="0"/>
              <a:t>way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501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0" lvl="1" indent="-457200"/>
            <a:r>
              <a:rPr lang="de-AT" dirty="0" err="1" smtClean="0"/>
              <a:t>Univariate</a:t>
            </a:r>
            <a:r>
              <a:rPr lang="de-AT" dirty="0" smtClean="0"/>
              <a:t>  </a:t>
            </a:r>
            <a:r>
              <a:rPr lang="de-AT" baseline="0" dirty="0" smtClean="0"/>
              <a:t>  =  </a:t>
            </a:r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feature</a:t>
            </a:r>
            <a:r>
              <a:rPr lang="de-AT" dirty="0" smtClean="0"/>
              <a:t> </a:t>
            </a:r>
            <a:r>
              <a:rPr lang="de-AT" dirty="0" err="1" smtClean="0"/>
              <a:t>independent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eg</a:t>
            </a:r>
            <a:r>
              <a:rPr lang="de-AT" baseline="0" dirty="0" smtClean="0"/>
              <a:t>.  </a:t>
            </a:r>
            <a:r>
              <a:rPr lang="de-AT" baseline="0" dirty="0" err="1" smtClean="0"/>
              <a:t>Eucledean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disstance</a:t>
            </a:r>
            <a:endParaRPr lang="de-AT" dirty="0" smtClean="0"/>
          </a:p>
          <a:p>
            <a:pPr marL="857250" lvl="1" indent="-457200"/>
            <a:r>
              <a:rPr lang="de-AT" dirty="0" smtClean="0"/>
              <a:t>Multivariate  =</a:t>
            </a:r>
            <a:r>
              <a:rPr lang="de-AT" baseline="0" dirty="0" smtClean="0"/>
              <a:t> 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remove</a:t>
            </a:r>
            <a:r>
              <a:rPr lang="de-AT" baseline="0" dirty="0" smtClean="0"/>
              <a:t>  redundant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  (</a:t>
            </a:r>
            <a:r>
              <a:rPr lang="de-AT" baseline="0" dirty="0" err="1" smtClean="0"/>
              <a:t>univariate</a:t>
            </a:r>
            <a:r>
              <a:rPr lang="de-AT" baseline="0" dirty="0" smtClean="0"/>
              <a:t> </a:t>
            </a:r>
            <a:r>
              <a:rPr lang="de-AT" baseline="0" dirty="0" smtClean="0">
                <a:sym typeface="Wingdings" panose="05000000000000000000" pitchFamily="2" charset="2"/>
              </a:rPr>
              <a:t>  </a:t>
            </a:r>
            <a:r>
              <a:rPr lang="de-AT" baseline="0" dirty="0" err="1" smtClean="0"/>
              <a:t>filter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methods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tend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redundant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51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Relevance</a:t>
            </a:r>
            <a:r>
              <a:rPr lang="de-AT" dirty="0" smtClean="0"/>
              <a:t>:  </a:t>
            </a:r>
            <a:r>
              <a:rPr lang="de-AT" dirty="0" err="1" smtClean="0"/>
              <a:t>Eucledian</a:t>
            </a:r>
            <a:r>
              <a:rPr lang="de-AT" dirty="0" smtClean="0"/>
              <a:t> </a:t>
            </a:r>
            <a:r>
              <a:rPr lang="de-AT" dirty="0" err="1" smtClean="0"/>
              <a:t>distance</a:t>
            </a:r>
            <a:r>
              <a:rPr lang="de-AT" dirty="0" smtClean="0"/>
              <a:t> 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near</a:t>
            </a:r>
            <a:r>
              <a:rPr lang="de-AT" dirty="0" smtClean="0"/>
              <a:t> </a:t>
            </a:r>
            <a:r>
              <a:rPr lang="de-AT" dirty="0" err="1" smtClean="0"/>
              <a:t>hit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near</a:t>
            </a:r>
            <a:r>
              <a:rPr lang="de-AT" dirty="0" smtClean="0"/>
              <a:t> miss</a:t>
            </a:r>
            <a:r>
              <a:rPr lang="de-AT" baseline="0" dirty="0" smtClean="0"/>
              <a:t>  (</a:t>
            </a:r>
            <a:r>
              <a:rPr lang="de-AT" baseline="0" dirty="0" err="1" smtClean="0"/>
              <a:t>closesst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instances</a:t>
            </a:r>
            <a:r>
              <a:rPr lang="de-AT" baseline="0" dirty="0" smtClean="0"/>
              <a:t> in 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neighborhood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 X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) –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high,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weight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gets</a:t>
            </a:r>
            <a:r>
              <a:rPr lang="de-AT" baseline="0" dirty="0" smtClean="0"/>
              <a:t> a positive 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,  </a:t>
            </a:r>
            <a:r>
              <a:rPr lang="de-AT" baseline="0" dirty="0" err="1" smtClean="0"/>
              <a:t>else</a:t>
            </a:r>
            <a:r>
              <a:rPr lang="de-AT" baseline="0" dirty="0" smtClean="0"/>
              <a:t> a negative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.</a:t>
            </a:r>
            <a:br>
              <a:rPr lang="de-AT" baseline="0" dirty="0" smtClean="0"/>
            </a:br>
            <a:r>
              <a:rPr lang="de-AT" baseline="0" dirty="0" smtClean="0"/>
              <a:t>Update  </a:t>
            </a:r>
            <a:r>
              <a:rPr lang="de-AT" baseline="0" dirty="0" err="1" smtClean="0"/>
              <a:t>weights</a:t>
            </a:r>
            <a:r>
              <a:rPr lang="de-AT" baseline="0" dirty="0" smtClean="0"/>
              <a:t>:  </a:t>
            </a:r>
            <a:r>
              <a:rPr lang="de-AT" baseline="0" dirty="0" err="1" smtClean="0"/>
              <a:t>bigger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weights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 relevant </a:t>
            </a:r>
            <a:r>
              <a:rPr lang="de-AT" baseline="0" dirty="0" err="1" smtClean="0"/>
              <a:t>feature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see</a:t>
            </a:r>
            <a:r>
              <a:rPr lang="de-AT" baseline="0" dirty="0" smtClean="0"/>
              <a:t> </a:t>
            </a:r>
            <a:r>
              <a:rPr lang="de-AT" baseline="0" dirty="0" smtClean="0">
                <a:sym typeface="Wingdings" panose="05000000000000000000" pitchFamily="2" charset="2"/>
              </a:rPr>
              <a:t>  </a:t>
            </a:r>
            <a:r>
              <a:rPr lang="de-AT" baseline="0" dirty="0" err="1" smtClean="0">
                <a:sym typeface="Wingdings" panose="05000000000000000000" pitchFamily="2" charset="2"/>
              </a:rPr>
              <a:t>no</a:t>
            </a:r>
            <a:r>
              <a:rPr lang="de-AT" baseline="0" dirty="0" smtClean="0">
                <a:sym typeface="Wingdings" panose="05000000000000000000" pitchFamily="2" charset="2"/>
              </a:rPr>
              <a:t> </a:t>
            </a:r>
            <a:r>
              <a:rPr lang="de-AT" baseline="0" dirty="0" err="1" smtClean="0">
                <a:sym typeface="Wingdings" panose="05000000000000000000" pitchFamily="2" charset="2"/>
              </a:rPr>
              <a:t>classifier</a:t>
            </a:r>
            <a:r>
              <a:rPr lang="de-AT" baseline="0" dirty="0" smtClean="0">
                <a:sym typeface="Wingdings" panose="05000000000000000000" pitchFamily="2" charset="2"/>
              </a:rPr>
              <a:t> </a:t>
            </a:r>
            <a:r>
              <a:rPr lang="de-AT" baseline="0" dirty="0" err="1" smtClean="0">
                <a:sym typeface="Wingdings" panose="05000000000000000000" pitchFamily="2" charset="2"/>
              </a:rPr>
              <a:t>used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4673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Relevance</a:t>
            </a:r>
            <a:r>
              <a:rPr lang="de-AT" dirty="0" smtClean="0"/>
              <a:t>:  </a:t>
            </a:r>
            <a:r>
              <a:rPr lang="de-AT" dirty="0" err="1" smtClean="0"/>
              <a:t>Eucledian</a:t>
            </a:r>
            <a:r>
              <a:rPr lang="de-AT" dirty="0" smtClean="0"/>
              <a:t> </a:t>
            </a:r>
            <a:r>
              <a:rPr lang="de-AT" dirty="0" err="1" smtClean="0"/>
              <a:t>distance</a:t>
            </a:r>
            <a:r>
              <a:rPr lang="de-AT" dirty="0" smtClean="0"/>
              <a:t> 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near</a:t>
            </a:r>
            <a:r>
              <a:rPr lang="de-AT" dirty="0" smtClean="0"/>
              <a:t> </a:t>
            </a:r>
            <a:r>
              <a:rPr lang="de-AT" dirty="0" err="1" smtClean="0"/>
              <a:t>hit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near</a:t>
            </a:r>
            <a:r>
              <a:rPr lang="de-AT" dirty="0" smtClean="0"/>
              <a:t> miss</a:t>
            </a:r>
            <a:r>
              <a:rPr lang="de-AT" baseline="0" dirty="0" smtClean="0"/>
              <a:t>  (</a:t>
            </a:r>
            <a:r>
              <a:rPr lang="de-AT" baseline="0" dirty="0" err="1" smtClean="0"/>
              <a:t>closesst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instances</a:t>
            </a:r>
            <a:r>
              <a:rPr lang="de-AT" baseline="0" dirty="0" smtClean="0"/>
              <a:t> in 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neighborhood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 X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) –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high,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weight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gets</a:t>
            </a:r>
            <a:r>
              <a:rPr lang="de-AT" baseline="0" dirty="0" smtClean="0"/>
              <a:t> a positive 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,  </a:t>
            </a:r>
            <a:r>
              <a:rPr lang="de-AT" baseline="0" dirty="0" err="1" smtClean="0"/>
              <a:t>else</a:t>
            </a:r>
            <a:r>
              <a:rPr lang="de-AT" baseline="0" dirty="0" smtClean="0"/>
              <a:t> a negative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.</a:t>
            </a:r>
            <a:br>
              <a:rPr lang="de-AT" baseline="0" dirty="0" smtClean="0"/>
            </a:br>
            <a:r>
              <a:rPr lang="de-AT" baseline="0" dirty="0" smtClean="0"/>
              <a:t>Update  </a:t>
            </a:r>
            <a:r>
              <a:rPr lang="de-AT" baseline="0" dirty="0" err="1" smtClean="0"/>
              <a:t>weights</a:t>
            </a:r>
            <a:r>
              <a:rPr lang="de-AT" baseline="0" dirty="0" smtClean="0"/>
              <a:t>:  </a:t>
            </a:r>
            <a:r>
              <a:rPr lang="de-AT" baseline="0" dirty="0" err="1" smtClean="0"/>
              <a:t>bigger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weights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 relevant </a:t>
            </a:r>
            <a:r>
              <a:rPr lang="de-AT" baseline="0" dirty="0" err="1" smtClean="0"/>
              <a:t>feature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see</a:t>
            </a:r>
            <a:r>
              <a:rPr lang="de-AT" baseline="0" dirty="0" smtClean="0"/>
              <a:t> </a:t>
            </a:r>
            <a:r>
              <a:rPr lang="de-AT" baseline="0" dirty="0" smtClean="0">
                <a:sym typeface="Wingdings" panose="05000000000000000000" pitchFamily="2" charset="2"/>
              </a:rPr>
              <a:t>  </a:t>
            </a:r>
            <a:r>
              <a:rPr lang="de-AT" baseline="0" dirty="0" err="1" smtClean="0">
                <a:sym typeface="Wingdings" panose="05000000000000000000" pitchFamily="2" charset="2"/>
              </a:rPr>
              <a:t>no</a:t>
            </a:r>
            <a:r>
              <a:rPr lang="de-AT" baseline="0" dirty="0" smtClean="0">
                <a:sym typeface="Wingdings" panose="05000000000000000000" pitchFamily="2" charset="2"/>
              </a:rPr>
              <a:t> </a:t>
            </a:r>
            <a:r>
              <a:rPr lang="de-AT" baseline="0" dirty="0" err="1" smtClean="0">
                <a:sym typeface="Wingdings" panose="05000000000000000000" pitchFamily="2" charset="2"/>
              </a:rPr>
              <a:t>classifier</a:t>
            </a:r>
            <a:r>
              <a:rPr lang="de-AT" baseline="0" dirty="0" smtClean="0">
                <a:sym typeface="Wingdings" panose="05000000000000000000" pitchFamily="2" charset="2"/>
              </a:rPr>
              <a:t> </a:t>
            </a:r>
            <a:r>
              <a:rPr lang="de-AT" baseline="0" dirty="0" err="1" smtClean="0">
                <a:sym typeface="Wingdings" panose="05000000000000000000" pitchFamily="2" charset="2"/>
              </a:rPr>
              <a:t>used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91659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Fit </a:t>
            </a:r>
            <a:r>
              <a:rPr lang="de-AT" dirty="0" err="1" smtClean="0"/>
              <a:t>classifier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= </a:t>
            </a:r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biases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heuristics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optimally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257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1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13E03E4-20CF-48A5-8E46-664D67CC4F9B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A3F91B5-C267-4146-949F-EABEA95DB02A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8289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E7C81DBF-6C1A-4CEB-BBA0-5651AFB5C7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097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35E24B5-1E36-438C-904C-CD42E1DCFA04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E813945-F198-4857-BC57-7C3DB688E4A6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6985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B04FA4-9677-4060-AEC5-A194A4206A7E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0FB6134-AF84-493C-849F-DBE86FB9E13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576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pic>
        <p:nvPicPr>
          <p:cNvPr id="102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E64AFB-CD74-4F0C-BE4C-5D4B579A5B4E}" type="datetime1">
              <a:rPr lang="de-AT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9741BBB-1A42-40C4-8AE5-B51D0E0D8E72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48F9E5-5C64-40E0-B66F-AEA8B1541FE1}" type="datetime1">
              <a:rPr lang="de-AT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98042BF-C317-4BE1-BC6B-2805372FBE04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331640" y="2924944"/>
            <a:ext cx="6143625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altLang="de-DE" dirty="0" smtClean="0"/>
              <a:t>Feature </a:t>
            </a:r>
            <a:r>
              <a:rPr lang="de-DE" altLang="de-DE" dirty="0" err="1" smtClean="0"/>
              <a:t>Selection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media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classification</a:t>
            </a:r>
            <a:endParaRPr lang="de-DE" altLang="de-DE" dirty="0" smtClean="0"/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267744" y="4941168"/>
            <a:ext cx="4464496" cy="576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Silvana </a:t>
            </a:r>
            <a:r>
              <a:rPr lang="de-DE" altLang="de-DE" dirty="0" err="1" smtClean="0"/>
              <a:t>Podaras</a:t>
            </a:r>
            <a:r>
              <a:rPr lang="de-DE" altLang="de-DE" dirty="0" smtClean="0"/>
              <a:t> &amp; Florian Schober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Filter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Filter out relevant </a:t>
            </a:r>
            <a:r>
              <a:rPr lang="de-AT" dirty="0" err="1" smtClean="0"/>
              <a:t>features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Independent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Computationally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No</a:t>
            </a:r>
            <a:r>
              <a:rPr lang="de-AT" dirty="0" smtClean="0"/>
              <a:t> optimal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guaranteed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EBBE16-AD2D-4DBF-93C7-9AB327843C5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10</a:t>
            </a:fld>
            <a:endParaRPr lang="de-AT" altLang="de-DE"/>
          </a:p>
        </p:txBody>
      </p:sp>
      <p:pic>
        <p:nvPicPr>
          <p:cNvPr id="10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72341"/>
            <a:ext cx="635695" cy="11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2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Filter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smtClean="0"/>
              <a:t>Rank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certain</a:t>
            </a:r>
            <a:r>
              <a:rPr lang="de-AT" dirty="0" smtClean="0"/>
              <a:t> </a:t>
            </a:r>
            <a:r>
              <a:rPr lang="de-AT" dirty="0" err="1" smtClean="0"/>
              <a:t>metric</a:t>
            </a:r>
            <a:endParaRPr lang="de-AT" dirty="0" smtClean="0"/>
          </a:p>
          <a:p>
            <a:pPr marL="857250" lvl="1" indent="-457200"/>
            <a:r>
              <a:rPr lang="de-AT" dirty="0" err="1" smtClean="0"/>
              <a:t>Univariate</a:t>
            </a:r>
            <a:r>
              <a:rPr lang="de-AT" dirty="0" smtClean="0"/>
              <a:t>  </a:t>
            </a:r>
          </a:p>
          <a:p>
            <a:pPr marL="857250" lvl="1" indent="-457200"/>
            <a:r>
              <a:rPr lang="de-AT" dirty="0" smtClean="0"/>
              <a:t>Multivariate  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Chose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highest</a:t>
            </a:r>
            <a:r>
              <a:rPr lang="de-AT" dirty="0" smtClean="0"/>
              <a:t> </a:t>
            </a:r>
            <a:r>
              <a:rPr lang="de-AT" dirty="0" err="1" smtClean="0"/>
              <a:t>rankings</a:t>
            </a:r>
            <a:r>
              <a:rPr lang="de-AT" dirty="0" smtClean="0"/>
              <a:t>,</a:t>
            </a:r>
            <a:br>
              <a:rPr lang="de-AT" dirty="0" smtClean="0"/>
            </a:b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11</a:t>
            </a:fld>
            <a:endParaRPr lang="de-DE" altLang="de-DE"/>
          </a:p>
        </p:txBody>
      </p:sp>
      <p:pic>
        <p:nvPicPr>
          <p:cNvPr id="10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72341"/>
            <a:ext cx="635695" cy="11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25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: RELIEF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AT" dirty="0" err="1" smtClean="0"/>
              <a:t>Algorithm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Binary </a:t>
            </a:r>
            <a:r>
              <a:rPr lang="de-AT" dirty="0" err="1" smtClean="0"/>
              <a:t>classification</a:t>
            </a: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pPr marL="457200" indent="-457200">
              <a:buFont typeface="+mj-lt"/>
              <a:buAutoNum type="arabicPeriod"/>
            </a:pPr>
            <a:r>
              <a:rPr lang="de-AT" dirty="0" err="1" smtClean="0"/>
              <a:t>Represent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weights</a:t>
            </a:r>
            <a:r>
              <a:rPr lang="de-AT" dirty="0" smtClean="0"/>
              <a:t> in a </a:t>
            </a:r>
            <a:r>
              <a:rPr lang="de-AT" dirty="0" err="1" smtClean="0"/>
              <a:t>vector</a:t>
            </a:r>
            <a:r>
              <a:rPr lang="de-AT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Pick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randomly</a:t>
            </a:r>
            <a:r>
              <a:rPr lang="de-AT" dirty="0" smtClean="0"/>
              <a:t>, </a:t>
            </a:r>
            <a:br>
              <a:rPr lang="de-AT" dirty="0" smtClean="0"/>
            </a:b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relevance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endParaRPr lang="de-AT" dirty="0" smtClean="0"/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Update </a:t>
            </a:r>
            <a:r>
              <a:rPr lang="de-AT" dirty="0" err="1" smtClean="0"/>
              <a:t>weights</a:t>
            </a:r>
            <a:endParaRPr lang="de-AT" dirty="0" smtClean="0"/>
          </a:p>
          <a:p>
            <a:pPr marL="457200" indent="-457200">
              <a:buFont typeface="+mj-lt"/>
              <a:buAutoNum type="arabicPeriod"/>
            </a:pPr>
            <a:r>
              <a:rPr lang="de-AT" dirty="0" err="1" smtClean="0"/>
              <a:t>Choose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highest</a:t>
            </a:r>
            <a:r>
              <a:rPr lang="de-AT" dirty="0" smtClean="0"/>
              <a:t> </a:t>
            </a:r>
            <a:r>
              <a:rPr lang="de-AT" dirty="0" err="1" smtClean="0"/>
              <a:t>weights</a:t>
            </a:r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12</a:t>
            </a:fld>
            <a:endParaRPr lang="de-DE" altLang="de-DE"/>
          </a:p>
        </p:txBody>
      </p:sp>
      <p:pic>
        <p:nvPicPr>
          <p:cNvPr id="10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72341"/>
            <a:ext cx="635695" cy="11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20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Filter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13</a:t>
            </a:fld>
            <a:endParaRPr lang="de-DE" altLang="de-DE"/>
          </a:p>
        </p:txBody>
      </p:sp>
      <p:pic>
        <p:nvPicPr>
          <p:cNvPr id="10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72341"/>
            <a:ext cx="635695" cy="11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Fisher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Information </a:t>
            </a:r>
            <a:r>
              <a:rPr lang="de-AT" dirty="0" err="1"/>
              <a:t>Gain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Min. </a:t>
            </a:r>
            <a:r>
              <a:rPr lang="de-AT" dirty="0" err="1" smtClean="0"/>
              <a:t>Redundancy</a:t>
            </a:r>
            <a:r>
              <a:rPr lang="de-AT" dirty="0" smtClean="0"/>
              <a:t> </a:t>
            </a:r>
            <a:r>
              <a:rPr lang="de-AT" dirty="0"/>
              <a:t>- Max. </a:t>
            </a:r>
            <a:r>
              <a:rPr lang="de-AT" dirty="0" err="1" smtClean="0"/>
              <a:t>Relevance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3485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b="1" dirty="0" err="1" smtClean="0">
                <a:solidFill>
                  <a:srgbClr val="FF0000"/>
                </a:solidFill>
              </a:rPr>
              <a:t>Consider</a:t>
            </a:r>
            <a:r>
              <a:rPr lang="de-AT" b="1" dirty="0" smtClean="0">
                <a:solidFill>
                  <a:srgbClr val="FF0000"/>
                </a:solidFill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</a:rPr>
              <a:t>classification</a:t>
            </a:r>
            <a:r>
              <a:rPr lang="de-AT" b="1" dirty="0" smtClean="0">
                <a:solidFill>
                  <a:srgbClr val="FF0000"/>
                </a:solidFill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</a:rPr>
              <a:t>algortihm</a:t>
            </a:r>
            <a:endParaRPr lang="de-AT" b="1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Select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fit </a:t>
            </a:r>
            <a:r>
              <a:rPr lang="de-AT" dirty="0" err="1" smtClean="0"/>
              <a:t>classifier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Computationally</a:t>
            </a:r>
            <a:r>
              <a:rPr lang="de-AT" dirty="0"/>
              <a:t> expensive</a:t>
            </a:r>
            <a:r>
              <a:rPr lang="de-AT" dirty="0" smtClean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Not flexible (</a:t>
            </a:r>
            <a:r>
              <a:rPr lang="de-AT" dirty="0" err="1" smtClean="0"/>
              <a:t>cannot</a:t>
            </a:r>
            <a:r>
              <a:rPr lang="de-AT" dirty="0" smtClean="0"/>
              <a:t> </a:t>
            </a:r>
            <a:r>
              <a:rPr lang="de-AT" dirty="0" err="1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classifier</a:t>
            </a:r>
            <a:r>
              <a:rPr lang="de-AT" dirty="0" smtClean="0"/>
              <a:t> </a:t>
            </a:r>
            <a:r>
              <a:rPr lang="de-AT" dirty="0" err="1" smtClean="0"/>
              <a:t>afterwards</a:t>
            </a:r>
            <a:r>
              <a:rPr lang="de-AT" dirty="0" smtClean="0"/>
              <a:t>)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14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15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195736" y="2557003"/>
            <a:ext cx="2232248" cy="367941"/>
          </a:xfrm>
          <a:prstGeom prst="rect">
            <a:avLst/>
          </a:prstGeom>
          <a:solidFill>
            <a:srgbClr val="92D05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704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16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195736" y="3861048"/>
            <a:ext cx="2232248" cy="1728192"/>
          </a:xfrm>
          <a:prstGeom prst="rect">
            <a:avLst/>
          </a:prstGeom>
          <a:solidFill>
            <a:srgbClr val="92D05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119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17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11" name="180-Grad-Pfeil 10"/>
          <p:cNvSpPr/>
          <p:nvPr/>
        </p:nvSpPr>
        <p:spPr>
          <a:xfrm rot="16200000">
            <a:off x="-89334" y="3409815"/>
            <a:ext cx="2717183" cy="1315392"/>
          </a:xfrm>
          <a:prstGeom prst="uturnArrow">
            <a:avLst>
              <a:gd name="adj1" fmla="val 13814"/>
              <a:gd name="adj2" fmla="val 25000"/>
              <a:gd name="adj3" fmla="val 23402"/>
              <a:gd name="adj4" fmla="val 43750"/>
              <a:gd name="adj5" fmla="val 10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Itarative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Adapt</a:t>
            </a:r>
            <a:r>
              <a:rPr lang="de-AT" dirty="0" smtClean="0"/>
              <a:t> </a:t>
            </a:r>
            <a:r>
              <a:rPr lang="de-AT" dirty="0" err="1" smtClean="0"/>
              <a:t>feature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endParaRPr lang="de-AT" dirty="0" smtClean="0"/>
          </a:p>
          <a:p>
            <a:pPr marL="400050" lvl="1" indent="0">
              <a:buNone/>
            </a:pPr>
            <a:r>
              <a:rPr lang="de-AT" dirty="0"/>
              <a:t>Forward </a:t>
            </a:r>
            <a:r>
              <a:rPr lang="de-AT" dirty="0" err="1"/>
              <a:t>selection</a:t>
            </a:r>
            <a:endParaRPr lang="de-AT" dirty="0"/>
          </a:p>
          <a:p>
            <a:pPr marL="400050" lvl="1" indent="0">
              <a:buNone/>
            </a:pPr>
            <a:r>
              <a:rPr lang="de-AT" dirty="0" err="1"/>
              <a:t>Backward</a:t>
            </a:r>
            <a:r>
              <a:rPr lang="de-AT" dirty="0"/>
              <a:t> </a:t>
            </a:r>
            <a:r>
              <a:rPr lang="de-AT" dirty="0" err="1" smtClean="0"/>
              <a:t>elimination</a:t>
            </a:r>
            <a:endParaRPr lang="de-AT" dirty="0" smtClean="0"/>
          </a:p>
          <a:p>
            <a:pPr marL="400050" lvl="1" indent="0">
              <a:buNone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Train </a:t>
            </a:r>
            <a:r>
              <a:rPr lang="de-AT" dirty="0" err="1" smtClean="0"/>
              <a:t>classifier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Evaluate</a:t>
            </a:r>
            <a:r>
              <a:rPr lang="de-AT" dirty="0" smtClean="0"/>
              <a:t> (</a:t>
            </a:r>
            <a:r>
              <a:rPr lang="de-AT" dirty="0" err="1" smtClean="0"/>
              <a:t>f.ex.with</a:t>
            </a:r>
            <a:r>
              <a:rPr lang="de-AT" dirty="0" smtClean="0"/>
              <a:t> </a:t>
            </a:r>
            <a:r>
              <a:rPr lang="de-AT" dirty="0" err="1" smtClean="0"/>
              <a:t>crossvalidation</a:t>
            </a:r>
            <a:r>
              <a:rPr lang="de-AT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Repeatand</a:t>
            </a:r>
            <a:r>
              <a:rPr lang="de-AT" dirty="0" smtClean="0"/>
              <a:t> </a:t>
            </a:r>
            <a:r>
              <a:rPr lang="de-AT" dirty="0" err="1" smtClean="0"/>
              <a:t>choose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feature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endParaRPr lang="de-AT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18</a:t>
            </a:fld>
            <a:endParaRPr lang="de-DE" altLang="de-DE"/>
          </a:p>
        </p:txBody>
      </p:sp>
      <p:sp>
        <p:nvSpPr>
          <p:cNvPr id="10" name="Nach rechts gekrümmter Pfeil 9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12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19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716016" y="2924944"/>
            <a:ext cx="936104" cy="576064"/>
          </a:xfrm>
          <a:prstGeom prst="rect">
            <a:avLst/>
          </a:prstGeom>
          <a:solidFill>
            <a:srgbClr val="92D05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109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EAB0B-7F6D-4D30-B649-749D1269CDF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</a:t>
            </a:fld>
            <a:endParaRPr lang="de-AT" altLang="de-DE"/>
          </a:p>
        </p:txBody>
      </p:sp>
      <p:pic>
        <p:nvPicPr>
          <p:cNvPr id="23554" name="Picture 2" descr="http://tophdimgs.com/data_images/wallpapers/13/367953-docum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1846">
            <a:off x="1587917" y="3732692"/>
            <a:ext cx="1690481" cy="14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://cainclusion.org/camap/images/resources/vide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6993">
            <a:off x="2788762" y="2151060"/>
            <a:ext cx="1598361" cy="15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://blog.blogtalkradio.com/wp-content/uploads/2011/10/Audio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8700">
            <a:off x="4953095" y="2610450"/>
            <a:ext cx="1351756" cy="13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https://encrypted-tbn1.gstatic.com/images?q=tbn:ANd9GcSiy9z7lr6QuXuJ7INoYPafCC9hBnV-e5ouEWvikxmG5WA5jG-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38798"/>
            <a:ext cx="1466682" cy="12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6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20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188096" y="5229200"/>
            <a:ext cx="2239888" cy="360040"/>
          </a:xfrm>
          <a:prstGeom prst="rect">
            <a:avLst/>
          </a:prstGeom>
          <a:solidFill>
            <a:srgbClr val="FF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5724128" y="2260737"/>
            <a:ext cx="1296144" cy="806892"/>
          </a:xfrm>
          <a:prstGeom prst="rect">
            <a:avLst/>
          </a:prstGeom>
          <a:solidFill>
            <a:srgbClr val="FF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10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smtClean="0"/>
              <a:t>Search </a:t>
            </a:r>
            <a:r>
              <a:rPr lang="de-AT" dirty="0" err="1" smtClean="0"/>
              <a:t>routine</a:t>
            </a:r>
            <a:r>
              <a:rPr lang="de-AT" dirty="0" smtClean="0"/>
              <a:t>:</a:t>
            </a:r>
          </a:p>
          <a:p>
            <a:pPr lvl="1"/>
            <a:r>
              <a:rPr lang="de-AT" dirty="0" err="1" smtClean="0"/>
              <a:t>Greedy</a:t>
            </a:r>
            <a:r>
              <a:rPr lang="de-AT" dirty="0" smtClean="0"/>
              <a:t> </a:t>
            </a:r>
            <a:r>
              <a:rPr lang="de-AT" dirty="0" err="1" smtClean="0"/>
              <a:t>search</a:t>
            </a:r>
            <a:r>
              <a:rPr lang="de-AT" dirty="0" smtClean="0"/>
              <a:t>, </a:t>
            </a:r>
            <a:r>
              <a:rPr lang="de-AT" dirty="0" err="1" smtClean="0"/>
              <a:t>Branch</a:t>
            </a:r>
            <a:r>
              <a:rPr lang="de-AT" dirty="0" smtClean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 smtClean="0"/>
              <a:t>Bound</a:t>
            </a:r>
            <a:r>
              <a:rPr lang="de-AT" dirty="0" smtClean="0"/>
              <a:t>,</a:t>
            </a:r>
            <a:br>
              <a:rPr lang="de-AT" dirty="0" smtClean="0"/>
            </a:br>
            <a:r>
              <a:rPr lang="de-AT" dirty="0" err="1" smtClean="0"/>
              <a:t>Genetic</a:t>
            </a:r>
            <a:r>
              <a:rPr lang="de-AT" dirty="0" smtClean="0"/>
              <a:t> </a:t>
            </a:r>
            <a:r>
              <a:rPr lang="de-AT" dirty="0" err="1" smtClean="0"/>
              <a:t>Algorithms</a:t>
            </a:r>
            <a:r>
              <a:rPr lang="de-AT" dirty="0" smtClean="0"/>
              <a:t> …</a:t>
            </a:r>
            <a:br>
              <a:rPr lang="de-AT" dirty="0" smtClean="0"/>
            </a:b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de-AT" dirty="0" err="1" smtClean="0"/>
              <a:t>Classifier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SVM, KNN,….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21</a:t>
            </a:fld>
            <a:endParaRPr lang="de-DE" altLang="de-DE"/>
          </a:p>
        </p:txBody>
      </p:sp>
      <p:sp>
        <p:nvSpPr>
          <p:cNvPr id="10" name="Nach rechts gekrümmter Pfeil 9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94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Embedded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AT" b="1" dirty="0" smtClean="0"/>
              <a:t>Hybrid: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Combine </a:t>
            </a:r>
            <a:r>
              <a:rPr lang="de-AT" dirty="0" err="1" smtClean="0"/>
              <a:t>benefits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filters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wrappers</a:t>
            </a:r>
            <a:r>
              <a:rPr lang="de-AT" dirty="0" smtClean="0"/>
              <a:t> </a:t>
            </a:r>
            <a:br>
              <a:rPr lang="de-AT" dirty="0" smtClean="0"/>
            </a:b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Computationally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Higher </a:t>
            </a:r>
            <a:r>
              <a:rPr lang="de-AT" dirty="0" err="1" smtClean="0"/>
              <a:t>quality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4F5F98-C06E-4B49-A19C-86E8EF8C3A8B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22</a:t>
            </a:fld>
            <a:endParaRPr lang="de-AT" altLang="de-DE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039928"/>
              </p:ext>
            </p:extLst>
          </p:nvPr>
        </p:nvGraphicFramePr>
        <p:xfrm>
          <a:off x="7065567" y="1176529"/>
          <a:ext cx="1192142" cy="113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" r:id="rId4" imgW="2742840" imgH="2603160" progId="Photoshop.Image.14">
                  <p:embed/>
                </p:oleObj>
              </mc:Choice>
              <mc:Fallback>
                <p:oleObj name="Image" r:id="rId4" imgW="2742840" imgH="2603160" progId="Photoshop.Image.1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65567" y="1176529"/>
                        <a:ext cx="1192142" cy="1131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3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Embedded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Hard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seperate</a:t>
            </a:r>
            <a:r>
              <a:rPr lang="de-AT" dirty="0" smtClean="0"/>
              <a:t> </a:t>
            </a:r>
            <a:r>
              <a:rPr lang="de-AT" dirty="0" err="1" smtClean="0"/>
              <a:t>feature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r>
              <a:rPr lang="de-AT" dirty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learning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Hard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characterize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Examples</a:t>
            </a:r>
            <a:r>
              <a:rPr lang="de-AT" dirty="0" smtClean="0"/>
              <a:t>: SVM, linear </a:t>
            </a:r>
            <a:r>
              <a:rPr lang="de-AT" dirty="0" err="1" smtClean="0"/>
              <a:t>regression</a:t>
            </a:r>
            <a:r>
              <a:rPr lang="de-AT" dirty="0" smtClean="0"/>
              <a:t>,</a:t>
            </a:r>
            <a:r>
              <a:rPr lang="de-AT" dirty="0"/>
              <a:t> 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C4.5 </a:t>
            </a:r>
            <a:r>
              <a:rPr lang="de-AT" dirty="0" err="1" smtClean="0"/>
              <a:t>algorithm</a:t>
            </a:r>
            <a:r>
              <a:rPr lang="de-AT" dirty="0" smtClean="0"/>
              <a:t>, …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4F5F98-C06E-4B49-A19C-86E8EF8C3A8B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23</a:t>
            </a:fld>
            <a:endParaRPr lang="de-AT" altLang="de-DE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48019"/>
              </p:ext>
            </p:extLst>
          </p:nvPr>
        </p:nvGraphicFramePr>
        <p:xfrm>
          <a:off x="7094608" y="1165068"/>
          <a:ext cx="1192142" cy="113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Image" r:id="rId4" imgW="2742840" imgH="2603160" progId="Photoshop.Image.14">
                  <p:embed/>
                </p:oleObj>
              </mc:Choice>
              <mc:Fallback>
                <p:oleObj name="Image" r:id="rId4" imgW="2742840" imgH="2603160" progId="Photoshop.Image.1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4608" y="1165068"/>
                        <a:ext cx="1192142" cy="1131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7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Certain</a:t>
            </a:r>
            <a:r>
              <a:rPr lang="de-AT" dirty="0"/>
              <a:t> </a:t>
            </a:r>
            <a:r>
              <a:rPr lang="de-AT" dirty="0" err="1"/>
              <a:t>assumption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structure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Outperform </a:t>
            </a:r>
            <a:r>
              <a:rPr lang="de-AT" dirty="0"/>
              <a:t>flat </a:t>
            </a:r>
            <a:r>
              <a:rPr lang="de-AT" dirty="0" err="1"/>
              <a:t>feature</a:t>
            </a:r>
            <a:r>
              <a:rPr lang="de-AT" dirty="0"/>
              <a:t> </a:t>
            </a:r>
            <a:r>
              <a:rPr lang="de-AT" dirty="0" err="1"/>
              <a:t>methods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(</a:t>
            </a:r>
            <a:r>
              <a:rPr lang="de-AT" dirty="0" err="1"/>
              <a:t>Bsp</a:t>
            </a:r>
            <a:r>
              <a:rPr lang="de-AT" dirty="0"/>
              <a:t> </a:t>
            </a:r>
            <a:r>
              <a:rPr lang="de-AT" dirty="0" err="1"/>
              <a:t>tree-structure</a:t>
            </a:r>
            <a:r>
              <a:rPr lang="de-AT" dirty="0"/>
              <a:t> - </a:t>
            </a:r>
            <a:r>
              <a:rPr lang="de-AT" dirty="0" err="1"/>
              <a:t>evtl</a:t>
            </a:r>
            <a:r>
              <a:rPr lang="de-AT" dirty="0"/>
              <a:t> sogar was konkretes, </a:t>
            </a:r>
            <a:r>
              <a:rPr lang="de-AT" dirty="0" err="1"/>
              <a:t>f.ex</a:t>
            </a:r>
            <a:r>
              <a:rPr lang="de-AT" dirty="0"/>
              <a:t>. alter/</a:t>
            </a:r>
            <a:r>
              <a:rPr lang="de-AT" dirty="0" err="1"/>
              <a:t>jahre</a:t>
            </a:r>
            <a:r>
              <a:rPr lang="de-AT" dirty="0"/>
              <a:t>/</a:t>
            </a:r>
            <a:r>
              <a:rPr lang="de-AT" dirty="0" err="1"/>
              <a:t>monate</a:t>
            </a:r>
            <a:r>
              <a:rPr lang="de-AT" dirty="0"/>
              <a:t> ?!)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F0724-28A3-464E-9206-291DC7902ABF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24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82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structured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Group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Tree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Graph</a:t>
            </a:r>
          </a:p>
          <a:p>
            <a:endParaRPr lang="de-AT" dirty="0"/>
          </a:p>
          <a:p>
            <a:r>
              <a:rPr lang="de-AT" dirty="0"/>
              <a:t>(</a:t>
            </a:r>
            <a:r>
              <a:rPr lang="de-AT" dirty="0" err="1"/>
              <a:t>evtl</a:t>
            </a:r>
            <a:r>
              <a:rPr lang="de-AT" dirty="0"/>
              <a:t> 1-2 </a:t>
            </a:r>
            <a:r>
              <a:rPr lang="de-AT" dirty="0" err="1"/>
              <a:t>bsp</a:t>
            </a:r>
            <a:r>
              <a:rPr lang="de-AT" dirty="0"/>
              <a:t> pro </a:t>
            </a:r>
            <a:r>
              <a:rPr lang="de-AT" dirty="0" err="1"/>
              <a:t>art</a:t>
            </a:r>
            <a:r>
              <a:rPr lang="de-AT" dirty="0"/>
              <a:t>, fortführendes zeug?)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25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0761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Applications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Classification</a:t>
            </a:r>
            <a:r>
              <a:rPr lang="de-AT" dirty="0"/>
              <a:t>/ </a:t>
            </a:r>
            <a:r>
              <a:rPr lang="de-AT" dirty="0" err="1"/>
              <a:t>pattern</a:t>
            </a:r>
            <a:r>
              <a:rPr lang="de-AT" dirty="0"/>
              <a:t> </a:t>
            </a:r>
            <a:r>
              <a:rPr lang="de-AT" dirty="0" err="1"/>
              <a:t>recognition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Data </a:t>
            </a:r>
            <a:r>
              <a:rPr lang="de-AT" dirty="0" err="1"/>
              <a:t>representation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Prediction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8BDE4A-9991-4FD0-90A7-2A1AC295829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26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2273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771800" y="2924944"/>
            <a:ext cx="2520280" cy="1143008"/>
          </a:xfrm>
        </p:spPr>
        <p:txBody>
          <a:bodyPr anchor="ctr"/>
          <a:lstStyle/>
          <a:p>
            <a:r>
              <a:rPr lang="de-AT" dirty="0" err="1" smtClean="0"/>
              <a:t>Questions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D3703B-7C89-496B-8219-C11379F90AE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27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5394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3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03888"/>
            <a:ext cx="4648696" cy="33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4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03888"/>
            <a:ext cx="4648696" cy="338560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 rot="20659106">
            <a:off x="775668" y="3464928"/>
            <a:ext cx="6768752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 rot="20668741">
            <a:off x="1745016" y="3528794"/>
            <a:ext cx="5200682" cy="1052483"/>
          </a:xfrm>
        </p:spPr>
        <p:txBody>
          <a:bodyPr/>
          <a:lstStyle/>
          <a:p>
            <a:r>
              <a:rPr lang="de-AT" sz="3200" b="1" dirty="0" smtClean="0">
                <a:solidFill>
                  <a:srgbClr val="FF0000"/>
                </a:solidFill>
              </a:rPr>
              <a:t>Select relevant </a:t>
            </a:r>
            <a:r>
              <a:rPr lang="de-AT" sz="3200" b="1" dirty="0" err="1" smtClean="0">
                <a:solidFill>
                  <a:srgbClr val="FF0000"/>
                </a:solidFill>
              </a:rPr>
              <a:t>features</a:t>
            </a:r>
            <a:r>
              <a:rPr lang="de-AT" sz="3200" b="1" dirty="0" smtClean="0">
                <a:solidFill>
                  <a:srgbClr val="FF0000"/>
                </a:solidFill>
              </a:rPr>
              <a:t>!</a:t>
            </a:r>
            <a:endParaRPr lang="de-AT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redundancy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Expressive representation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accurate classification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up computation time</a:t>
            </a:r>
          </a:p>
          <a:p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565B81-DCF3-4C72-A4FA-7ED2F69DD174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5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5125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 </a:t>
            </a:r>
            <a:r>
              <a:rPr lang="de-AT" dirty="0" err="1" smtClean="0"/>
              <a:t>selection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new </a:t>
            </a:r>
            <a:r>
              <a:rPr lang="en-US" dirty="0" smtClean="0"/>
              <a:t>features!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relevant </a:t>
            </a:r>
            <a:r>
              <a:rPr lang="en-US" dirty="0" smtClean="0"/>
              <a:t>subset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Discriminating features</a:t>
            </a:r>
          </a:p>
          <a:p>
            <a:pPr marL="0" indent="0"/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B4642-C2D9-48B6-A0A5-FD7AA109E038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6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857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 </a:t>
            </a:r>
            <a:r>
              <a:rPr lang="de-AT" dirty="0" err="1" smtClean="0"/>
              <a:t>Types</a:t>
            </a:r>
            <a:endParaRPr lang="de-AT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259632" y="2428868"/>
            <a:ext cx="7429552" cy="3554419"/>
          </a:xfrm>
        </p:spPr>
        <p:txBody>
          <a:bodyPr/>
          <a:lstStyle/>
          <a:p>
            <a:r>
              <a:rPr lang="en-US" b="1" dirty="0" smtClean="0"/>
              <a:t>Flat Features</a:t>
            </a:r>
          </a:p>
          <a:p>
            <a:pPr lvl="1"/>
            <a:r>
              <a:rPr lang="en-US" sz="2400" dirty="0" smtClean="0"/>
              <a:t>Independent</a:t>
            </a:r>
          </a:p>
          <a:p>
            <a:endParaRPr lang="en-US" dirty="0"/>
          </a:p>
          <a:p>
            <a:r>
              <a:rPr lang="en-US" b="1" dirty="0" smtClean="0"/>
              <a:t>Structured</a:t>
            </a:r>
          </a:p>
          <a:p>
            <a:pPr lvl="1"/>
            <a:r>
              <a:rPr lang="en-US" sz="2400" dirty="0" smtClean="0"/>
              <a:t>Certain </a:t>
            </a:r>
            <a:r>
              <a:rPr lang="en-US" sz="2400" dirty="0" smtClean="0"/>
              <a:t>structure induced</a:t>
            </a:r>
            <a:endParaRPr lang="de-AT" sz="2400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2396A-4BB8-47CE-87E8-1A5C67690463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7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7777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Flat 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2571745"/>
            <a:ext cx="7099152" cy="30174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information about structure needed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relation to each </a:t>
            </a:r>
            <a:r>
              <a:rPr lang="en-US" dirty="0" smtClean="0"/>
              <a:t>other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Outperformed </a:t>
            </a:r>
            <a:r>
              <a:rPr lang="en-US" dirty="0"/>
              <a:t>by structured feature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F4937-DB82-4372-B3ED-3FAAE4E04892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8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6444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flat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235871" y="4366165"/>
            <a:ext cx="1449316" cy="578736"/>
          </a:xfrm>
        </p:spPr>
        <p:txBody>
          <a:bodyPr/>
          <a:lstStyle/>
          <a:p>
            <a:pPr marL="0" indent="0"/>
            <a:r>
              <a:rPr lang="de-AT" dirty="0" smtClean="0"/>
              <a:t>Wrapper</a:t>
            </a:r>
            <a:endParaRPr lang="de-AT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5ECF5-F6FA-403E-9BFD-2474BC727A0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9</a:t>
            </a:fld>
            <a:endParaRPr lang="de-AT" altLang="de-DE"/>
          </a:p>
        </p:txBody>
      </p:sp>
      <p:pic>
        <p:nvPicPr>
          <p:cNvPr id="25602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79" y="2764605"/>
            <a:ext cx="6953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088777" y="4366165"/>
            <a:ext cx="9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Filter  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5763791" y="4366165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Embedded</a:t>
            </a:r>
          </a:p>
          <a:p>
            <a:endParaRPr lang="de-AT" dirty="0"/>
          </a:p>
        </p:txBody>
      </p:sp>
      <p:sp>
        <p:nvSpPr>
          <p:cNvPr id="20" name="Nach rechts gekrümmter Pfeil 19"/>
          <p:cNvSpPr/>
          <p:nvPr/>
        </p:nvSpPr>
        <p:spPr>
          <a:xfrm>
            <a:off x="3553948" y="3095658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771038"/>
              </p:ext>
            </p:extLst>
          </p:nvPr>
        </p:nvGraphicFramePr>
        <p:xfrm>
          <a:off x="6019800" y="2940854"/>
          <a:ext cx="1192142" cy="113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4" imgW="2742840" imgH="2603160" progId="Photoshop.Image.14">
                  <p:embed/>
                </p:oleObj>
              </mc:Choice>
              <mc:Fallback>
                <p:oleObj name="Image" r:id="rId4" imgW="2742840" imgH="2603160" progId="Photoshop.Image.1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9800" y="2940854"/>
                        <a:ext cx="1192142" cy="1131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1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</Template>
  <TotalTime>0</TotalTime>
  <Words>817</Words>
  <Application>Microsoft Office PowerPoint</Application>
  <PresentationFormat>Bildschirmpräsentation (4:3)</PresentationFormat>
  <Paragraphs>231</Paragraphs>
  <Slides>27</Slides>
  <Notes>16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Arial</vt:lpstr>
      <vt:lpstr>Calibri</vt:lpstr>
      <vt:lpstr>Symbol</vt:lpstr>
      <vt:lpstr>Wingdings</vt:lpstr>
      <vt:lpstr>Titel mit weißem Rahmen und dunklem Logo</vt:lpstr>
      <vt:lpstr>Inhalt_blauer_Rahmen</vt:lpstr>
      <vt:lpstr>Inhalt_weißer_Rahmen</vt:lpstr>
      <vt:lpstr>Adobe Photoshop Image</vt:lpstr>
      <vt:lpstr>Feature Selection  for media classification</vt:lpstr>
      <vt:lpstr>Motivation</vt:lpstr>
      <vt:lpstr>Motivation</vt:lpstr>
      <vt:lpstr>Motivation</vt:lpstr>
      <vt:lpstr>Motivation</vt:lpstr>
      <vt:lpstr>Feature selection</vt:lpstr>
      <vt:lpstr>Feature Types</vt:lpstr>
      <vt:lpstr>Flat Features</vt:lpstr>
      <vt:lpstr>Methods for flat features</vt:lpstr>
      <vt:lpstr>Filter methods</vt:lpstr>
      <vt:lpstr>Filter methods</vt:lpstr>
      <vt:lpstr>Example: RELIEF</vt:lpstr>
      <vt:lpstr>Filter methods</vt:lpstr>
      <vt:lpstr>Wrapper methods</vt:lpstr>
      <vt:lpstr>Wrapper methods</vt:lpstr>
      <vt:lpstr>Wrapper methods</vt:lpstr>
      <vt:lpstr>Wrapper methods</vt:lpstr>
      <vt:lpstr>Itarative process</vt:lpstr>
      <vt:lpstr>Wrapper methods</vt:lpstr>
      <vt:lpstr>Wrapper methods</vt:lpstr>
      <vt:lpstr>Wrapper methods</vt:lpstr>
      <vt:lpstr>Embedded methods</vt:lpstr>
      <vt:lpstr>Embedded methods</vt:lpstr>
      <vt:lpstr>Structured features </vt:lpstr>
      <vt:lpstr>Methods for structured features</vt:lpstr>
      <vt:lpstr>Applications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 for media classification</dc:title>
  <dc:creator>Svetlana B</dc:creator>
  <cp:lastModifiedBy>Svetlana B</cp:lastModifiedBy>
  <cp:revision>33</cp:revision>
  <dcterms:created xsi:type="dcterms:W3CDTF">2016-01-25T10:01:47Z</dcterms:created>
  <dcterms:modified xsi:type="dcterms:W3CDTF">2016-01-26T00:33:32Z</dcterms:modified>
</cp:coreProperties>
</file>