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20"/>
  </p:notesMasterIdLst>
  <p:sldIdLst>
    <p:sldId id="256" r:id="rId4"/>
    <p:sldId id="257" r:id="rId5"/>
    <p:sldId id="271" r:id="rId6"/>
    <p:sldId id="272" r:id="rId7"/>
    <p:sldId id="258" r:id="rId8"/>
    <p:sldId id="266" r:id="rId9"/>
    <p:sldId id="267" r:id="rId10"/>
    <p:sldId id="273" r:id="rId11"/>
    <p:sldId id="274" r:id="rId12"/>
    <p:sldId id="275" r:id="rId13"/>
    <p:sldId id="276" r:id="rId14"/>
    <p:sldId id="268" r:id="rId15"/>
    <p:sldId id="277" r:id="rId16"/>
    <p:sldId id="270" r:id="rId17"/>
    <p:sldId id="278" r:id="rId18"/>
    <p:sldId id="269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59" autoAdjust="0"/>
    <p:restoredTop sz="78596" autoAdjust="0"/>
  </p:normalViewPr>
  <p:slideViewPr>
    <p:cSldViewPr>
      <p:cViewPr varScale="1">
        <p:scale>
          <a:sx n="84" d="100"/>
          <a:sy n="84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5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094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539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Tree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</a:t>
            </a:r>
            <a:r>
              <a:rPr lang="en-US" dirty="0"/>
              <a:t>. tree structured group Lasso</a:t>
            </a:r>
          </a:p>
        </p:txBody>
      </p:sp>
    </p:spTree>
    <p:extLst>
      <p:ext uri="{BB962C8B-B14F-4D97-AF65-F5344CB8AC3E}">
        <p14:creationId xmlns:p14="http://schemas.microsoft.com/office/powerpoint/2010/main" val="198320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Graph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Laplacian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2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Classification / </a:t>
            </a:r>
            <a:r>
              <a:rPr lang="de-AT" dirty="0"/>
              <a:t>pattern </a:t>
            </a:r>
            <a:r>
              <a:rPr lang="de-AT" dirty="0" smtClean="0"/>
              <a:t>recognition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smtClean="0"/>
              <a:t>representation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2737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/>
              <a:t>B RANK , J., G ROBELNIK , M., M ILIC -F RAYLING , N., AND M LADENIC , D. 2002. Feature selection using linear support vector machines.</a:t>
            </a:r>
          </a:p>
          <a:p>
            <a:r>
              <a:rPr lang="de-AT" sz="1100" dirty="0" smtClean="0"/>
              <a:t>E </a:t>
            </a:r>
            <a:r>
              <a:rPr lang="de-AT" sz="1100" dirty="0"/>
              <a:t>PPSTEIN , M., AND H AAKE , P. 2008. Very large scale relieff for genome-wide association analysis. In Computational Intelligence </a:t>
            </a:r>
            <a:r>
              <a:rPr lang="de-AT" sz="1100" dirty="0" smtClean="0"/>
              <a:t>in Bioinformatics </a:t>
            </a:r>
            <a:r>
              <a:rPr lang="de-AT" sz="1100" dirty="0"/>
              <a:t>and Computational Biology, 2008. </a:t>
            </a:r>
            <a:endParaRPr lang="de-AT" sz="1100" dirty="0" smtClean="0"/>
          </a:p>
          <a:p>
            <a:r>
              <a:rPr lang="de-AT" sz="1100" dirty="0" smtClean="0"/>
              <a:t>F </a:t>
            </a:r>
            <a:r>
              <a:rPr lang="de-AT" sz="1100" dirty="0"/>
              <a:t>ROHLICH , H., C HAPELLE , O., AND S CHOLKOPF , B. 2003. Feature selection for support vector machines by means of genetic algorithm</a:t>
            </a:r>
            <a:r>
              <a:rPr lang="de-AT" sz="1100" dirty="0" smtClean="0"/>
              <a:t>. In </a:t>
            </a:r>
            <a:r>
              <a:rPr lang="de-AT" sz="1100" dirty="0"/>
              <a:t>Tools with Artificial Intelligence, 2003. </a:t>
            </a:r>
            <a:endParaRPr lang="de-AT" sz="1100" dirty="0" smtClean="0"/>
          </a:p>
          <a:p>
            <a:r>
              <a:rPr lang="de-AT" sz="1100" dirty="0" smtClean="0"/>
              <a:t>H </a:t>
            </a:r>
            <a:r>
              <a:rPr lang="de-AT" sz="1100" dirty="0"/>
              <a:t>OLLAND , J. H. 1992. Adaptation in Natural and Artificial Systems: An Introductory Analysis with Applications to Biology, Control </a:t>
            </a:r>
            <a:r>
              <a:rPr lang="de-AT" sz="1100" dirty="0" smtClean="0"/>
              <a:t>and Artificial </a:t>
            </a:r>
            <a:r>
              <a:rPr lang="de-AT" sz="1100" dirty="0"/>
              <a:t>Intelligence. MIT Press, Cambridge, MA, USA.</a:t>
            </a:r>
          </a:p>
          <a:p>
            <a:r>
              <a:rPr lang="de-AT" sz="1100" dirty="0"/>
              <a:t>H UANG , J., H OROWITZ , J. L., AND M A , S. 2008. Asymptotic properties of bridge estimators in sparse high-dimensional regression models</a:t>
            </a:r>
            <a:r>
              <a:rPr lang="de-AT" sz="1100" dirty="0" smtClean="0"/>
              <a:t>. The </a:t>
            </a:r>
            <a:r>
              <a:rPr lang="de-AT" sz="1100" dirty="0"/>
              <a:t>Annals of Statistics, 587–613.</a:t>
            </a:r>
          </a:p>
          <a:p>
            <a:r>
              <a:rPr lang="de-AT" sz="1100" dirty="0"/>
              <a:t>J ACOB , L., O BOZINSKI , G., AND V ERT , J.-P. 2009. Group lasso with overlap and graph lasso. In Proceedings of the 26th </a:t>
            </a:r>
            <a:r>
              <a:rPr lang="de-AT" sz="1100" dirty="0" smtClean="0"/>
              <a:t>annual international </a:t>
            </a:r>
            <a:r>
              <a:rPr lang="de-AT" sz="1100" dirty="0"/>
              <a:t>conference on machine learning, ACM, 433–440.</a:t>
            </a:r>
          </a:p>
          <a:p>
            <a:r>
              <a:rPr lang="de-AT" sz="1100" dirty="0"/>
              <a:t>J ENATTON , R., M AIRAL , J., B ACH , F. R., AND O BOZINSKI , G. R. 2010. Proximal methods for sparse hierarchical dictionary learning. </a:t>
            </a:r>
            <a:r>
              <a:rPr lang="de-AT" sz="1100" dirty="0" smtClean="0"/>
              <a:t>In Proceedings </a:t>
            </a:r>
            <a:r>
              <a:rPr lang="de-AT" sz="1100" dirty="0"/>
              <a:t>of the 27th International Conference on Machine Learning (ICML-10), 487–494.</a:t>
            </a:r>
          </a:p>
          <a:p>
            <a:r>
              <a:rPr lang="de-AT" sz="1100" dirty="0"/>
              <a:t>J IN , X., L I , R., S HEN , X., AND B IE , R. 2007. Automatic web pages categorization with relieff and hidden naive bayes. In Proceedings </a:t>
            </a:r>
            <a:r>
              <a:rPr lang="de-AT" sz="1100" dirty="0" smtClean="0"/>
              <a:t>of the </a:t>
            </a:r>
            <a:r>
              <a:rPr lang="de-AT" sz="1100" dirty="0"/>
              <a:t>2007 ACM Symposium on Applied Computing, ACM, New York, NY, USA, SAC ’07, 617–621.</a:t>
            </a:r>
          </a:p>
          <a:p>
            <a:r>
              <a:rPr lang="de-AT" sz="1100" dirty="0"/>
              <a:t>K IM , S., AND X ING , E. P. 2010. Tree-guided group lasso for multi-task regression with structured sparsity.</a:t>
            </a:r>
          </a:p>
          <a:p>
            <a:r>
              <a:rPr lang="de-AT" sz="1100" dirty="0"/>
              <a:t>K IRA , K., AND R ENDELL , L. A. 1992. The feature selection problem: Traditional methods and a new algorithm. In Proceedings of the</a:t>
            </a:r>
          </a:p>
          <a:p>
            <a:r>
              <a:rPr lang="de-AT" sz="1100" dirty="0"/>
              <a:t>Tenth National Conference on Artificial Intelligence, AAAI Press, AAAI’92, 129–134.</a:t>
            </a:r>
          </a:p>
          <a:p>
            <a:r>
              <a:rPr lang="de-AT" sz="1100" dirty="0"/>
              <a:t>K NIGHT , K., AND F U , W. 2000. Asymptotics for lasso-type estimators. Annals of statistics, 1356–1378</a:t>
            </a:r>
            <a:r>
              <a:rPr lang="de-AT" sz="1100" dirty="0" smtClean="0"/>
              <a:t>.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324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K OHAVI , R., AND J OHN , G. H. 1997. Wrappers for feature subset selection. ARTIFICIAL INTELLIGENCE 97, 1, 273–324.</a:t>
            </a:r>
          </a:p>
          <a:p>
            <a:r>
              <a:rPr lang="de-AT" sz="1100" dirty="0" smtClean="0"/>
              <a:t>K ONONENKO , I., S IMEC , E., AND R OBNIK - ˇ S IKONJA , M. 1997. Overcoming the myopia of inductive learning algorithms with relieff. Applied Intelligence 7, 1 (Jan.), 39–55.</a:t>
            </a:r>
          </a:p>
          <a:p>
            <a:r>
              <a:rPr lang="de-AT" sz="1100" dirty="0" smtClean="0"/>
              <a:t>K UDO , M., AND S KLANSKY , J. 2000. Comparison of algorithms that select features for pattern classifiers. Pattern Recognition 33, 1, 25 – 41.</a:t>
            </a:r>
          </a:p>
          <a:p>
            <a:r>
              <a:rPr lang="de-AT" sz="1100" dirty="0" smtClean="0"/>
              <a:t>L EE , L IU , L. W. 2015. Very large scale relieff algorithm on gpu for genome-wide association study. 78 – 84.</a:t>
            </a:r>
          </a:p>
          <a:p>
            <a:r>
              <a:rPr lang="de-AT" sz="1100" dirty="0" smtClean="0"/>
              <a:t>L IU , J., AND Y E , J. 2010. Moreau-yosida regularization for grouped tree structure learning. In Advances in Neural Information Processing Systems, 1459–1467.</a:t>
            </a:r>
          </a:p>
          <a:p>
            <a:r>
              <a:rPr lang="de-AT" sz="1100" dirty="0" smtClean="0"/>
              <a:t>M AO , K. 2004. Orthogonal forward selection and backward elimination algorithms for feature subset selection. Systems, Man, and Cybernetics, Part B: Cybernetics, IEEE Transactions on 34, 1 (Feb), 629–634.</a:t>
            </a:r>
          </a:p>
          <a:p>
            <a:r>
              <a:rPr lang="de-AT" sz="1100" dirty="0" smtClean="0"/>
              <a:t>M OORE , J. H., AND W HITE , B. C. 2007. Tuning relieff for genome-wide genetic analysis. In Proceedings of the 5th European Conference on Evolutionary Computation, Machine Learning and Data Mining in Bioinformatics, Springer-Verlag, Berlin, Heidelberg, EvoBIO’07, 166–175.</a:t>
            </a:r>
          </a:p>
          <a:p>
            <a:r>
              <a:rPr lang="de-AT" sz="1100" dirty="0" smtClean="0"/>
              <a:t>N AKARIYAKUL , S., AND C ASASENT , D. P. 2007. Adaptive branch and bound algorithm for selecting optimal features. Pattern Recognition Letters 28, 12, 1415 – 1427.</a:t>
            </a:r>
          </a:p>
          <a:p>
            <a:r>
              <a:rPr lang="de-AT" sz="1100" dirty="0" smtClean="0"/>
              <a:t>N AKARIYAKUL , S., AND C ASASENT , D. P. 2008. Improved forward floating selection algorithm for feature subset selection. In Wavelet Analysis and Pattern Recognition, 2008. ICWAPR ’08. International Conference on, vol. 2, 793–798.</a:t>
            </a:r>
          </a:p>
          <a:p>
            <a:r>
              <a:rPr lang="de-AT" sz="1100" dirty="0" smtClean="0"/>
              <a:t>N ARENDRA , P. M., AND F UKUNAGA , K. 1977. A branch and bound algorithm for feature subset selection. Computers, IEEE Transactions on C-26, 9 (Sept), 917–922.</a:t>
            </a:r>
          </a:p>
          <a:p>
            <a:r>
              <a:rPr lang="de-AT" sz="1100" dirty="0" smtClean="0"/>
              <a:t>O H , I.-S., L EE , J.-S., AND M OON , B.-R. 2004. Hybrid genetic algorithms for feature selection. Pattern Analysis and Machine Intelligence,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0962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988840"/>
            <a:ext cx="7429552" cy="4137323"/>
          </a:xfrm>
        </p:spPr>
        <p:txBody>
          <a:bodyPr/>
          <a:lstStyle/>
          <a:p>
            <a:r>
              <a:rPr lang="de-AT" sz="1100" dirty="0" smtClean="0"/>
              <a:t>P UDIL , P., N OVOVI ˇ COV ´ A , J., AND K ITTLER , J. 1994. Floating search methods in feature selection. Pattern Recogn. Lett. 15, 11 (Nov.),1119–1125.</a:t>
            </a:r>
          </a:p>
          <a:p>
            <a:r>
              <a:rPr lang="de-AT" sz="1100" dirty="0" smtClean="0"/>
              <a:t>Q UINLAN , J. R. 1986. Induction of decision trees. Machine learning 1, 1, 81–106.</a:t>
            </a:r>
          </a:p>
          <a:p>
            <a:r>
              <a:rPr lang="de-AT" sz="1100" dirty="0" smtClean="0"/>
              <a:t>R OBNIK -S IKONJA , M., AND K ONONENKO , I. 1997. An adaptation of relief for attribute estimation in regression. In Proceedings of the Fourteenth International Conference on Machine Learning, Morgan Kaufmann Publishers Inc., San Francisco, CA, USA, ICML ’97, 296–304.</a:t>
            </a:r>
          </a:p>
          <a:p>
            <a:r>
              <a:rPr lang="de-AT" sz="1100" dirty="0" smtClean="0"/>
              <a:t>S ALZBERG , S. L. 1994. C4. 5: Programs for machine learning by j. ross quinlan. morgan kaufmann publishers, inc., 1993. Machine Learning 16, 3, 235–240.</a:t>
            </a:r>
          </a:p>
          <a:p>
            <a:r>
              <a:rPr lang="de-AT" sz="1100" dirty="0" smtClean="0"/>
              <a:t>S OMOL , P., P UDIL , P., AND K ITTLER , J. 2004. Fast branch amp; bound algorithms for optimal feature selection. Pattern Analysis and Machine Intelligence, IEEE Transactions on 26, 7 (July), 900–912.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ANG , J., A LELYANI , S., AND L IU , H. 2014. Feature selection for classification: A review. Data Classification: Algorithms and Applica- tions, 37.</a:t>
            </a:r>
          </a:p>
          <a:p>
            <a:r>
              <a:rPr lang="de-AT" sz="1100" dirty="0" smtClean="0"/>
              <a:t>T IBSHIRANI , R. 1996. Regression shrinkage and selection via the lasso. Journal of the Royal Statistical Society. Series B (Methodological), 267–288.</a:t>
            </a:r>
          </a:p>
          <a:p>
            <a:r>
              <a:rPr lang="de-AT" sz="1100" dirty="0" smtClean="0"/>
              <a:t>V ERIKAS , A., AND B ACAUSKIENE , M. 2002. Feature selection with neural networks. Pattern Recogn. Lett. 23, 11 (Sept.), 1323–1335.</a:t>
            </a:r>
          </a:p>
          <a:p>
            <a:r>
              <a:rPr lang="de-AT" sz="1100" dirty="0" smtClean="0"/>
              <a:t>Z OU , H., AND H ASTIE , T. 2005. Regularization and variable selection via the elastic net. Journal of the Royal Statistical Society: Series B (Statistical Methodology) 67, 2, 301–320.</a:t>
            </a:r>
          </a:p>
          <a:p>
            <a:r>
              <a:rPr lang="de-AT" sz="1100" dirty="0" smtClean="0"/>
              <a:t>Z OU , H. 2006. The adaptive lasso and its oracle properties. Journal of the American statistical association 101, 476, 1418–1429</a:t>
            </a:r>
            <a:endParaRPr lang="de-AT" sz="11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1978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smtClean="0"/>
              <a:t>Questions?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Discussion!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94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642968" y="3488423"/>
            <a:ext cx="3280289" cy="1195679"/>
          </a:xfrm>
        </p:spPr>
        <p:txBody>
          <a:bodyPr/>
          <a:lstStyle/>
          <a:p>
            <a:r>
              <a:rPr lang="de-AT" sz="4400" dirty="0" err="1" smtClean="0"/>
              <a:t>quantify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4113878" y="3638524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 rot="20659106">
            <a:off x="775668" y="3464928"/>
            <a:ext cx="67687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 rot="20668741">
            <a:off x="2097710" y="3428071"/>
            <a:ext cx="5200682" cy="1052483"/>
          </a:xfrm>
        </p:spPr>
        <p:txBody>
          <a:bodyPr/>
          <a:lstStyle/>
          <a:p>
            <a:r>
              <a:rPr lang="de-AT" sz="3200" b="1" dirty="0" smtClean="0">
                <a:solidFill>
                  <a:srgbClr val="FF0000"/>
                </a:solidFill>
              </a:rPr>
              <a:t>Select relevant </a:t>
            </a:r>
            <a:r>
              <a:rPr lang="de-AT" sz="3200" b="1" dirty="0" err="1" smtClean="0">
                <a:solidFill>
                  <a:srgbClr val="FF0000"/>
                </a:solidFill>
              </a:rPr>
              <a:t>ones</a:t>
            </a:r>
            <a:r>
              <a:rPr lang="de-AT" sz="3200" b="1" dirty="0" smtClean="0">
                <a:solidFill>
                  <a:srgbClr val="FF0000"/>
                </a:solidFill>
              </a:rPr>
              <a:t>!</a:t>
            </a:r>
            <a:endParaRPr lang="de-A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classification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time</a:t>
            </a:r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1253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Certain assumption about </a:t>
            </a:r>
            <a:r>
              <a:rPr lang="de-AT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Use that structure to select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Usually outperforms </a:t>
            </a:r>
            <a:r>
              <a:rPr lang="de-AT" dirty="0"/>
              <a:t>flat feature </a:t>
            </a:r>
            <a:r>
              <a:rPr lang="de-AT" dirty="0" smtClean="0"/>
              <a:t>methods</a:t>
            </a:r>
          </a:p>
          <a:p>
            <a:pPr marL="0" indent="0"/>
            <a:endParaRPr lang="de-AT" dirty="0"/>
          </a:p>
          <a:p>
            <a:pPr marL="0" indent="0"/>
            <a:endParaRPr lang="de-AT" dirty="0" smtClean="0"/>
          </a:p>
          <a:p>
            <a:pPr marL="0" indent="0" algn="r"/>
            <a:r>
              <a:rPr lang="de-AT" dirty="0" smtClean="0"/>
              <a:t>e.g. Tree structure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822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07619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021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features: Group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e.g. Sparse Group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945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1466</Words>
  <Application>Microsoft Office PowerPoint</Application>
  <PresentationFormat>On-screen Show (4:3)</PresentationFormat>
  <Paragraphs>155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Feature Selection  for media classification</vt:lpstr>
      <vt:lpstr>Motivation</vt:lpstr>
      <vt:lpstr>Motivation</vt:lpstr>
      <vt:lpstr>Motivation</vt:lpstr>
      <vt:lpstr>Motivation</vt:lpstr>
      <vt:lpstr>Structured features </vt:lpstr>
      <vt:lpstr>Methods for structured features</vt:lpstr>
      <vt:lpstr>Methods for structured features</vt:lpstr>
      <vt:lpstr>Structured features: Group</vt:lpstr>
      <vt:lpstr>Structured features: Tree</vt:lpstr>
      <vt:lpstr>Structured features: Graph</vt:lpstr>
      <vt:lpstr>Applications</vt:lpstr>
      <vt:lpstr>Literature</vt:lpstr>
      <vt:lpstr>Literature</vt:lpstr>
      <vt:lpstr>Literature</vt:lpstr>
      <vt:lpstr>Questions?  Discussion!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Florian Schober</cp:lastModifiedBy>
  <cp:revision>22</cp:revision>
  <dcterms:created xsi:type="dcterms:W3CDTF">2016-01-25T10:01:47Z</dcterms:created>
  <dcterms:modified xsi:type="dcterms:W3CDTF">2016-01-25T22:04:29Z</dcterms:modified>
</cp:coreProperties>
</file>