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26"/>
  </p:notesMasterIdLst>
  <p:sldIdLst>
    <p:sldId id="256" r:id="rId4"/>
    <p:sldId id="257" r:id="rId5"/>
    <p:sldId id="271" r:id="rId6"/>
    <p:sldId id="272" r:id="rId7"/>
    <p:sldId id="258" r:id="rId8"/>
    <p:sldId id="259" r:id="rId9"/>
    <p:sldId id="260" r:id="rId10"/>
    <p:sldId id="261" r:id="rId11"/>
    <p:sldId id="262" r:id="rId12"/>
    <p:sldId id="263" r:id="rId13"/>
    <p:sldId id="273" r:id="rId14"/>
    <p:sldId id="276" r:id="rId15"/>
    <p:sldId id="264" r:id="rId16"/>
    <p:sldId id="278" r:id="rId17"/>
    <p:sldId id="277" r:id="rId18"/>
    <p:sldId id="265" r:id="rId19"/>
    <p:sldId id="275" r:id="rId20"/>
    <p:sldId id="266" r:id="rId21"/>
    <p:sldId id="267" r:id="rId22"/>
    <p:sldId id="268" r:id="rId23"/>
    <p:sldId id="269" r:id="rId24"/>
    <p:sldId id="270" r:id="rId2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1" autoAdjust="0"/>
    <p:restoredTop sz="78596" autoAdjust="0"/>
  </p:normalViewPr>
  <p:slideViewPr>
    <p:cSldViewPr>
      <p:cViewPr varScale="1">
        <p:scale>
          <a:sx n="91" d="100"/>
          <a:sy n="91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14D212-9D9E-4B78-B2A5-B26E29145D5C}" type="datetimeFigureOut">
              <a:rPr lang="de-DE"/>
              <a:pPr>
                <a:defRPr/>
              </a:pPr>
              <a:t>25.01.2016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7914D93-ABC8-448C-8296-85FD12164B6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782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07D2F0-140D-4C7D-9B0E-DCE06A6B9284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2594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855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Relevant = </a:t>
            </a:r>
            <a:r>
              <a:rPr lang="de-AT" dirty="0" err="1" smtClean="0"/>
              <a:t>depends</a:t>
            </a:r>
            <a:r>
              <a:rPr lang="de-AT" dirty="0" smtClean="0"/>
              <a:t> on </a:t>
            </a:r>
            <a:r>
              <a:rPr lang="de-AT" dirty="0" err="1" smtClean="0"/>
              <a:t>application</a:t>
            </a:r>
            <a:r>
              <a:rPr lang="de-AT" dirty="0" smtClean="0"/>
              <a:t>, but in </a:t>
            </a:r>
            <a:r>
              <a:rPr lang="de-AT" dirty="0" err="1" smtClean="0"/>
              <a:t>genereal</a:t>
            </a:r>
            <a:r>
              <a:rPr lang="de-AT" dirty="0" smtClean="0"/>
              <a:t>:</a:t>
            </a:r>
            <a:br>
              <a:rPr lang="de-AT" dirty="0" smtClean="0"/>
            </a:br>
            <a:r>
              <a:rPr lang="de-AT" dirty="0" err="1" smtClean="0"/>
              <a:t>Discriminating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when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looking</a:t>
            </a:r>
            <a:r>
              <a:rPr lang="de-AT" baseline="0" dirty="0" smtClean="0"/>
              <a:t> at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clear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done</a:t>
            </a:r>
            <a:r>
              <a:rPr lang="de-AT" baseline="0" dirty="0" smtClean="0"/>
              <a:t> </a:t>
            </a:r>
          </a:p>
          <a:p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redundancy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two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features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should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lead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same </a:t>
            </a:r>
            <a:r>
              <a:rPr lang="de-AT" baseline="0" dirty="0" err="1" smtClean="0"/>
              <a:t>information</a:t>
            </a: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139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501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Fit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= </a:t>
            </a:r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biases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heuristics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baseline="0" dirty="0" smtClean="0"/>
              <a:t> a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optimally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2573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Search: different </a:t>
            </a:r>
            <a:r>
              <a:rPr lang="de-AT" dirty="0" err="1" smtClean="0"/>
              <a:t>algorithms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endParaRPr lang="de-AT" dirty="0" smtClean="0"/>
          </a:p>
          <a:p>
            <a:r>
              <a:rPr lang="de-AT" dirty="0" smtClean="0"/>
              <a:t>Evaluation/</a:t>
            </a:r>
            <a:r>
              <a:rPr lang="de-AT" dirty="0" err="1" smtClean="0"/>
              <a:t>Estimation</a:t>
            </a:r>
            <a:r>
              <a:rPr lang="de-AT" dirty="0" smtClean="0"/>
              <a:t>: Test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cross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validation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uses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endParaRPr lang="de-AT" baseline="0" dirty="0" smtClean="0"/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pPr marL="0" indent="0">
              <a:buFont typeface="+mj-lt"/>
              <a:buNone/>
            </a:pPr>
            <a:r>
              <a:rPr lang="de-AT" baseline="0" dirty="0" err="1" smtClean="0"/>
              <a:t>Finally</a:t>
            </a:r>
            <a:r>
              <a:rPr lang="de-AT" baseline="0" dirty="0" smtClean="0"/>
              <a:t>: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actual</a:t>
            </a:r>
            <a:r>
              <a:rPr lang="de-AT" baseline="0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(</a:t>
            </a:r>
            <a:r>
              <a:rPr lang="de-AT" dirty="0" err="1" smtClean="0"/>
              <a:t>normally</a:t>
            </a:r>
            <a:r>
              <a:rPr lang="de-AT" dirty="0" smtClean="0"/>
              <a:t> after </a:t>
            </a:r>
            <a:r>
              <a:rPr lang="de-AT" dirty="0" err="1" smtClean="0"/>
              <a:t>testing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testset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independent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)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73029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Search: different </a:t>
            </a:r>
            <a:r>
              <a:rPr lang="de-AT" dirty="0" err="1" smtClean="0"/>
              <a:t>algorithms</a:t>
            </a:r>
            <a:r>
              <a:rPr lang="de-AT" dirty="0" smtClean="0"/>
              <a:t> </a:t>
            </a:r>
            <a:r>
              <a:rPr lang="de-AT" dirty="0" err="1" smtClean="0"/>
              <a:t>possible</a:t>
            </a:r>
            <a:endParaRPr lang="de-AT" dirty="0" smtClean="0"/>
          </a:p>
          <a:p>
            <a:r>
              <a:rPr lang="de-AT" dirty="0" smtClean="0"/>
              <a:t>Evaluation/</a:t>
            </a:r>
            <a:r>
              <a:rPr lang="de-AT" dirty="0" err="1" smtClean="0"/>
              <a:t>Estimation</a:t>
            </a:r>
            <a:r>
              <a:rPr lang="de-AT" dirty="0" smtClean="0"/>
              <a:t>: Test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cross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validation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uses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endParaRPr lang="de-AT" baseline="0" dirty="0" smtClean="0"/>
          </a:p>
          <a:p>
            <a:pPr marL="0" indent="0">
              <a:buFont typeface="+mj-lt"/>
              <a:buNone/>
            </a:pPr>
            <a:endParaRPr lang="de-AT" baseline="0" dirty="0" smtClean="0"/>
          </a:p>
          <a:p>
            <a:pPr marL="0" indent="0">
              <a:buFont typeface="+mj-lt"/>
              <a:buNone/>
            </a:pPr>
            <a:r>
              <a:rPr lang="de-AT" baseline="0" dirty="0" err="1" smtClean="0"/>
              <a:t>Finally</a:t>
            </a:r>
            <a:r>
              <a:rPr lang="de-AT" baseline="0" dirty="0" smtClean="0"/>
              <a:t>: </a:t>
            </a:r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subset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classifier</a:t>
            </a:r>
            <a:r>
              <a:rPr lang="de-AT" baseline="0" dirty="0" smtClean="0"/>
              <a:t>, 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 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actual</a:t>
            </a:r>
            <a:r>
              <a:rPr lang="de-AT" baseline="0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(</a:t>
            </a:r>
            <a:r>
              <a:rPr lang="de-AT" dirty="0" err="1" smtClean="0"/>
              <a:t>normally</a:t>
            </a:r>
            <a:r>
              <a:rPr lang="de-AT" dirty="0" smtClean="0"/>
              <a:t> after </a:t>
            </a:r>
            <a:r>
              <a:rPr lang="de-AT" dirty="0" err="1" smtClean="0"/>
              <a:t>testing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testset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independent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training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set</a:t>
            </a:r>
            <a:r>
              <a:rPr lang="de-AT" baseline="0" dirty="0" smtClean="0"/>
              <a:t>)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14D93-ABC8-448C-8296-85FD12164B61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9385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1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3E03E4-20CF-48A5-8E46-664D67CC4F9B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A3F91B5-C267-4146-949F-EABEA95DB02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82898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E7C81DBF-6C1A-4CEB-BBA0-5651AFB5C7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0975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35E24B5-1E36-438C-904C-CD42E1DCFA04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E813945-F198-4857-BC57-7C3DB688E4A6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698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B04FA4-9677-4060-AEC5-A194A4206A7E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0FB6134-AF84-493C-849F-DBE86FB9E13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4576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 smtClean="0"/>
            </a:p>
          </p:txBody>
        </p:sp>
      </p:grpSp>
      <p:pic>
        <p:nvPicPr>
          <p:cNvPr id="102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E64AFB-CD74-4F0C-BE4C-5D4B579A5B4E}" type="datetime1">
              <a:rPr lang="de-AT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9741BBB-1A42-40C4-8AE5-B51D0E0D8E72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48F9E5-5C64-40E0-B66F-AEA8B1541FE1}" type="datetime1">
              <a:rPr lang="de-AT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98042BF-C317-4BE1-BC6B-2805372FBE04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331640" y="2924944"/>
            <a:ext cx="6143625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altLang="de-DE" dirty="0" smtClean="0"/>
              <a:t>Feature </a:t>
            </a:r>
            <a:r>
              <a:rPr lang="de-DE" altLang="de-DE" dirty="0" err="1" smtClean="0"/>
              <a:t>Selection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media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classification</a:t>
            </a:r>
            <a:endParaRPr lang="de-DE" altLang="de-DE" dirty="0" smtClean="0"/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2267744" y="4941168"/>
            <a:ext cx="4464496" cy="5760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smtClean="0"/>
              <a:t>Silvana </a:t>
            </a:r>
            <a:r>
              <a:rPr lang="de-DE" altLang="de-DE" dirty="0" err="1" smtClean="0"/>
              <a:t>Podaras</a:t>
            </a:r>
            <a:r>
              <a:rPr lang="de-DE" altLang="de-DE" dirty="0" smtClean="0"/>
              <a:t> &amp; Florian Schober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Filter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Filter out relevant </a:t>
            </a:r>
            <a:r>
              <a:rPr lang="de-AT" dirty="0" err="1" smtClean="0"/>
              <a:t>features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Independent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Computationally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No</a:t>
            </a:r>
            <a:r>
              <a:rPr lang="de-AT" dirty="0" smtClean="0"/>
              <a:t> optimal </a:t>
            </a:r>
            <a:r>
              <a:rPr lang="de-AT" dirty="0" err="1" smtClean="0"/>
              <a:t>performance</a:t>
            </a:r>
            <a:r>
              <a:rPr lang="de-AT" dirty="0" smtClean="0"/>
              <a:t> </a:t>
            </a:r>
            <a:r>
              <a:rPr lang="de-AT" dirty="0" err="1" smtClean="0"/>
              <a:t>guaranteed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EBBE16-AD2D-4DBF-93C7-9AB327843C5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10</a:t>
            </a:fld>
            <a:endParaRPr lang="de-AT" altLang="de-DE"/>
          </a:p>
        </p:txBody>
      </p:sp>
      <p:pic>
        <p:nvPicPr>
          <p:cNvPr id="10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272341"/>
            <a:ext cx="635695" cy="11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2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Filter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smtClean="0"/>
              <a:t>Rank </a:t>
            </a:r>
            <a:r>
              <a:rPr lang="de-AT" dirty="0" err="1" smtClean="0"/>
              <a:t>features</a:t>
            </a: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Chose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highest</a:t>
            </a:r>
            <a:r>
              <a:rPr lang="de-AT" dirty="0" smtClean="0"/>
              <a:t> </a:t>
            </a:r>
            <a:r>
              <a:rPr lang="de-AT" dirty="0" err="1" smtClean="0"/>
              <a:t>rankings</a:t>
            </a:r>
            <a:r>
              <a:rPr lang="de-AT" dirty="0" smtClean="0"/>
              <a:t>,</a:t>
            </a:r>
            <a:br>
              <a:rPr lang="de-AT" dirty="0" smtClean="0"/>
            </a:br>
            <a:r>
              <a:rPr lang="de-AT" dirty="0" err="1" smtClean="0"/>
              <a:t>induce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models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0225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: RELIEF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smtClean="0"/>
              <a:t>Binary </a:t>
            </a:r>
            <a:r>
              <a:rPr lang="de-AT" dirty="0" err="1" smtClean="0"/>
              <a:t>classification</a:t>
            </a:r>
            <a:endParaRPr lang="de-AT" dirty="0" smtClean="0"/>
          </a:p>
          <a:p>
            <a:pPr marL="457200" indent="-457200">
              <a:buFont typeface="+mj-lt"/>
              <a:buAutoNum type="arabicPeriod"/>
            </a:pPr>
            <a:r>
              <a:rPr lang="de-AT" dirty="0" err="1" smtClean="0"/>
              <a:t>Represent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weights</a:t>
            </a:r>
            <a:r>
              <a:rPr lang="de-AT" dirty="0" smtClean="0"/>
              <a:t> in a </a:t>
            </a:r>
            <a:r>
              <a:rPr lang="de-AT" dirty="0" err="1" smtClean="0"/>
              <a:t>vector</a:t>
            </a:r>
            <a:r>
              <a:rPr lang="de-AT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Pick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random</a:t>
            </a:r>
            <a:r>
              <a:rPr lang="de-AT" dirty="0" smtClean="0"/>
              <a:t>, </a:t>
            </a: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near-hot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near</a:t>
            </a:r>
            <a:r>
              <a:rPr lang="de-AT" dirty="0" smtClean="0"/>
              <a:t> miss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Update </a:t>
            </a:r>
            <a:r>
              <a:rPr lang="de-AT" dirty="0" err="1" smtClean="0"/>
              <a:t>weights</a:t>
            </a:r>
            <a:endParaRPr lang="de-AT" dirty="0" smtClean="0"/>
          </a:p>
          <a:p>
            <a:pPr marL="457200" indent="-457200">
              <a:buFont typeface="+mj-lt"/>
              <a:buAutoNum type="arabicPeriod"/>
            </a:pPr>
            <a:r>
              <a:rPr lang="de-AT" dirty="0" err="1" smtClean="0"/>
              <a:t>Choose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highest</a:t>
            </a:r>
            <a:r>
              <a:rPr lang="de-AT" dirty="0" smtClean="0"/>
              <a:t> </a:t>
            </a:r>
            <a:r>
              <a:rPr lang="de-AT" dirty="0" err="1" smtClean="0"/>
              <a:t>weights</a:t>
            </a:r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42371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r>
              <a:rPr lang="de-AT" dirty="0" smtClean="0"/>
              <a:t> </a:t>
            </a:r>
            <a:r>
              <a:rPr lang="de-AT" dirty="0" err="1" smtClean="0"/>
              <a:t>algortihm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Select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fit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best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Computationally</a:t>
            </a:r>
            <a:r>
              <a:rPr lang="de-AT" dirty="0"/>
              <a:t> expensive</a:t>
            </a:r>
            <a:r>
              <a:rPr lang="de-AT" dirty="0" smtClean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Not </a:t>
            </a:r>
            <a:r>
              <a:rPr lang="de-AT" dirty="0" smtClean="0"/>
              <a:t>flexible (</a:t>
            </a:r>
            <a:r>
              <a:rPr lang="de-AT" dirty="0" err="1" smtClean="0"/>
              <a:t>cannot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classifier</a:t>
            </a:r>
            <a:r>
              <a:rPr lang="de-AT" dirty="0" smtClean="0"/>
              <a:t> </a:t>
            </a:r>
            <a:r>
              <a:rPr lang="de-AT" dirty="0" err="1" smtClean="0"/>
              <a:t>afterwards</a:t>
            </a:r>
            <a:r>
              <a:rPr lang="de-AT" dirty="0" smtClean="0"/>
              <a:t>)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13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Wrapper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smtClean="0"/>
              <a:t>Search </a:t>
            </a:r>
            <a:r>
              <a:rPr lang="de-AT" dirty="0" err="1" smtClean="0"/>
              <a:t>for</a:t>
            </a:r>
            <a:r>
              <a:rPr lang="de-AT" dirty="0" smtClean="0"/>
              <a:t> potential </a:t>
            </a:r>
            <a:r>
              <a:rPr lang="de-AT" dirty="0" err="1" smtClean="0"/>
              <a:t>subset</a:t>
            </a: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de-AT" dirty="0" err="1" smtClean="0"/>
              <a:t>Estimate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 on </a:t>
            </a:r>
            <a:r>
              <a:rPr lang="de-AT" dirty="0" err="1" smtClean="0"/>
              <a:t>classifier</a:t>
            </a: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de-AT" dirty="0" err="1" smtClean="0"/>
              <a:t>Iterate</a:t>
            </a:r>
            <a:r>
              <a:rPr lang="de-AT" dirty="0" smtClean="0"/>
              <a:t> </a:t>
            </a:r>
            <a:r>
              <a:rPr lang="de-AT" dirty="0" err="1" smtClean="0"/>
              <a:t>until</a:t>
            </a:r>
            <a:r>
              <a:rPr lang="de-AT" dirty="0" smtClean="0"/>
              <a:t> </a:t>
            </a:r>
            <a:r>
              <a:rPr lang="de-AT" dirty="0" err="1" smtClean="0"/>
              <a:t>desired</a:t>
            </a:r>
            <a:r>
              <a:rPr lang="de-AT" dirty="0" smtClean="0"/>
              <a:t> </a:t>
            </a:r>
            <a:r>
              <a:rPr lang="de-AT" dirty="0" err="1" smtClean="0"/>
              <a:t>quality</a:t>
            </a:r>
            <a:r>
              <a:rPr lang="de-AT" dirty="0" smtClean="0"/>
              <a:t> </a:t>
            </a:r>
            <a:r>
              <a:rPr lang="de-AT" dirty="0" err="1" smtClean="0"/>
              <a:t>achieved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F.example</a:t>
            </a:r>
            <a:r>
              <a:rPr lang="de-AT" dirty="0" smtClean="0"/>
              <a:t>: </a:t>
            </a:r>
            <a:r>
              <a:rPr lang="de-AT" dirty="0" err="1" smtClean="0"/>
              <a:t>Branch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bound</a:t>
            </a:r>
            <a:r>
              <a:rPr lang="de-AT" dirty="0" smtClean="0"/>
              <a:t>, </a:t>
            </a:r>
            <a:r>
              <a:rPr lang="de-AT" dirty="0" err="1" smtClean="0"/>
              <a:t>genetic</a:t>
            </a:r>
            <a:r>
              <a:rPr lang="de-AT" dirty="0" smtClean="0"/>
              <a:t> </a:t>
            </a:r>
            <a:r>
              <a:rPr lang="de-AT" dirty="0" err="1" smtClean="0"/>
              <a:t>algorithms</a:t>
            </a:r>
            <a:endParaRPr lang="de-AT" dirty="0" smtClean="0"/>
          </a:p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14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: </a:t>
            </a:r>
            <a:r>
              <a:rPr lang="de-AT" dirty="0" err="1" smtClean="0"/>
              <a:t>Genetic</a:t>
            </a:r>
            <a:r>
              <a:rPr lang="de-AT" dirty="0" smtClean="0"/>
              <a:t> </a:t>
            </a:r>
            <a:r>
              <a:rPr lang="de-AT" dirty="0" err="1" smtClean="0"/>
              <a:t>algorithms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 smtClean="0"/>
              <a:t>Search </a:t>
            </a:r>
            <a:r>
              <a:rPr lang="de-AT" dirty="0" err="1" smtClean="0"/>
              <a:t>for</a:t>
            </a:r>
            <a:r>
              <a:rPr lang="de-AT" dirty="0" smtClean="0"/>
              <a:t> potential </a:t>
            </a:r>
            <a:r>
              <a:rPr lang="de-AT" dirty="0" err="1" smtClean="0"/>
              <a:t>subset</a:t>
            </a: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de-AT" dirty="0" err="1" smtClean="0"/>
              <a:t>Estimate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 on </a:t>
            </a:r>
            <a:r>
              <a:rPr lang="de-AT" dirty="0" err="1" smtClean="0"/>
              <a:t>classifier</a:t>
            </a: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de-AT" dirty="0" err="1" smtClean="0"/>
              <a:t>Iterate</a:t>
            </a:r>
            <a:r>
              <a:rPr lang="de-AT" dirty="0" smtClean="0"/>
              <a:t> </a:t>
            </a:r>
            <a:r>
              <a:rPr lang="de-AT" dirty="0" err="1" smtClean="0"/>
              <a:t>until</a:t>
            </a:r>
            <a:r>
              <a:rPr lang="de-AT" dirty="0" smtClean="0"/>
              <a:t> </a:t>
            </a:r>
            <a:r>
              <a:rPr lang="de-AT" dirty="0" err="1" smtClean="0"/>
              <a:t>desired</a:t>
            </a:r>
            <a:r>
              <a:rPr lang="de-AT" dirty="0" smtClean="0"/>
              <a:t> </a:t>
            </a:r>
            <a:r>
              <a:rPr lang="de-AT" dirty="0" err="1" smtClean="0"/>
              <a:t>quality</a:t>
            </a:r>
            <a:r>
              <a:rPr lang="de-AT" dirty="0" smtClean="0"/>
              <a:t> </a:t>
            </a:r>
            <a:r>
              <a:rPr lang="de-AT" dirty="0" err="1" smtClean="0"/>
              <a:t>achieved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F.example</a:t>
            </a:r>
            <a:r>
              <a:rPr lang="de-AT" dirty="0" smtClean="0"/>
              <a:t>: </a:t>
            </a:r>
            <a:r>
              <a:rPr lang="de-AT" dirty="0" err="1" smtClean="0"/>
              <a:t>Branch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bound</a:t>
            </a:r>
            <a:r>
              <a:rPr lang="de-AT" dirty="0" smtClean="0"/>
              <a:t>, </a:t>
            </a:r>
            <a:r>
              <a:rPr lang="de-AT" dirty="0" err="1" smtClean="0"/>
              <a:t>genetic</a:t>
            </a:r>
            <a:r>
              <a:rPr lang="de-AT" dirty="0" smtClean="0"/>
              <a:t> </a:t>
            </a:r>
            <a:r>
              <a:rPr lang="de-AT" dirty="0" err="1" smtClean="0"/>
              <a:t>algorithms</a:t>
            </a:r>
            <a:endParaRPr lang="de-AT" dirty="0" smtClean="0"/>
          </a:p>
          <a:p>
            <a:pPr marL="0" indent="0"/>
            <a:endParaRPr lang="de-AT" dirty="0"/>
          </a:p>
          <a:p>
            <a:pPr marL="0" indent="0"/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E4E83-FA2E-46A0-B301-8CE1B5AC943C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15</a:t>
            </a:fld>
            <a:endParaRPr lang="de-AT" altLang="de-DE"/>
          </a:p>
        </p:txBody>
      </p:sp>
      <p:sp>
        <p:nvSpPr>
          <p:cNvPr id="7" name="Nach rechts gekrümmter Pfeil 6"/>
          <p:cNvSpPr/>
          <p:nvPr/>
        </p:nvSpPr>
        <p:spPr>
          <a:xfrm>
            <a:off x="7308304" y="1285860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Embedded 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Hybrid </a:t>
            </a:r>
            <a:r>
              <a:rPr lang="de-AT" dirty="0" err="1" smtClean="0"/>
              <a:t>method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Computationally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Higher </a:t>
            </a:r>
            <a:r>
              <a:rPr lang="de-AT" dirty="0" err="1" smtClean="0"/>
              <a:t>quality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  <a:p>
            <a:pPr marL="0" indent="0"/>
            <a:r>
              <a:rPr lang="de-AT" dirty="0" err="1" smtClean="0"/>
              <a:t>F.ex</a:t>
            </a:r>
            <a:r>
              <a:rPr lang="de-AT" dirty="0" smtClean="0"/>
              <a:t>. SVM, </a:t>
            </a:r>
            <a:r>
              <a:rPr lang="de-AT" dirty="0" err="1" smtClean="0"/>
              <a:t>Logistic</a:t>
            </a:r>
            <a:r>
              <a:rPr lang="de-AT" dirty="0" smtClean="0"/>
              <a:t> </a:t>
            </a:r>
            <a:r>
              <a:rPr lang="de-AT" dirty="0" err="1" smtClean="0"/>
              <a:t>regression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4F5F98-C06E-4B49-A19C-86E8EF8C3A8B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16</a:t>
            </a:fld>
            <a:endParaRPr lang="de-AT" altLang="de-DE"/>
          </a:p>
        </p:txBody>
      </p:sp>
      <p:pic>
        <p:nvPicPr>
          <p:cNvPr id="7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20242"/>
            <a:ext cx="661356" cy="12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ach rechts gekrümmter Pfeil 7"/>
          <p:cNvSpPr/>
          <p:nvPr/>
        </p:nvSpPr>
        <p:spPr>
          <a:xfrm>
            <a:off x="6720011" y="1455889"/>
            <a:ext cx="616412" cy="82188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Embedded  </a:t>
            </a:r>
            <a:r>
              <a:rPr lang="de-AT" dirty="0" err="1" smtClean="0"/>
              <a:t>methods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PAPER: “In </a:t>
            </a:r>
            <a:r>
              <a:rPr lang="en-US" dirty="0"/>
              <a:t>regularization methods, classifier induction and feature selection are </a:t>
            </a:r>
            <a:r>
              <a:rPr lang="en-US" dirty="0" smtClean="0"/>
              <a:t>achieved </a:t>
            </a:r>
            <a:r>
              <a:rPr lang="de-AT" dirty="0" err="1" smtClean="0"/>
              <a:t>simultaneously</a:t>
            </a:r>
            <a:r>
              <a:rPr lang="de-AT" dirty="0" smtClean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 smtClean="0"/>
              <a:t>estimating</a:t>
            </a:r>
            <a:r>
              <a:rPr lang="de-AT" dirty="0" smtClean="0"/>
              <a:t> </a:t>
            </a:r>
            <a:r>
              <a:rPr lang="en-US" dirty="0" smtClean="0"/>
              <a:t>w </a:t>
            </a:r>
            <a:r>
              <a:rPr lang="en-US" dirty="0"/>
              <a:t>with properly tuned </a:t>
            </a:r>
            <a:r>
              <a:rPr lang="en-US"/>
              <a:t>penalties</a:t>
            </a:r>
            <a:r>
              <a:rPr lang="en-US" smtClean="0"/>
              <a:t>.”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4F5F98-C06E-4B49-A19C-86E8EF8C3A8B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17</a:t>
            </a:fld>
            <a:endParaRPr lang="de-AT" altLang="de-DE"/>
          </a:p>
        </p:txBody>
      </p:sp>
      <p:pic>
        <p:nvPicPr>
          <p:cNvPr id="7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120242"/>
            <a:ext cx="661356" cy="123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ach rechts gekrümmter Pfeil 7"/>
          <p:cNvSpPr/>
          <p:nvPr/>
        </p:nvSpPr>
        <p:spPr>
          <a:xfrm>
            <a:off x="6720011" y="1455889"/>
            <a:ext cx="616412" cy="821882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Structured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Certain</a:t>
            </a:r>
            <a:r>
              <a:rPr lang="de-AT" dirty="0"/>
              <a:t> </a:t>
            </a:r>
            <a:r>
              <a:rPr lang="de-AT" dirty="0" err="1"/>
              <a:t>assumption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Outperform </a:t>
            </a:r>
            <a:r>
              <a:rPr lang="de-AT" dirty="0"/>
              <a:t>flat </a:t>
            </a:r>
            <a:r>
              <a:rPr lang="de-AT" dirty="0" err="1"/>
              <a:t>feature</a:t>
            </a:r>
            <a:r>
              <a:rPr lang="de-AT" dirty="0"/>
              <a:t> </a:t>
            </a:r>
            <a:r>
              <a:rPr lang="de-AT" dirty="0" err="1"/>
              <a:t>methods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(</a:t>
            </a:r>
            <a:r>
              <a:rPr lang="de-AT" dirty="0" err="1"/>
              <a:t>Bsp</a:t>
            </a:r>
            <a:r>
              <a:rPr lang="de-AT" dirty="0"/>
              <a:t> </a:t>
            </a:r>
            <a:r>
              <a:rPr lang="de-AT" dirty="0" err="1"/>
              <a:t>tree-structure</a:t>
            </a:r>
            <a:r>
              <a:rPr lang="de-AT" dirty="0"/>
              <a:t> - </a:t>
            </a:r>
            <a:r>
              <a:rPr lang="de-AT" dirty="0" err="1"/>
              <a:t>evtl</a:t>
            </a:r>
            <a:r>
              <a:rPr lang="de-AT" dirty="0"/>
              <a:t> sogar was konkretes, </a:t>
            </a:r>
            <a:r>
              <a:rPr lang="de-AT" dirty="0" err="1"/>
              <a:t>f.ex</a:t>
            </a:r>
            <a:r>
              <a:rPr lang="de-AT" dirty="0"/>
              <a:t>. alter/</a:t>
            </a:r>
            <a:r>
              <a:rPr lang="de-AT" dirty="0" err="1"/>
              <a:t>jahre</a:t>
            </a:r>
            <a:r>
              <a:rPr lang="de-AT" dirty="0"/>
              <a:t>/</a:t>
            </a:r>
            <a:r>
              <a:rPr lang="de-AT" dirty="0" err="1"/>
              <a:t>monate</a:t>
            </a:r>
            <a:r>
              <a:rPr lang="de-AT" dirty="0"/>
              <a:t> ?!)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F0724-28A3-464E-9206-291DC7902ABF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18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182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structured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Group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Tree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Graph</a:t>
            </a:r>
          </a:p>
          <a:p>
            <a:endParaRPr lang="de-AT" dirty="0"/>
          </a:p>
          <a:p>
            <a:r>
              <a:rPr lang="de-AT" dirty="0"/>
              <a:t>(</a:t>
            </a:r>
            <a:r>
              <a:rPr lang="de-AT" dirty="0" err="1"/>
              <a:t>evtl</a:t>
            </a:r>
            <a:r>
              <a:rPr lang="de-AT" dirty="0"/>
              <a:t> 1-2 </a:t>
            </a:r>
            <a:r>
              <a:rPr lang="de-AT" dirty="0" err="1"/>
              <a:t>bsp</a:t>
            </a:r>
            <a:r>
              <a:rPr lang="de-AT" dirty="0"/>
              <a:t> pro </a:t>
            </a:r>
            <a:r>
              <a:rPr lang="de-AT" dirty="0" err="1"/>
              <a:t>art</a:t>
            </a:r>
            <a:r>
              <a:rPr lang="de-AT" dirty="0"/>
              <a:t>, fortführendes zeug?) 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EF207F-073F-41B4-A8D0-129C1C351EF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19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0761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BEAB0B-7F6D-4D30-B649-749D1269CDF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</a:t>
            </a:fld>
            <a:endParaRPr lang="de-AT" altLang="de-DE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5642968" y="3488423"/>
            <a:ext cx="3280289" cy="1195679"/>
          </a:xfrm>
        </p:spPr>
        <p:txBody>
          <a:bodyPr/>
          <a:lstStyle/>
          <a:p>
            <a:r>
              <a:rPr lang="de-AT" sz="4400" dirty="0" err="1" smtClean="0"/>
              <a:t>quantify</a:t>
            </a:r>
            <a:endParaRPr lang="de-AT" sz="4400" dirty="0"/>
          </a:p>
        </p:txBody>
      </p:sp>
      <p:pic>
        <p:nvPicPr>
          <p:cNvPr id="23554" name="Picture 2" descr="http://tophdimgs.com/data_images/wallpapers/13/367953-docum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1846">
            <a:off x="470899" y="4235630"/>
            <a:ext cx="1690481" cy="14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://cainclusion.org/camap/images/resources/vide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6993">
            <a:off x="518968" y="2388324"/>
            <a:ext cx="1598361" cy="15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://blog.blogtalkradio.com/wp-content/uploads/2011/10/Audio_Ic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8700">
            <a:off x="2243174" y="2376498"/>
            <a:ext cx="1351756" cy="13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https://encrypted-tbn1.gstatic.com/images?q=tbn:ANd9GcSiy9z7lr6QuXuJ7INoYPafCC9hBnV-e5ouEWvikxmG5WA5jG-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60" y="3946143"/>
            <a:ext cx="1466682" cy="12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feil nach rechts 9"/>
          <p:cNvSpPr/>
          <p:nvPr/>
        </p:nvSpPr>
        <p:spPr>
          <a:xfrm>
            <a:off x="4113878" y="3638524"/>
            <a:ext cx="1205961" cy="48480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66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Applications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Classification</a:t>
            </a:r>
            <a:r>
              <a:rPr lang="de-AT" dirty="0"/>
              <a:t>/ </a:t>
            </a:r>
            <a:r>
              <a:rPr lang="de-AT" dirty="0" err="1"/>
              <a:t>pattern</a:t>
            </a:r>
            <a:r>
              <a:rPr lang="de-AT" dirty="0"/>
              <a:t> </a:t>
            </a:r>
            <a:r>
              <a:rPr lang="de-AT" dirty="0" err="1"/>
              <a:t>recognition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Data </a:t>
            </a:r>
            <a:r>
              <a:rPr lang="de-AT" dirty="0" err="1"/>
              <a:t>representation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8BDE4A-9991-4FD0-90A7-2A1AC295829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20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42273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771800" y="2924944"/>
            <a:ext cx="2520280" cy="1143008"/>
          </a:xfrm>
        </p:spPr>
        <p:txBody>
          <a:bodyPr anchor="ctr"/>
          <a:lstStyle/>
          <a:p>
            <a:r>
              <a:rPr lang="de-AT" dirty="0" err="1" smtClean="0"/>
              <a:t>Questions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D3703B-7C89-496B-8219-C11379F90AE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21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5394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Literature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CDA19-35E9-44D8-ABD2-5D6049D7FF67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22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096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3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03888"/>
            <a:ext cx="4648696" cy="33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30624D-5A85-4FAC-A8C2-B755D15BE30C}" type="datetime1">
              <a:rPr lang="de-AT" smtClean="0"/>
              <a:t>25.01.2016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Silvana Podaras &amp; Florian Schober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1DBF-6C1A-4CEB-BBA0-5651AFB5C718}" type="slidenum">
              <a:rPr lang="de-DE" altLang="de-DE" smtClean="0"/>
              <a:pPr/>
              <a:t>4</a:t>
            </a:fld>
            <a:endParaRPr lang="de-DE" alt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03888"/>
            <a:ext cx="4648696" cy="3385605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 rot="20659106">
            <a:off x="775668" y="3464928"/>
            <a:ext cx="6768752" cy="792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 rot="20668741">
            <a:off x="2097710" y="3428071"/>
            <a:ext cx="5200682" cy="1052483"/>
          </a:xfrm>
        </p:spPr>
        <p:txBody>
          <a:bodyPr/>
          <a:lstStyle/>
          <a:p>
            <a:r>
              <a:rPr lang="de-AT" sz="3200" b="1" dirty="0" smtClean="0">
                <a:solidFill>
                  <a:srgbClr val="FF0000"/>
                </a:solidFill>
              </a:rPr>
              <a:t>Select relevant </a:t>
            </a:r>
            <a:r>
              <a:rPr lang="de-AT" sz="3200" b="1" dirty="0" err="1" smtClean="0">
                <a:solidFill>
                  <a:srgbClr val="FF0000"/>
                </a:solidFill>
              </a:rPr>
              <a:t>ones</a:t>
            </a:r>
            <a:r>
              <a:rPr lang="de-AT" sz="3200" b="1" dirty="0" smtClean="0">
                <a:solidFill>
                  <a:srgbClr val="FF0000"/>
                </a:solidFill>
              </a:rPr>
              <a:t>!</a:t>
            </a:r>
            <a:endParaRPr lang="de-AT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Motivation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redundancy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Expressive representation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accurate classification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up computation time</a:t>
            </a:r>
          </a:p>
          <a:p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565B81-DCF3-4C72-A4FA-7ED2F69DD174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5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5125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 </a:t>
            </a:r>
            <a:r>
              <a:rPr lang="de-AT" dirty="0" err="1" smtClean="0"/>
              <a:t>selection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new </a:t>
            </a:r>
            <a:r>
              <a:rPr lang="en-US" dirty="0" smtClean="0"/>
              <a:t>features!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relevant </a:t>
            </a:r>
            <a:r>
              <a:rPr lang="en-US" dirty="0" smtClean="0"/>
              <a:t>subset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Discriminating </a:t>
            </a:r>
            <a:r>
              <a:rPr lang="en-US" dirty="0" smtClean="0"/>
              <a:t>features</a:t>
            </a:r>
          </a:p>
          <a:p>
            <a:pPr marL="0" indent="0"/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B4642-C2D9-48B6-A0A5-FD7AA109E038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6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28577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 </a:t>
            </a:r>
            <a:r>
              <a:rPr lang="de-AT" dirty="0" err="1" smtClean="0"/>
              <a:t>Types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259632" y="2428868"/>
            <a:ext cx="7429552" cy="3554419"/>
          </a:xfrm>
        </p:spPr>
        <p:txBody>
          <a:bodyPr/>
          <a:lstStyle/>
          <a:p>
            <a:r>
              <a:rPr lang="en-US" dirty="0" smtClean="0"/>
              <a:t>Flat Features</a:t>
            </a:r>
          </a:p>
          <a:p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Independent</a:t>
            </a:r>
          </a:p>
          <a:p>
            <a:endParaRPr lang="en-US" dirty="0"/>
          </a:p>
          <a:p>
            <a:r>
              <a:rPr lang="en-US" dirty="0" smtClean="0"/>
              <a:t>Structured</a:t>
            </a:r>
          </a:p>
          <a:p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of certain structure</a:t>
            </a:r>
            <a:endParaRPr lang="de-AT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2396A-4BB8-47CE-87E8-1A5C67690463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7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777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Flat  Features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57224" y="2571745"/>
            <a:ext cx="7099152" cy="30174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information about structure needed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relation to each </a:t>
            </a:r>
            <a:r>
              <a:rPr lang="en-US" dirty="0" smtClean="0"/>
              <a:t>other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Outperformed </a:t>
            </a:r>
            <a:r>
              <a:rPr lang="en-US" dirty="0"/>
              <a:t>by structured feature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F4937-DB82-4372-B3ED-3FAAE4E04892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8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26444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Methods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flat </a:t>
            </a:r>
            <a:r>
              <a:rPr lang="de-AT" dirty="0" err="1" smtClean="0"/>
              <a:t>features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235871" y="4366165"/>
            <a:ext cx="1449316" cy="578736"/>
          </a:xfrm>
        </p:spPr>
        <p:txBody>
          <a:bodyPr/>
          <a:lstStyle/>
          <a:p>
            <a:pPr marL="0" indent="0"/>
            <a:r>
              <a:rPr lang="de-AT" dirty="0" smtClean="0"/>
              <a:t>Wrapper</a:t>
            </a:r>
            <a:endParaRPr lang="de-AT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45ECF5-F6FA-403E-9BFD-2474BC727A01}" type="datetime1">
              <a:rPr lang="de-AT" smtClean="0"/>
              <a:t>25.01.2016</a:t>
            </a:fld>
            <a:endParaRPr lang="de-AT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Silvana Podaras &amp; Florian Schober</a:t>
            </a:r>
            <a:endParaRPr lang="de-AT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1B5-C267-4146-949F-EABEA95DB02A}" type="slidenum">
              <a:rPr lang="de-AT" altLang="de-DE" smtClean="0"/>
              <a:pPr/>
              <a:t>9</a:t>
            </a:fld>
            <a:endParaRPr lang="de-AT" altLang="de-DE"/>
          </a:p>
        </p:txBody>
      </p:sp>
      <p:pic>
        <p:nvPicPr>
          <p:cNvPr id="25602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79" y="2764605"/>
            <a:ext cx="6953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1088777" y="4366165"/>
            <a:ext cx="962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Filter  </a:t>
            </a:r>
            <a:endParaRPr lang="de-AT" dirty="0" smtClean="0"/>
          </a:p>
          <a:p>
            <a:endParaRPr lang="de-AT" dirty="0"/>
          </a:p>
        </p:txBody>
      </p:sp>
      <p:sp>
        <p:nvSpPr>
          <p:cNvPr id="15" name="Textfeld 14"/>
          <p:cNvSpPr txBox="1"/>
          <p:nvPr/>
        </p:nvSpPr>
        <p:spPr>
          <a:xfrm>
            <a:off x="5763791" y="4366165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Embedded</a:t>
            </a:r>
          </a:p>
          <a:p>
            <a:endParaRPr lang="de-AT" dirty="0"/>
          </a:p>
        </p:txBody>
      </p:sp>
      <p:pic>
        <p:nvPicPr>
          <p:cNvPr id="18" name="Picture 2" descr="https://encrypted-tbn1.gstatic.com/images?q=tbn:ANd9GcSHeZd9qwTw6uYFPJLtfTdhQ1pxTKLiDaGL0fIY7E0Fs5uVBNUN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871" y="2708920"/>
            <a:ext cx="755104" cy="140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Nach rechts gekrümmter Pfeil 18"/>
          <p:cNvSpPr/>
          <p:nvPr/>
        </p:nvSpPr>
        <p:spPr>
          <a:xfrm>
            <a:off x="5860553" y="3102718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0" name="Nach rechts gekrümmter Pfeil 19"/>
          <p:cNvSpPr/>
          <p:nvPr/>
        </p:nvSpPr>
        <p:spPr>
          <a:xfrm>
            <a:off x="3553948" y="3095658"/>
            <a:ext cx="703789" cy="9383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</Template>
  <TotalTime>0</TotalTime>
  <Words>556</Words>
  <Application>Microsoft Office PowerPoint</Application>
  <PresentationFormat>Bildschirmpräsentation (4:3)</PresentationFormat>
  <Paragraphs>170</Paragraphs>
  <Slides>22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Symbol</vt:lpstr>
      <vt:lpstr>Wingdings</vt:lpstr>
      <vt:lpstr>Titel mit weißem Rahmen und dunklem Logo</vt:lpstr>
      <vt:lpstr>Inhalt_blauer_Rahmen</vt:lpstr>
      <vt:lpstr>Inhalt_weißer_Rahmen</vt:lpstr>
      <vt:lpstr>Feature Selection  for media classification</vt:lpstr>
      <vt:lpstr>Motivation</vt:lpstr>
      <vt:lpstr>Motivation</vt:lpstr>
      <vt:lpstr>Motivation</vt:lpstr>
      <vt:lpstr>Motivation</vt:lpstr>
      <vt:lpstr>Feature selection</vt:lpstr>
      <vt:lpstr>Feature Types</vt:lpstr>
      <vt:lpstr>Flat  Features</vt:lpstr>
      <vt:lpstr>Methods for flat features</vt:lpstr>
      <vt:lpstr>Filter methods</vt:lpstr>
      <vt:lpstr>Filter methods</vt:lpstr>
      <vt:lpstr>Example: RELIEF</vt:lpstr>
      <vt:lpstr>Wrapper methods</vt:lpstr>
      <vt:lpstr>Wrapper methods</vt:lpstr>
      <vt:lpstr>Example: Genetic algorithms</vt:lpstr>
      <vt:lpstr>Embedded  methods</vt:lpstr>
      <vt:lpstr>Embedded  methods</vt:lpstr>
      <vt:lpstr>Structured features </vt:lpstr>
      <vt:lpstr>Methods for structured features</vt:lpstr>
      <vt:lpstr>Applications</vt:lpstr>
      <vt:lpstr>Questions?</vt:lpstr>
      <vt:lpstr>Literature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 for media classification</dc:title>
  <dc:creator>Svetlana B</dc:creator>
  <cp:lastModifiedBy>Svetlana B</cp:lastModifiedBy>
  <cp:revision>16</cp:revision>
  <dcterms:created xsi:type="dcterms:W3CDTF">2016-01-25T10:01:47Z</dcterms:created>
  <dcterms:modified xsi:type="dcterms:W3CDTF">2016-01-25T15:31:43Z</dcterms:modified>
</cp:coreProperties>
</file>