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38"/>
  </p:notesMasterIdLst>
  <p:sldIdLst>
    <p:sldId id="256" r:id="rId4"/>
    <p:sldId id="288" r:id="rId5"/>
    <p:sldId id="289" r:id="rId6"/>
    <p:sldId id="290" r:id="rId7"/>
    <p:sldId id="259" r:id="rId8"/>
    <p:sldId id="260" r:id="rId9"/>
    <p:sldId id="261" r:id="rId10"/>
    <p:sldId id="262" r:id="rId11"/>
    <p:sldId id="263" r:id="rId12"/>
    <p:sldId id="273" r:id="rId13"/>
    <p:sldId id="280" r:id="rId14"/>
    <p:sldId id="264" r:id="rId15"/>
    <p:sldId id="278" r:id="rId16"/>
    <p:sldId id="281" r:id="rId17"/>
    <p:sldId id="284" r:id="rId18"/>
    <p:sldId id="286" r:id="rId19"/>
    <p:sldId id="282" r:id="rId20"/>
    <p:sldId id="283" r:id="rId21"/>
    <p:sldId id="287" r:id="rId22"/>
    <p:sldId id="265" r:id="rId23"/>
    <p:sldId id="275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F81BD"/>
    <a:srgbClr val="EDED1F"/>
    <a:srgbClr val="006699"/>
    <a:srgbClr val="DEE7EC"/>
    <a:srgbClr val="ABFFFF"/>
    <a:srgbClr val="A7DDE9"/>
    <a:srgbClr val="0086BB"/>
    <a:srgbClr val="0080B0"/>
    <a:srgbClr val="006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643" autoAdjust="0"/>
    <p:restoredTop sz="84810" autoAdjust="0"/>
  </p:normalViewPr>
  <p:slideViewPr>
    <p:cSldViewPr>
      <p:cViewPr varScale="1">
        <p:scale>
          <a:sx n="99" d="100"/>
          <a:sy n="99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26.01.2016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 </a:t>
            </a:r>
            <a:r>
              <a:rPr lang="de-AT" dirty="0" err="1" smtClean="0"/>
              <a:t>for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dirty="0" smtClean="0"/>
              <a:t>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hill-climbing, best-first, branch-and-bound, and genetic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A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r>
              <a:rPr lang="de-A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302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</a:t>
            </a:r>
          </a:p>
          <a:p>
            <a:r>
              <a:rPr lang="de-AT" dirty="0" smtClean="0"/>
              <a:t>´</a:t>
            </a:r>
          </a:p>
          <a:p>
            <a:r>
              <a:rPr lang="de-AT" dirty="0" smtClean="0"/>
              <a:t>Train </a:t>
            </a:r>
            <a:r>
              <a:rPr lang="de-AT" dirty="0" err="1" smtClean="0"/>
              <a:t>classsifier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evaluate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e.g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!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9207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Iterate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expand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subset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add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, (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decimate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) ,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repeat</a:t>
            </a:r>
            <a:r>
              <a:rPr lang="de-AT" baseline="0" dirty="0" smtClean="0"/>
              <a:t> 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AT" baseline="0" dirty="0" smtClean="0"/>
              <a:t>--je nach </a:t>
            </a:r>
            <a:r>
              <a:rPr lang="de-AT" baseline="0" dirty="0" err="1" smtClean="0"/>
              <a:t>methode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kommts</a:t>
            </a:r>
            <a:r>
              <a:rPr lang="de-AT" baseline="0" dirty="0" smtClean="0"/>
              <a:t> drauf an, wie  viele </a:t>
            </a:r>
            <a:r>
              <a:rPr lang="de-AT" baseline="0" dirty="0" err="1" smtClean="0"/>
              <a:t>subsets</a:t>
            </a:r>
            <a:r>
              <a:rPr lang="de-AT" baseline="0" dirty="0" smtClean="0"/>
              <a:t> getestet werden (</a:t>
            </a:r>
            <a:r>
              <a:rPr lang="de-AT" baseline="0" dirty="0" err="1" smtClean="0"/>
              <a:t>greedy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genetic</a:t>
            </a:r>
            <a:r>
              <a:rPr lang="de-AT" baseline="0" dirty="0" smtClean="0"/>
              <a:t>)</a:t>
            </a:r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813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0441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 smtClean="0"/>
          </a:p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859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try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unite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benefits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two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5492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NO </a:t>
            </a:r>
            <a:r>
              <a:rPr lang="de-AT" dirty="0" err="1" smtClean="0"/>
              <a:t>characterisation</a:t>
            </a:r>
            <a:r>
              <a:rPr lang="de-AT" dirty="0" smtClean="0"/>
              <a:t> apart </a:t>
            </a:r>
            <a:r>
              <a:rPr lang="de-AT" dirty="0" err="1" smtClean="0"/>
              <a:t>from</a:t>
            </a:r>
            <a:r>
              <a:rPr lang="de-AT" baseline="0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5385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23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79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24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41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28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2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9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>
                <a:solidFill>
                  <a:prstClr val="black"/>
                </a:solidFill>
              </a:rPr>
              <a:pPr/>
              <a:t>4</a:t>
            </a:fld>
            <a:endParaRPr lang="de-DE" alt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89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Relevant = 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application</a:t>
            </a:r>
            <a:r>
              <a:rPr lang="de-AT" dirty="0" smtClean="0"/>
              <a:t>, but in </a:t>
            </a:r>
            <a:r>
              <a:rPr lang="de-AT" dirty="0" err="1" smtClean="0"/>
              <a:t>genereal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err="1" smtClean="0"/>
              <a:t>Discriminating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looking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clear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done</a:t>
            </a:r>
            <a:r>
              <a:rPr lang="de-AT" baseline="0" dirty="0" smtClean="0"/>
              <a:t> </a:t>
            </a:r>
          </a:p>
          <a:p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redundancy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should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lead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information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139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Nicht fix definierbar, kommt auf annahmen/  zugrundeliegende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modellierung</a:t>
            </a:r>
            <a:r>
              <a:rPr lang="de-AT" baseline="0" dirty="0" smtClean="0"/>
              <a:t> des </a:t>
            </a:r>
            <a:r>
              <a:rPr lang="de-AT" baseline="0" dirty="0" err="1" smtClean="0"/>
              <a:t>problems</a:t>
            </a:r>
            <a:r>
              <a:rPr lang="de-AT" baseline="0" dirty="0" smtClean="0"/>
              <a:t>  an -  VIEEELE </a:t>
            </a:r>
            <a:r>
              <a:rPr lang="de-AT" baseline="0" dirty="0" err="1" smtClean="0"/>
              <a:t>möglichkeiten</a:t>
            </a:r>
            <a:r>
              <a:rPr lang="de-AT" baseline="0" dirty="0" smtClean="0"/>
              <a:t>.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455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„Filter  out least </a:t>
            </a:r>
            <a:r>
              <a:rPr lang="de-AT" dirty="0" err="1" smtClean="0"/>
              <a:t>interesting</a:t>
            </a:r>
            <a:r>
              <a:rPr lang="de-AT" dirty="0" smtClean="0"/>
              <a:t> variables“  </a:t>
            </a:r>
          </a:p>
          <a:p>
            <a:endParaRPr lang="de-AT" dirty="0" smtClean="0"/>
          </a:p>
          <a:p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doing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,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bias</a:t>
            </a:r>
            <a:r>
              <a:rPr lang="de-AT" dirty="0" smtClean="0"/>
              <a:t>/</a:t>
            </a:r>
            <a:r>
              <a:rPr lang="de-AT" dirty="0" err="1" smtClean="0"/>
              <a:t>properties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classfier</a:t>
            </a:r>
            <a:r>
              <a:rPr lang="de-AT" dirty="0" smtClean="0"/>
              <a:t> </a:t>
            </a:r>
            <a:r>
              <a:rPr lang="de-AT" dirty="0" err="1" smtClean="0"/>
              <a:t>influence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result</a:t>
            </a:r>
            <a:r>
              <a:rPr lang="de-AT" dirty="0" smtClean="0"/>
              <a:t> in a </a:t>
            </a:r>
            <a:r>
              <a:rPr lang="de-AT" dirty="0" err="1" smtClean="0"/>
              <a:t>neg</a:t>
            </a:r>
            <a:r>
              <a:rPr lang="de-AT" dirty="0" smtClean="0"/>
              <a:t>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01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0" lvl="1" indent="-457200"/>
            <a:r>
              <a:rPr lang="de-AT" dirty="0" err="1" smtClean="0"/>
              <a:t>Univariate</a:t>
            </a:r>
            <a:r>
              <a:rPr lang="de-AT" dirty="0" smtClean="0"/>
              <a:t>  </a:t>
            </a:r>
            <a:r>
              <a:rPr lang="de-AT" baseline="0" dirty="0" smtClean="0"/>
              <a:t>  =  </a:t>
            </a:r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independent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eg</a:t>
            </a:r>
            <a:r>
              <a:rPr lang="de-AT" baseline="0" dirty="0" smtClean="0"/>
              <a:t>.  </a:t>
            </a:r>
            <a:r>
              <a:rPr lang="de-AT" baseline="0" dirty="0" err="1" smtClean="0"/>
              <a:t>Eucledean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disstance</a:t>
            </a:r>
            <a:endParaRPr lang="de-AT" dirty="0" smtClean="0"/>
          </a:p>
          <a:p>
            <a:pPr marL="857250" lvl="1" indent="-457200"/>
            <a:r>
              <a:rPr lang="de-AT" dirty="0" smtClean="0"/>
              <a:t>Multivariate  =</a:t>
            </a:r>
            <a:r>
              <a:rPr lang="de-AT" baseline="0" dirty="0" smtClean="0"/>
              <a:t> 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remove</a:t>
            </a:r>
            <a:r>
              <a:rPr lang="de-AT" baseline="0" dirty="0" smtClean="0"/>
              <a:t> 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univariate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/>
              <a:t>filter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tend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redundant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51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Relevance</a:t>
            </a:r>
            <a:r>
              <a:rPr lang="de-AT" dirty="0" smtClean="0"/>
              <a:t>:  </a:t>
            </a:r>
            <a:r>
              <a:rPr lang="de-AT" dirty="0" err="1" smtClean="0"/>
              <a:t>Eucledian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 smtClean="0"/>
              <a:t> 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hit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miss</a:t>
            </a:r>
            <a:r>
              <a:rPr lang="de-AT" baseline="0" dirty="0" smtClean="0"/>
              <a:t>  (</a:t>
            </a:r>
            <a:r>
              <a:rPr lang="de-AT" baseline="0" dirty="0" err="1" smtClean="0"/>
              <a:t>closesst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instances</a:t>
            </a:r>
            <a:r>
              <a:rPr lang="de-AT" baseline="0" dirty="0" smtClean="0"/>
              <a:t> in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neighborhood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 X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) –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high,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a positive 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else</a:t>
            </a:r>
            <a:r>
              <a:rPr lang="de-AT" baseline="0" dirty="0" smtClean="0"/>
              <a:t> a negative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</a:t>
            </a:r>
            <a:br>
              <a:rPr lang="de-AT" baseline="0" dirty="0" smtClean="0"/>
            </a:br>
            <a:r>
              <a:rPr lang="de-AT" baseline="0" dirty="0" smtClean="0"/>
              <a:t>Update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:  </a:t>
            </a:r>
            <a:r>
              <a:rPr lang="de-AT" baseline="0" dirty="0" err="1" smtClean="0"/>
              <a:t>bigger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weights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 relevant </a:t>
            </a:r>
            <a:r>
              <a:rPr lang="de-AT" baseline="0" dirty="0" err="1" smtClean="0"/>
              <a:t>feature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anose="05000000000000000000" pitchFamily="2" charset="2"/>
              </a:rPr>
              <a:t>  </a:t>
            </a:r>
            <a:r>
              <a:rPr lang="de-AT" baseline="0" dirty="0" err="1" smtClean="0">
                <a:sym typeface="Wingdings" panose="05000000000000000000" pitchFamily="2" charset="2"/>
              </a:rPr>
              <a:t>no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classifier</a:t>
            </a:r>
            <a:r>
              <a:rPr lang="de-AT" baseline="0" dirty="0" smtClean="0">
                <a:sym typeface="Wingdings" panose="05000000000000000000" pitchFamily="2" charset="2"/>
              </a:rPr>
              <a:t> </a:t>
            </a:r>
            <a:r>
              <a:rPr lang="de-AT" baseline="0" dirty="0" err="1" smtClean="0">
                <a:sym typeface="Wingdings" panose="05000000000000000000" pitchFamily="2" charset="2"/>
              </a:rPr>
              <a:t>used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467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= </a:t>
            </a: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biases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heuristics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optimally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Better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results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achieved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57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Rank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certain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endParaRPr lang="de-AT" dirty="0" smtClean="0"/>
          </a:p>
          <a:p>
            <a:pPr marL="857250" lvl="1" indent="-457200"/>
            <a:r>
              <a:rPr lang="de-AT" dirty="0"/>
              <a:t>e</a:t>
            </a:r>
            <a:r>
              <a:rPr lang="de-AT" dirty="0" smtClean="0"/>
              <a:t>.g. </a:t>
            </a:r>
            <a:r>
              <a:rPr lang="de-AT" dirty="0" err="1"/>
              <a:t>a</a:t>
            </a:r>
            <a:r>
              <a:rPr lang="de-AT" dirty="0" err="1" smtClean="0"/>
              <a:t>ssign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Chose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highest</a:t>
            </a:r>
            <a:r>
              <a:rPr lang="de-AT" dirty="0" smtClean="0"/>
              <a:t> </a:t>
            </a:r>
            <a:r>
              <a:rPr lang="de-AT" dirty="0" err="1" smtClean="0"/>
              <a:t>rankings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endParaRPr lang="de-AT" dirty="0" smtClean="0"/>
          </a:p>
          <a:p>
            <a:pPr marL="857250" lvl="1" indent="-457200"/>
            <a:r>
              <a:rPr lang="de-AT" dirty="0" smtClean="0"/>
              <a:t>e.g. </a:t>
            </a:r>
            <a:r>
              <a:rPr lang="de-AT" dirty="0" err="1" smtClean="0"/>
              <a:t>eliminate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</a:t>
            </a:r>
            <a:r>
              <a:rPr lang="de-AT" dirty="0" err="1" smtClean="0"/>
              <a:t>zero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10</a:t>
            </a:fld>
            <a:endParaRPr lang="de-DE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5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RELIEF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Binary </a:t>
            </a:r>
            <a:r>
              <a:rPr lang="de-AT" dirty="0" err="1" smtClean="0"/>
              <a:t>classification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Chose </a:t>
            </a:r>
            <a:r>
              <a:rPr lang="de-AT" dirty="0" err="1" smtClean="0"/>
              <a:t>random</a:t>
            </a:r>
            <a:r>
              <a:rPr lang="de-AT" dirty="0" smtClean="0"/>
              <a:t> sample X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1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Find </a:t>
            </a:r>
            <a:r>
              <a:rPr lang="de-AT" dirty="0" err="1" smtClean="0"/>
              <a:t>nearest</a:t>
            </a:r>
            <a:r>
              <a:rPr lang="de-AT" dirty="0" smtClean="0"/>
              <a:t> </a:t>
            </a:r>
            <a:r>
              <a:rPr lang="de-AT" dirty="0" err="1" smtClean="0"/>
              <a:t>neighbor</a:t>
            </a:r>
            <a:r>
              <a:rPr lang="de-AT" dirty="0" smtClean="0"/>
              <a:t> in same </a:t>
            </a:r>
            <a:r>
              <a:rPr lang="de-AT" dirty="0" err="1" smtClean="0"/>
              <a:t>and</a:t>
            </a:r>
            <a:r>
              <a:rPr lang="de-AT" dirty="0" smtClean="0"/>
              <a:t> in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sz="1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</a:t>
            </a:r>
            <a:r>
              <a:rPr lang="de-AT" dirty="0" err="1" smtClean="0"/>
              <a:t>according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distances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11</a:t>
            </a:fld>
            <a:endParaRPr lang="de-DE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2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 err="1" smtClean="0">
                <a:solidFill>
                  <a:srgbClr val="FF0000"/>
                </a:solidFill>
              </a:rPr>
              <a:t>Consider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classification</a:t>
            </a:r>
            <a:r>
              <a:rPr lang="de-AT" b="1" dirty="0" smtClean="0">
                <a:solidFill>
                  <a:srgbClr val="FF0000"/>
                </a:solidFill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</a:rPr>
              <a:t>algortihm</a:t>
            </a:r>
            <a:endParaRPr lang="de-AT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Computationally</a:t>
            </a:r>
            <a:r>
              <a:rPr lang="de-AT" dirty="0"/>
              <a:t> expensive</a:t>
            </a:r>
            <a:r>
              <a:rPr lang="de-AT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Not flexible (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afterwards</a:t>
            </a:r>
            <a:r>
              <a:rPr lang="de-AT" dirty="0" smtClean="0"/>
              <a:t>)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2557003"/>
            <a:ext cx="2232248" cy="367941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04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95736" y="3861048"/>
            <a:ext cx="2232248" cy="1728192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19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11" name="180-Grad-Pfeil 10"/>
          <p:cNvSpPr/>
          <p:nvPr/>
        </p:nvSpPr>
        <p:spPr>
          <a:xfrm rot="16200000">
            <a:off x="-89334" y="3409815"/>
            <a:ext cx="2717183" cy="1315392"/>
          </a:xfrm>
          <a:prstGeom prst="uturnArrow">
            <a:avLst>
              <a:gd name="adj1" fmla="val 13814"/>
              <a:gd name="adj2" fmla="val 25000"/>
              <a:gd name="adj3" fmla="val 23402"/>
              <a:gd name="adj4" fmla="val 43750"/>
              <a:gd name="adj5" fmla="val 10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Itarative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Adapt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/>
              <a:t>Forward </a:t>
            </a:r>
            <a:r>
              <a:rPr lang="de-AT" dirty="0" err="1"/>
              <a:t>selection</a:t>
            </a:r>
            <a:endParaRPr lang="de-AT" dirty="0"/>
          </a:p>
          <a:p>
            <a:pPr marL="400050" lvl="1" indent="0">
              <a:buNone/>
            </a:pPr>
            <a:r>
              <a:rPr lang="de-AT" dirty="0" err="1"/>
              <a:t>Backward</a:t>
            </a:r>
            <a:r>
              <a:rPr lang="de-AT" dirty="0"/>
              <a:t> </a:t>
            </a:r>
            <a:r>
              <a:rPr lang="de-AT" dirty="0" err="1" smtClean="0"/>
              <a:t>elimination</a:t>
            </a:r>
            <a:endParaRPr lang="de-AT" dirty="0" smtClean="0"/>
          </a:p>
          <a:p>
            <a:pPr marL="400050" lvl="1" indent="0"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Train </a:t>
            </a:r>
            <a:r>
              <a:rPr lang="de-AT" dirty="0" err="1" smtClean="0"/>
              <a:t>classifier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Evaluate</a:t>
            </a:r>
            <a:r>
              <a:rPr lang="de-AT" dirty="0" smtClean="0"/>
              <a:t> (</a:t>
            </a:r>
            <a:r>
              <a:rPr lang="de-AT" dirty="0" err="1" smtClean="0"/>
              <a:t>f.ex.with</a:t>
            </a:r>
            <a:r>
              <a:rPr lang="de-AT" dirty="0" smtClean="0"/>
              <a:t> </a:t>
            </a:r>
            <a:r>
              <a:rPr lang="de-AT" dirty="0" err="1" smtClean="0"/>
              <a:t>crossvalidation</a:t>
            </a:r>
            <a:r>
              <a:rPr lang="de-AT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Repeatand</a:t>
            </a:r>
            <a:r>
              <a:rPr lang="de-AT" dirty="0" smtClean="0"/>
              <a:t> </a:t>
            </a:r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endParaRPr lang="de-AT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16</a:t>
            </a:fld>
            <a:endParaRPr lang="de-DE" altLang="de-DE"/>
          </a:p>
        </p:txBody>
      </p:sp>
      <p:sp>
        <p:nvSpPr>
          <p:cNvPr id="10" name="Nach rechts gekrümmter Pfeil 9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1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716016" y="2924944"/>
            <a:ext cx="936104" cy="576064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09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630972"/>
          </a:xfrm>
        </p:spPr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18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31573"/>
            <a:ext cx="6900891" cy="444975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188096" y="5229200"/>
            <a:ext cx="2239888" cy="360040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5724128" y="2260737"/>
            <a:ext cx="1296144" cy="806892"/>
          </a:xfrm>
          <a:prstGeom prst="rect">
            <a:avLst/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1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Search </a:t>
            </a:r>
            <a:r>
              <a:rPr lang="de-AT" dirty="0" err="1" smtClean="0"/>
              <a:t>routine</a:t>
            </a:r>
            <a:r>
              <a:rPr lang="de-AT" dirty="0" smtClean="0"/>
              <a:t>:</a:t>
            </a:r>
          </a:p>
          <a:p>
            <a:pPr lvl="1"/>
            <a:r>
              <a:rPr lang="de-AT" dirty="0" err="1" smtClean="0"/>
              <a:t>Greedy</a:t>
            </a:r>
            <a:r>
              <a:rPr lang="de-AT" dirty="0" smtClean="0"/>
              <a:t> </a:t>
            </a:r>
            <a:r>
              <a:rPr lang="de-AT" dirty="0" err="1" smtClean="0"/>
              <a:t>search</a:t>
            </a:r>
            <a:r>
              <a:rPr lang="de-AT" dirty="0" smtClean="0"/>
              <a:t>, </a:t>
            </a:r>
            <a:r>
              <a:rPr lang="de-AT" dirty="0" err="1" smtClean="0"/>
              <a:t>Branch</a:t>
            </a:r>
            <a:r>
              <a:rPr lang="de-AT" dirty="0" smtClean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Genetic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r>
              <a:rPr lang="de-AT" dirty="0" smtClean="0"/>
              <a:t> …</a:t>
            </a:r>
            <a:br>
              <a:rPr lang="de-AT" dirty="0" smtClean="0"/>
            </a:b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Classifier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SVM, KNN,….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26.01.2016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19</a:t>
            </a:fld>
            <a:endParaRPr lang="de-DE" altLang="de-DE"/>
          </a:p>
        </p:txBody>
      </p:sp>
      <p:sp>
        <p:nvSpPr>
          <p:cNvPr id="10" name="Nach rechts gekrümmter Pfeil 9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9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441449" y="2460424"/>
            <a:ext cx="3280289" cy="1195679"/>
          </a:xfrm>
        </p:spPr>
        <p:txBody>
          <a:bodyPr/>
          <a:lstStyle/>
          <a:p>
            <a:r>
              <a:rPr lang="de-AT" sz="4400" dirty="0" smtClean="0"/>
              <a:t>Features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3870892" y="3616312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prstClr val="white"/>
              </a:solidFill>
            </a:endParaRPr>
          </a:p>
        </p:txBody>
      </p:sp>
      <p:pic>
        <p:nvPicPr>
          <p:cNvPr id="1026" name="Picture 2" descr="http://www.cloudways.com/blog/wp-content/uploads/Big-Data-on-clou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30" y="3544892"/>
            <a:ext cx="2968625" cy="22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5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AT" b="1" dirty="0" smtClean="0"/>
              <a:t>Hybrid: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Combine </a:t>
            </a:r>
            <a:r>
              <a:rPr lang="de-AT" dirty="0" err="1" smtClean="0"/>
              <a:t>benefits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filters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wrappers</a:t>
            </a:r>
            <a:r>
              <a:rPr lang="de-AT" dirty="0" smtClean="0"/>
              <a:t> </a:t>
            </a:r>
            <a:br>
              <a:rPr lang="de-AT" dirty="0" smtClean="0"/>
            </a:b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Higher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20</a:t>
            </a:fld>
            <a:endParaRPr lang="de-AT" alt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39928"/>
              </p:ext>
            </p:extLst>
          </p:nvPr>
        </p:nvGraphicFramePr>
        <p:xfrm>
          <a:off x="7065567" y="1176529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5567" y="1176529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3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seperate</a:t>
            </a:r>
            <a:r>
              <a:rPr lang="de-AT" dirty="0" smtClean="0"/>
              <a:t> </a:t>
            </a:r>
            <a:r>
              <a:rPr lang="de-AT" dirty="0" err="1" smtClean="0"/>
              <a:t>feature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learning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Hard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characterize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Examples</a:t>
            </a:r>
            <a:r>
              <a:rPr lang="de-AT" dirty="0" smtClean="0"/>
              <a:t>: 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C4.5</a:t>
            </a:r>
            <a:br>
              <a:rPr lang="de-AT" dirty="0" smtClean="0"/>
            </a:br>
            <a:r>
              <a:rPr lang="de-AT" dirty="0" smtClean="0"/>
              <a:t>Feature </a:t>
            </a:r>
            <a:r>
              <a:rPr lang="de-AT" dirty="0" err="1" smtClean="0"/>
              <a:t>elimination</a:t>
            </a:r>
            <a:r>
              <a:rPr lang="de-AT" dirty="0" smtClean="0"/>
              <a:t> </a:t>
            </a:r>
            <a:r>
              <a:rPr lang="de-AT" dirty="0" err="1" smtClean="0"/>
              <a:t>using</a:t>
            </a:r>
            <a:r>
              <a:rPr lang="de-AT" dirty="0" smtClean="0"/>
              <a:t> SVM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21</a:t>
            </a:fld>
            <a:endParaRPr lang="de-AT" alt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48019"/>
              </p:ext>
            </p:extLst>
          </p:nvPr>
        </p:nvGraphicFramePr>
        <p:xfrm>
          <a:off x="7094608" y="1165068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4608" y="1165068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Certain assumption about </a:t>
            </a:r>
            <a:r>
              <a:rPr lang="de-AT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Select/discard related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Usually outperforms </a:t>
            </a:r>
            <a:r>
              <a:rPr lang="de-AT" dirty="0"/>
              <a:t>flat feature </a:t>
            </a:r>
            <a:r>
              <a:rPr lang="de-AT" dirty="0" smtClean="0"/>
              <a:t>methods</a:t>
            </a:r>
          </a:p>
          <a:p>
            <a:pPr marL="0" indent="0"/>
            <a:endParaRPr lang="de-AT" dirty="0"/>
          </a:p>
          <a:p>
            <a:pPr marL="0" indent="0"/>
            <a:endParaRPr lang="de-AT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96212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224233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Group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24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Cluster features into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Groups more likely to be selected completely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Group- or feature-selection?</a:t>
            </a:r>
          </a:p>
          <a:p>
            <a:pPr lvl="1"/>
            <a:r>
              <a:rPr lang="en-US" dirty="0" smtClean="0"/>
              <a:t>Overlapping groups</a:t>
            </a:r>
          </a:p>
          <a:p>
            <a:pPr algn="r"/>
            <a:r>
              <a:rPr lang="en-US" dirty="0" smtClean="0"/>
              <a:t>e.g. Sparse Group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4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Group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(Sparse)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25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564904"/>
            <a:ext cx="80648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Tree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26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hierarchical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Features are leafs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discard subtrees at once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Tree </a:t>
            </a:r>
            <a:r>
              <a:rPr lang="en-US" dirty="0"/>
              <a:t>structured group Lasso</a:t>
            </a:r>
          </a:p>
        </p:txBody>
      </p:sp>
    </p:spTree>
    <p:extLst>
      <p:ext uri="{BB962C8B-B14F-4D97-AF65-F5344CB8AC3E}">
        <p14:creationId xmlns:p14="http://schemas.microsoft.com/office/powerpoint/2010/main" val="3015927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Tree structured group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27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59730"/>
            <a:ext cx="5193190" cy="37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5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Graph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28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Related features form </a:t>
            </a:r>
          </a:p>
          <a:p>
            <a:pPr marL="0" indent="0"/>
            <a:r>
              <a:rPr lang="en-US" dirty="0" smtClean="0"/>
              <a:t>	a graph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Likely to accept/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discard connected-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components at once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Graph Lasso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32856"/>
            <a:ext cx="3312368" cy="32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2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 smtClean="0"/>
              <a:t>Structured features: Tree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Example: Graph Lasso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29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428868"/>
            <a:ext cx="6019800" cy="38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7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 – High Dimensionality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pPr>
                <a:defRPr/>
              </a:pPr>
              <a:t>26.01.2016</a:t>
            </a:fld>
            <a:endParaRPr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Silvana Podaras &amp; Florian Schober</a:t>
            </a: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6" y="3173105"/>
            <a:ext cx="3384376" cy="24648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3011" y="24445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Many Samples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24288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Many Features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8041"/>
          <a:stretch/>
        </p:blipFill>
        <p:spPr>
          <a:xfrm>
            <a:off x="5152015" y="2845667"/>
            <a:ext cx="2579741" cy="34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7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Classification / </a:t>
            </a:r>
            <a:r>
              <a:rPr lang="de-AT" dirty="0"/>
              <a:t>pattern </a:t>
            </a:r>
            <a:r>
              <a:rPr lang="de-AT" dirty="0" smtClean="0"/>
              <a:t>recognition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smtClean="0"/>
              <a:t>representation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30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38884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/>
              <a:t>B RANK , J., G ROBELNIK , M., M ILIC -F RAYLING , N., AND M LADENIC , D. 2002. Feature selection using linear support vector machines.</a:t>
            </a:r>
          </a:p>
          <a:p>
            <a:r>
              <a:rPr lang="de-AT" sz="1100" dirty="0" smtClean="0"/>
              <a:t>E </a:t>
            </a:r>
            <a:r>
              <a:rPr lang="de-AT" sz="1100" dirty="0"/>
              <a:t>PPSTEIN , M., AND H AAKE , P. 2008. Very large scale relieff for genome-wide association analysis. In Computational Intelligence </a:t>
            </a:r>
            <a:r>
              <a:rPr lang="de-AT" sz="1100" dirty="0" smtClean="0"/>
              <a:t>in Bioinformatics </a:t>
            </a:r>
            <a:r>
              <a:rPr lang="de-AT" sz="1100" dirty="0"/>
              <a:t>and Computational Biology, 2008. </a:t>
            </a:r>
            <a:endParaRPr lang="de-AT" sz="1100" dirty="0" smtClean="0"/>
          </a:p>
          <a:p>
            <a:r>
              <a:rPr lang="de-AT" sz="1100" dirty="0" smtClean="0"/>
              <a:t>F </a:t>
            </a:r>
            <a:r>
              <a:rPr lang="de-AT" sz="1100" dirty="0"/>
              <a:t>ROHLICH , H., C HAPELLE , O., AND S CHOLKOPF , B. 2003. Feature selection for support vector machines by means of genetic algorithm</a:t>
            </a:r>
            <a:r>
              <a:rPr lang="de-AT" sz="1100" dirty="0" smtClean="0"/>
              <a:t>. In </a:t>
            </a:r>
            <a:r>
              <a:rPr lang="de-AT" sz="1100" dirty="0"/>
              <a:t>Tools with Artificial Intelligence, 2003. </a:t>
            </a:r>
            <a:endParaRPr lang="de-AT" sz="1100" dirty="0" smtClean="0"/>
          </a:p>
          <a:p>
            <a:r>
              <a:rPr lang="de-AT" sz="1100" dirty="0" smtClean="0"/>
              <a:t>H </a:t>
            </a:r>
            <a:r>
              <a:rPr lang="de-AT" sz="1100" dirty="0"/>
              <a:t>OLLAND , J. H. 1992. Adaptation in Natural and Artificial Systems: An Introductory Analysis with Applications to Biology, Control </a:t>
            </a:r>
            <a:r>
              <a:rPr lang="de-AT" sz="1100" dirty="0" smtClean="0"/>
              <a:t>and Artificial </a:t>
            </a:r>
            <a:r>
              <a:rPr lang="de-AT" sz="1100" dirty="0"/>
              <a:t>Intelligence. MIT Press, Cambridge, MA, USA.</a:t>
            </a:r>
          </a:p>
          <a:p>
            <a:r>
              <a:rPr lang="de-AT" sz="1100" dirty="0"/>
              <a:t>H UANG , J., H OROWITZ , J. L., AND M A , S. 2008. Asymptotic properties of bridge estimators in sparse high-dimensional regression models</a:t>
            </a:r>
            <a:r>
              <a:rPr lang="de-AT" sz="1100" dirty="0" smtClean="0"/>
              <a:t>. The </a:t>
            </a:r>
            <a:r>
              <a:rPr lang="de-AT" sz="1100" dirty="0"/>
              <a:t>Annals of Statistics, 587–613.</a:t>
            </a:r>
          </a:p>
          <a:p>
            <a:r>
              <a:rPr lang="de-AT" sz="1100" dirty="0"/>
              <a:t>J ACOB , L., O BOZINSKI , G., AND V ERT , J.-P. 2009. Group lasso with overlap and graph lasso. In Proceedings of the 26th </a:t>
            </a:r>
            <a:r>
              <a:rPr lang="de-AT" sz="1100" dirty="0" smtClean="0"/>
              <a:t>annual international </a:t>
            </a:r>
            <a:r>
              <a:rPr lang="de-AT" sz="1100" dirty="0"/>
              <a:t>conference on machine learning, ACM, 433–440.</a:t>
            </a:r>
          </a:p>
          <a:p>
            <a:r>
              <a:rPr lang="de-AT" sz="1100" dirty="0"/>
              <a:t>J ENATTON , R., M AIRAL , J., B ACH , F. R., AND O BOZINSKI , G. R. 2010. Proximal methods for sparse hierarchical dictionary learning. </a:t>
            </a:r>
            <a:r>
              <a:rPr lang="de-AT" sz="1100" dirty="0" smtClean="0"/>
              <a:t>In Proceedings </a:t>
            </a:r>
            <a:r>
              <a:rPr lang="de-AT" sz="1100" dirty="0"/>
              <a:t>of the 27th International Conference on Machine Learning (ICML-10), 487–494.</a:t>
            </a:r>
          </a:p>
          <a:p>
            <a:r>
              <a:rPr lang="de-AT" sz="1100" dirty="0"/>
              <a:t>J IN , X., L I , R., S HEN , X., AND B IE , R. 2007. Automatic web pages categorization with relieff and hidden naive bayes. In Proceedings </a:t>
            </a:r>
            <a:r>
              <a:rPr lang="de-AT" sz="1100" dirty="0" smtClean="0"/>
              <a:t>of the </a:t>
            </a:r>
            <a:r>
              <a:rPr lang="de-AT" sz="1100" dirty="0"/>
              <a:t>2007 ACM Symposium on Applied Computing, ACM, New York, NY, USA, SAC ’07, 617–621.</a:t>
            </a:r>
          </a:p>
          <a:p>
            <a:r>
              <a:rPr lang="de-AT" sz="1100" dirty="0"/>
              <a:t>K IM , S., AND X ING , E. P. 2010. Tree-guided group lasso for multi-task regression with structured sparsity.</a:t>
            </a:r>
          </a:p>
          <a:p>
            <a:r>
              <a:rPr lang="de-AT" sz="1100" dirty="0"/>
              <a:t>K IRA , K., AND R ENDELL , L. A. 1992. The feature selection problem: Traditional methods and a new algorithm. In Proceedings of </a:t>
            </a:r>
            <a:r>
              <a:rPr lang="de-AT" sz="1100" dirty="0" smtClean="0"/>
              <a:t>the Tenth </a:t>
            </a:r>
            <a:r>
              <a:rPr lang="de-AT" sz="1100" dirty="0"/>
              <a:t>National Conference on Artificial Intelligence, AAAI Press, AAAI’92, 129–134.</a:t>
            </a:r>
          </a:p>
          <a:p>
            <a:r>
              <a:rPr lang="de-AT" sz="1100" dirty="0"/>
              <a:t>K NIGHT , K., AND F U , W. 2000. Asymptotics for lasso-type estimators. Annals of statistics, 1356–1378</a:t>
            </a:r>
            <a:r>
              <a:rPr lang="de-AT" sz="1100" dirty="0" smtClean="0"/>
              <a:t>.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31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80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K OHAVI , R., AND J OHN , G. H. 1997. Wrappers for feature subset selection. ARTIFICIAL INTELLIGENCE 97, 1, 273–324.</a:t>
            </a:r>
          </a:p>
          <a:p>
            <a:r>
              <a:rPr lang="de-AT" sz="1100" dirty="0" smtClean="0"/>
              <a:t>K ONONENKO , I., S IMEC , E., AND R OBNIK - ˇ S IKONJA , M. 1997. Overcoming the myopia of inductive learning algorithms with relieff. Applied Intelligence 7, 1 (Jan.), 39–55.</a:t>
            </a:r>
          </a:p>
          <a:p>
            <a:r>
              <a:rPr lang="de-AT" sz="1100" dirty="0" smtClean="0"/>
              <a:t>K UDO , M., AND S KLANSKY , J. 2000. Comparison of algorithms that select features for pattern classifiers. Pattern Recognition 33, 1, 25 – 41.</a:t>
            </a:r>
          </a:p>
          <a:p>
            <a:r>
              <a:rPr lang="de-AT" sz="1100" dirty="0" smtClean="0"/>
              <a:t>L EE , L IU , L. W. 2015. Very large scale relieff algorithm on gpu for genome-wide association study. 78 – 84.</a:t>
            </a:r>
          </a:p>
          <a:p>
            <a:r>
              <a:rPr lang="de-AT" sz="1100" dirty="0" smtClean="0"/>
              <a:t>L IU , J., AND Y E , J. 2010. Moreau-yosida regularization for grouped tree structure learning. In Advances in Neural Information Processing Systems, 1459–1467.</a:t>
            </a:r>
          </a:p>
          <a:p>
            <a:r>
              <a:rPr lang="de-AT" sz="1100" dirty="0" smtClean="0"/>
              <a:t>M AO , K. 2004. Orthogonal forward selection and backward elimination algorithms for feature subset selection. Systems, Man, and Cybernetics, Part B: Cybernetics, IEEE Transactions on 34, 1 (Feb), 629–634.</a:t>
            </a:r>
          </a:p>
          <a:p>
            <a:r>
              <a:rPr lang="de-AT" sz="1100" dirty="0" smtClean="0"/>
              <a:t>M OORE , J. H., AND W HITE , B. C. 2007. Tuning relieff for genome-wide genetic analysis. In Proceedings of the 5th European Conference on Evolutionary Computation, Machine Learning and Data Mining in Bioinformatics, Springer-Verlag, Berlin, Heidelberg, EvoBIO’07, 166–175.</a:t>
            </a:r>
          </a:p>
          <a:p>
            <a:r>
              <a:rPr lang="de-AT" sz="1100" dirty="0" smtClean="0"/>
              <a:t>N AKARIYAKUL , S., AND C ASASENT , D. P. 2007. Adaptive branch and bound algorithm for selecting optimal features. Pattern Recognition Letters 28, 12, 1415 – 1427.</a:t>
            </a:r>
          </a:p>
          <a:p>
            <a:r>
              <a:rPr lang="de-AT" sz="1100" dirty="0" smtClean="0"/>
              <a:t>N AKARIYAKUL , S., AND C ASASENT , D. P. 2008. Improved forward floating selection algorithm for feature subset selection. In Wavelet Analysis and Pattern Recognition, 2008. ICWAPR ’08. International Conference on, vol. 2, 793–798.</a:t>
            </a:r>
          </a:p>
          <a:p>
            <a:r>
              <a:rPr lang="de-AT" sz="1100" dirty="0" smtClean="0"/>
              <a:t>N ARENDRA , P. M., AND F UKUNAGA , K. 1977. A branch and bound algorithm for feature subset selection. Computers, IEEE Transactions on C-26, 9 (Sept), 917–922.</a:t>
            </a:r>
          </a:p>
          <a:p>
            <a:r>
              <a:rPr lang="de-AT" sz="1100" dirty="0" smtClean="0"/>
              <a:t>O H , I.-S., L EE , J.-S., AND M OON , B.-R. 2004. Hybrid genetic algorithms for feature selection. Pattern Analysis and Machine Intelligence,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837001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P UDIL , P., N OVOVI ˇ COV ´ A , J., AND K ITTLER , J. 1994. Floating search methods in feature selection. Pattern Recogn. Lett. 15, 11 (Nov.),1119–1125.</a:t>
            </a:r>
          </a:p>
          <a:p>
            <a:r>
              <a:rPr lang="de-AT" sz="1100" dirty="0" smtClean="0"/>
              <a:t>Q UINLAN , J. R. 1986. Induction of decision trees. Machine learning 1, 1, 81–106.</a:t>
            </a:r>
          </a:p>
          <a:p>
            <a:r>
              <a:rPr lang="de-AT" sz="1100" dirty="0" smtClean="0"/>
              <a:t>R OBNIK -S IKONJA , M., AND K ONONENKO , I. 1997. An adaptation of relief for attribute estimation in regression. In Proceedings of the Fourteenth International Conference on Machine Learning, Morgan Kaufmann Publishers Inc., San Francisco, CA, USA, ICML ’97, 296–304.</a:t>
            </a:r>
          </a:p>
          <a:p>
            <a:r>
              <a:rPr lang="de-AT" sz="1100" dirty="0" smtClean="0"/>
              <a:t>S ALZBERG , S. L. 1994. C4. 5: Programs for machine learning by j. ross quinlan. morgan kaufmann publishers, inc., 1993. Machine Learning 16, 3, 235–240.</a:t>
            </a:r>
          </a:p>
          <a:p>
            <a:r>
              <a:rPr lang="de-AT" sz="1100" dirty="0" smtClean="0"/>
              <a:t>S OMOL , P., P UDIL , P., AND K ITTLER , J. 2004. Fast branch amp; bound algorithms for optimal feature selection. Pattern Analysis and Machine Intelligence, IEEE Transactions on 26, 7 (July), 900–912.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IBSHIRANI , R. 1996. Regression shrinkage and selection via the lasso. Journal of the Royal Statistical Society. Series B (Methodological), 267–288.</a:t>
            </a:r>
          </a:p>
          <a:p>
            <a:r>
              <a:rPr lang="de-AT" sz="1100" dirty="0" smtClean="0"/>
              <a:t>V ERIKAS , A., AND B ACAUSKIENE , M. 2002. Feature selection with neural networks. Pattern Recogn. Lett. 23, 11 (Sept.), 1323–1335.</a:t>
            </a:r>
          </a:p>
          <a:p>
            <a:r>
              <a:rPr lang="de-AT" sz="1100" dirty="0" smtClean="0"/>
              <a:t>Z OU , H., AND H ASTIE , T. 2005. Regularization and variable selection via the elastic net. Journal of the Royal Statistical Society: Series B (Statistical Methodology) 67, 2, 301–320.</a:t>
            </a:r>
          </a:p>
          <a:p>
            <a:r>
              <a:rPr lang="de-AT" sz="1100" dirty="0" smtClean="0"/>
              <a:t>Z OU , H. 2006. The adaptive lasso and its oracle properties. Journal of the American statistical association 101, 476, 1418–1429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646576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smtClean="0"/>
              <a:t>Questions?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Discussion!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34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54195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smtClean="0"/>
              <a:t>redundancy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</a:t>
            </a:r>
            <a:r>
              <a:rPr lang="en-US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</a:t>
            </a:r>
            <a:r>
              <a:rPr lang="en-US" dirty="0" smtClean="0"/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</a:t>
            </a:r>
            <a:r>
              <a:rPr lang="en-US" dirty="0" smtClean="0"/>
              <a:t>time</a:t>
            </a:r>
          </a:p>
          <a:p>
            <a:pPr marL="0" indent="0"/>
            <a:endParaRPr lang="en-US" dirty="0"/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pPr>
                <a:defRPr/>
              </a:pPr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23199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selection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new </a:t>
            </a:r>
            <a:r>
              <a:rPr lang="en-US" dirty="0" smtClean="0"/>
              <a:t>features</a:t>
            </a:r>
            <a:r>
              <a:rPr lang="en-US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relevant </a:t>
            </a:r>
            <a:r>
              <a:rPr lang="en-US" dirty="0" smtClean="0"/>
              <a:t>subset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Discriminating features</a:t>
            </a:r>
          </a:p>
          <a:p>
            <a:pPr marL="0" indent="0"/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B4642-C2D9-48B6-A0A5-FD7AA109E038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57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259632" y="2428868"/>
            <a:ext cx="7429552" cy="3554419"/>
          </a:xfrm>
        </p:spPr>
        <p:txBody>
          <a:bodyPr/>
          <a:lstStyle/>
          <a:p>
            <a:r>
              <a:rPr lang="en-US" b="1" dirty="0" smtClean="0"/>
              <a:t>Flat</a:t>
            </a:r>
            <a:endParaRPr lang="en-US" b="1" dirty="0" smtClean="0"/>
          </a:p>
          <a:p>
            <a:pPr lvl="1"/>
            <a:r>
              <a:rPr lang="en-US" sz="2400" dirty="0" smtClean="0"/>
              <a:t>Independency assumed</a:t>
            </a:r>
            <a:endParaRPr lang="en-US" sz="2400" dirty="0" smtClean="0"/>
          </a:p>
          <a:p>
            <a:endParaRPr lang="en-US" dirty="0"/>
          </a:p>
          <a:p>
            <a:r>
              <a:rPr lang="en-US" b="1" dirty="0" smtClean="0"/>
              <a:t>Structured </a:t>
            </a:r>
            <a:endParaRPr lang="en-US" b="1" dirty="0" smtClean="0"/>
          </a:p>
          <a:p>
            <a:pPr lvl="1"/>
            <a:r>
              <a:rPr lang="en-US" sz="2400" dirty="0" smtClean="0"/>
              <a:t>Certain structure </a:t>
            </a:r>
            <a:r>
              <a:rPr lang="en-US" sz="2400" dirty="0" smtClean="0"/>
              <a:t>assumed</a:t>
            </a:r>
            <a:endParaRPr lang="de-AT" sz="2400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2396A-4BB8-47CE-87E8-1A5C67690463}" type="datetime1">
              <a:rPr lang="de-AT" smtClean="0"/>
              <a:t>26.01.2016</a:t>
            </a:fld>
            <a:r>
              <a:rPr lang="de-AT" dirty="0" smtClean="0"/>
              <a:t>schied</a:t>
            </a:r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777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Flat 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571745"/>
            <a:ext cx="7099152" cy="3017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Possible structure </a:t>
            </a:r>
            <a:r>
              <a:rPr lang="en-US" dirty="0" smtClean="0"/>
              <a:t>is</a:t>
            </a:r>
            <a:r>
              <a:rPr lang="en-US" dirty="0" smtClean="0"/>
              <a:t> ignored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relation to each </a:t>
            </a:r>
            <a:r>
              <a:rPr lang="en-US" dirty="0" smtClean="0"/>
              <a:t>other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Outperformed </a:t>
            </a:r>
            <a:r>
              <a:rPr lang="en-US" dirty="0"/>
              <a:t>by structured feature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F4937-DB82-4372-B3ED-3FAAE4E04892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444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flat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235871" y="4366165"/>
            <a:ext cx="1449316" cy="578736"/>
          </a:xfrm>
        </p:spPr>
        <p:txBody>
          <a:bodyPr/>
          <a:lstStyle/>
          <a:p>
            <a:pPr marL="0" indent="0"/>
            <a:r>
              <a:rPr lang="de-AT" dirty="0" smtClean="0"/>
              <a:t>Wrapper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5ECF5-F6FA-403E-9BFD-2474BC727A01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  <p:pic>
        <p:nvPicPr>
          <p:cNvPr id="25602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79" y="2764605"/>
            <a:ext cx="6953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88777" y="4366165"/>
            <a:ext cx="9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Filter  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5763791" y="4366165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Embedded</a:t>
            </a:r>
          </a:p>
          <a:p>
            <a:endParaRPr lang="de-AT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3553948" y="309565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71038"/>
              </p:ext>
            </p:extLst>
          </p:nvPr>
        </p:nvGraphicFramePr>
        <p:xfrm>
          <a:off x="6019800" y="2940854"/>
          <a:ext cx="1192142" cy="113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4" imgW="2742840" imgH="2603160" progId="Photoshop.Image.14">
                  <p:embed/>
                </p:oleObj>
              </mc:Choice>
              <mc:Fallback>
                <p:oleObj name="Image" r:id="rId4" imgW="2742840" imgH="2603160" progId="Photoshop.Image.1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9800" y="2940854"/>
                        <a:ext cx="1192142" cy="113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1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Filter out relevant </a:t>
            </a:r>
            <a:r>
              <a:rPr lang="de-AT" dirty="0" err="1" smtClean="0"/>
              <a:t>features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Independent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guaranteed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BBE16-AD2D-4DBF-93C7-9AB327843C5C}" type="datetime1">
              <a:rPr lang="de-AT" smtClean="0"/>
              <a:t>26.01.2016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2132</Words>
  <Application>Microsoft Office PowerPoint</Application>
  <PresentationFormat>Bildschirmpräsentation (4:3)</PresentationFormat>
  <Paragraphs>345</Paragraphs>
  <Slides>34</Slides>
  <Notes>19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Image</vt:lpstr>
      <vt:lpstr>Feature Selection  for media classification</vt:lpstr>
      <vt:lpstr>Motivation</vt:lpstr>
      <vt:lpstr>Motivation – High Dimensionality</vt:lpstr>
      <vt:lpstr>Motivation</vt:lpstr>
      <vt:lpstr>Feature selection</vt:lpstr>
      <vt:lpstr>Feature Types</vt:lpstr>
      <vt:lpstr>Flat Features</vt:lpstr>
      <vt:lpstr>Methods for flat features</vt:lpstr>
      <vt:lpstr>Filter methods</vt:lpstr>
      <vt:lpstr>Filter methods</vt:lpstr>
      <vt:lpstr>Example: RELIEF</vt:lpstr>
      <vt:lpstr>Wrapper methods</vt:lpstr>
      <vt:lpstr>Wrapper methods</vt:lpstr>
      <vt:lpstr>Wrapper methods</vt:lpstr>
      <vt:lpstr>Wrapper methods</vt:lpstr>
      <vt:lpstr>Itarative process</vt:lpstr>
      <vt:lpstr>Wrapper methods</vt:lpstr>
      <vt:lpstr>Wrapper methods</vt:lpstr>
      <vt:lpstr>Wrapper methods</vt:lpstr>
      <vt:lpstr>Embedded methods</vt:lpstr>
      <vt:lpstr>Embedded methods</vt:lpstr>
      <vt:lpstr>Structured features </vt:lpstr>
      <vt:lpstr>Methods for structured features</vt:lpstr>
      <vt:lpstr>Structured features: Group</vt:lpstr>
      <vt:lpstr>Structured features: Group Example: (Sparse) Group Lasso</vt:lpstr>
      <vt:lpstr>Structured features: Tree</vt:lpstr>
      <vt:lpstr>Structured features: Tree Example: Tree structured group Lasso</vt:lpstr>
      <vt:lpstr>Structured features: Graph</vt:lpstr>
      <vt:lpstr>Structured features: Tree Example: Graph Lasso</vt:lpstr>
      <vt:lpstr>Applications</vt:lpstr>
      <vt:lpstr>Literature</vt:lpstr>
      <vt:lpstr>Literature</vt:lpstr>
      <vt:lpstr>Literature</vt:lpstr>
      <vt:lpstr>Questions?  Discussion!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Svetlana B</cp:lastModifiedBy>
  <cp:revision>39</cp:revision>
  <dcterms:created xsi:type="dcterms:W3CDTF">2016-01-25T10:01:47Z</dcterms:created>
  <dcterms:modified xsi:type="dcterms:W3CDTF">2016-01-26T18:59:09Z</dcterms:modified>
</cp:coreProperties>
</file>