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54" r:id="rId2"/>
    <p:sldMasterId id="2147483667" r:id="rId3"/>
  </p:sldMasterIdLst>
  <p:notesMasterIdLst>
    <p:notesMasterId r:id="rId21"/>
  </p:notesMasterIdLst>
  <p:sldIdLst>
    <p:sldId id="256" r:id="rId4"/>
    <p:sldId id="257" r:id="rId5"/>
    <p:sldId id="271" r:id="rId6"/>
    <p:sldId id="272" r:id="rId7"/>
    <p:sldId id="258" r:id="rId8"/>
    <p:sldId id="266" r:id="rId9"/>
    <p:sldId id="273" r:id="rId10"/>
    <p:sldId id="274" r:id="rId11"/>
    <p:sldId id="279" r:id="rId12"/>
    <p:sldId id="275" r:id="rId13"/>
    <p:sldId id="280" r:id="rId14"/>
    <p:sldId id="276" r:id="rId15"/>
    <p:sldId id="268" r:id="rId16"/>
    <p:sldId id="277" r:id="rId17"/>
    <p:sldId id="270" r:id="rId18"/>
    <p:sldId id="278" r:id="rId19"/>
    <p:sldId id="269" r:id="rId2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DEE7EC"/>
    <a:srgbClr val="ABFFFF"/>
    <a:srgbClr val="A7DDE9"/>
    <a:srgbClr val="0086BB"/>
    <a:srgbClr val="0080B0"/>
    <a:srgbClr val="006090"/>
    <a:srgbClr val="004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59" autoAdjust="0"/>
    <p:restoredTop sz="78596" autoAdjust="0"/>
  </p:normalViewPr>
  <p:slideViewPr>
    <p:cSldViewPr>
      <p:cViewPr varScale="1">
        <p:scale>
          <a:sx n="84" d="100"/>
          <a:sy n="84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E14D212-9D9E-4B78-B2A5-B26E29145D5C}" type="datetimeFigureOut">
              <a:rPr lang="de-DE"/>
              <a:pPr>
                <a:defRPr/>
              </a:pPr>
              <a:t>25.01.2016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7914D93-ABC8-448C-8296-85FD12164B61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278216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smtClean="0"/>
          </a:p>
        </p:txBody>
      </p:sp>
      <p:sp>
        <p:nvSpPr>
          <p:cNvPr id="17412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707D2F0-140D-4C7D-9B0E-DCE06A6B9284}" type="slidenum">
              <a:rPr lang="de-DE" altLang="de-DE">
                <a:latin typeface="Calibri" panose="020F0502020204030204" pitchFamily="34" charset="0"/>
              </a:rPr>
              <a:pPr eaLnBrk="1" hangingPunct="1"/>
              <a:t>1</a:t>
            </a:fld>
            <a:endParaRPr lang="de-DE" altLang="de-D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26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2594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08552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20946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65549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95399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3042" y="2928934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643063" y="6000750"/>
            <a:ext cx="4376737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19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313E03E4-20CF-48A5-8E46-664D67CC4F9B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CA3F91B5-C267-4146-949F-EABEA95DB02A}" type="slidenum">
              <a:rPr lang="de-AT" altLang="de-DE"/>
              <a:pPr/>
              <a:t>‹#›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82898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730624D-5A85-4FAC-A8C2-B755D15BE30C}" type="datetime1">
              <a:rPr lang="de-AT" smtClean="0"/>
              <a:t>25.01.2016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E7C81DBF-6C1A-4CEB-BBA0-5651AFB5C718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0975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135E24B5-1E36-438C-904C-CD42E1DCFA04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0E813945-F198-4857-BC57-7C3DB688E4A6}" type="slidenum">
              <a:rPr lang="de-AT" altLang="de-DE"/>
              <a:pPr/>
              <a:t>‹#›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16985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7B04FA4-9677-4060-AEC5-A194A4206A7E}" type="datetime1">
              <a:rPr lang="de-AT" smtClean="0"/>
              <a:t>25.01.2016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00FB6134-AF84-493C-849F-DBE86FB9E13B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4576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uppieren 7"/>
          <p:cNvGrpSpPr>
            <a:grpSpLocks/>
          </p:cNvGrpSpPr>
          <p:nvPr/>
        </p:nvGrpSpPr>
        <p:grpSpPr bwMode="auto">
          <a:xfrm>
            <a:off x="0" y="2076450"/>
            <a:ext cx="8642350" cy="4781550"/>
            <a:chOff x="0" y="2076528"/>
            <a:chExt cx="8642400" cy="4781472"/>
          </a:xfrm>
        </p:grpSpPr>
        <p:sp>
          <p:nvSpPr>
            <p:cNvPr id="2052" name="Rectangle 12"/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053" name="Oval 14"/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054" name="Rectangle 15"/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</p:grpSp>
      <p:pic>
        <p:nvPicPr>
          <p:cNvPr id="102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708400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E64AFB-CD74-4F0C-BE4C-5D4B579A5B4E}" type="datetime1">
              <a:rPr lang="de-AT" smtClean="0"/>
              <a:t>25.01.2016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9741BBB-1A42-40C4-8AE5-B51D0E0D8E72}" type="slidenum">
              <a:rPr lang="de-DE" altLang="de-DE"/>
              <a:pPr/>
              <a:t>‹#›</a:t>
            </a:fld>
            <a:endParaRPr lang="de-DE" alt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chemeClr val="bg1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2055" name="Grafik 12" descr="TU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148F9E5-5C64-40E0-B66F-AEA8B1541FE1}" type="datetime1">
              <a:rPr lang="de-AT" smtClean="0"/>
              <a:t>25.01.2016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498042BF-C317-4BE1-BC6B-2805372FBE04}" type="slidenum">
              <a:rPr lang="de-DE" altLang="de-DE"/>
              <a:pPr/>
              <a:t>‹#›</a:t>
            </a:fld>
            <a:endParaRPr lang="de-DE" alt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rgbClr val="DEE7EC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3079" name="Grafik 12" descr="TU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1331640" y="2924944"/>
            <a:ext cx="6143625" cy="13681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altLang="de-DE" dirty="0" smtClean="0"/>
              <a:t>Feature </a:t>
            </a:r>
            <a:r>
              <a:rPr lang="de-DE" altLang="de-DE" dirty="0" err="1" smtClean="0"/>
              <a:t>Selection</a:t>
            </a:r>
            <a:r>
              <a:rPr lang="de-DE" altLang="de-DE" dirty="0" smtClean="0"/>
              <a:t> </a:t>
            </a:r>
            <a:br>
              <a:rPr lang="de-DE" altLang="de-DE" dirty="0" smtClean="0"/>
            </a:br>
            <a:r>
              <a:rPr lang="de-DE" altLang="de-DE" dirty="0" err="1" smtClean="0"/>
              <a:t>for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media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classification</a:t>
            </a:r>
            <a:endParaRPr lang="de-DE" altLang="de-DE" dirty="0" smtClean="0"/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2267744" y="4941168"/>
            <a:ext cx="4464496" cy="5760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smtClean="0"/>
              <a:t>Silvana </a:t>
            </a:r>
            <a:r>
              <a:rPr lang="de-DE" altLang="de-DE" dirty="0" err="1" smtClean="0"/>
              <a:t>Podaras</a:t>
            </a:r>
            <a:r>
              <a:rPr lang="de-DE" altLang="de-DE" dirty="0" smtClean="0"/>
              <a:t> &amp; Florian Schober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Structured features: Tree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10</a:t>
            </a:fld>
            <a:endParaRPr lang="de-AT" altLang="de-D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r"/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/>
              <a:t>Tree </a:t>
            </a:r>
            <a:r>
              <a:rPr lang="en-US" dirty="0"/>
              <a:t>structured group Lasso</a:t>
            </a:r>
          </a:p>
        </p:txBody>
      </p:sp>
    </p:spTree>
    <p:extLst>
      <p:ext uri="{BB962C8B-B14F-4D97-AF65-F5344CB8AC3E}">
        <p14:creationId xmlns:p14="http://schemas.microsoft.com/office/powerpoint/2010/main" val="1983201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 smtClean="0"/>
              <a:t>Structured features: Tree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sz="3200" dirty="0" smtClean="0"/>
              <a:t>Example: </a:t>
            </a:r>
            <a:r>
              <a:rPr lang="de-AT" sz="3200" dirty="0" smtClean="0"/>
              <a:t>Tree structured group Lasso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11</a:t>
            </a:fld>
            <a:endParaRPr lang="de-AT" altLang="de-D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459730"/>
            <a:ext cx="5193190" cy="375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01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Structured features: Graph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12</a:t>
            </a:fld>
            <a:endParaRPr lang="de-AT" altLang="de-D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Related features form </a:t>
            </a:r>
          </a:p>
          <a:p>
            <a:pPr marL="0" indent="0"/>
            <a:r>
              <a:rPr lang="en-US" dirty="0" smtClean="0"/>
              <a:t>	a graph</a:t>
            </a:r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Likely to accept/</a:t>
            </a:r>
          </a:p>
          <a:p>
            <a:pPr marL="0" indent="0"/>
            <a:r>
              <a:rPr lang="en-US" dirty="0"/>
              <a:t>	</a:t>
            </a:r>
            <a:r>
              <a:rPr lang="en-US" dirty="0" smtClean="0"/>
              <a:t>discard connected-</a:t>
            </a:r>
          </a:p>
          <a:p>
            <a:pPr marL="0" indent="0"/>
            <a:r>
              <a:rPr lang="en-US" dirty="0"/>
              <a:t>	</a:t>
            </a:r>
            <a:r>
              <a:rPr lang="en-US" dirty="0" smtClean="0"/>
              <a:t>components at once</a:t>
            </a:r>
            <a:endParaRPr lang="en-US" dirty="0"/>
          </a:p>
          <a:p>
            <a:endParaRPr lang="en-US" dirty="0" smtClean="0"/>
          </a:p>
          <a:p>
            <a:pPr algn="r"/>
            <a:r>
              <a:rPr lang="en-US" dirty="0" smtClean="0"/>
              <a:t>e.g. Graph Lasso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132856"/>
            <a:ext cx="3312368" cy="324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29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Applications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Classification / </a:t>
            </a:r>
            <a:r>
              <a:rPr lang="de-AT" dirty="0"/>
              <a:t>pattern </a:t>
            </a:r>
            <a:r>
              <a:rPr lang="de-AT" dirty="0" smtClean="0"/>
              <a:t>recognition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Data </a:t>
            </a:r>
            <a:r>
              <a:rPr lang="de-AT" dirty="0" smtClean="0"/>
              <a:t>representation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/>
              <a:t>Prediction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8BDE4A-9991-4FD0-90A7-2A1AC2958297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13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4227374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Literature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57224" y="1988840"/>
            <a:ext cx="7429552" cy="4137323"/>
          </a:xfrm>
        </p:spPr>
        <p:txBody>
          <a:bodyPr/>
          <a:lstStyle/>
          <a:p>
            <a:r>
              <a:rPr lang="de-AT" sz="1100" dirty="0"/>
              <a:t>B RANK , J., G ROBELNIK , M., M ILIC -F RAYLING , N., AND M LADENIC , D. 2002. Feature selection using linear support vector machines.</a:t>
            </a:r>
          </a:p>
          <a:p>
            <a:r>
              <a:rPr lang="de-AT" sz="1100" dirty="0" smtClean="0"/>
              <a:t>E </a:t>
            </a:r>
            <a:r>
              <a:rPr lang="de-AT" sz="1100" dirty="0"/>
              <a:t>PPSTEIN , M., AND H AAKE , P. 2008. Very large scale relieff for genome-wide association analysis. In Computational Intelligence </a:t>
            </a:r>
            <a:r>
              <a:rPr lang="de-AT" sz="1100" dirty="0" smtClean="0"/>
              <a:t>in Bioinformatics </a:t>
            </a:r>
            <a:r>
              <a:rPr lang="de-AT" sz="1100" dirty="0"/>
              <a:t>and Computational Biology, 2008. </a:t>
            </a:r>
            <a:endParaRPr lang="de-AT" sz="1100" dirty="0" smtClean="0"/>
          </a:p>
          <a:p>
            <a:r>
              <a:rPr lang="de-AT" sz="1100" dirty="0" smtClean="0"/>
              <a:t>F </a:t>
            </a:r>
            <a:r>
              <a:rPr lang="de-AT" sz="1100" dirty="0"/>
              <a:t>ROHLICH , H., C HAPELLE , O., AND S CHOLKOPF , B. 2003. Feature selection for support vector machines by means of genetic algorithm</a:t>
            </a:r>
            <a:r>
              <a:rPr lang="de-AT" sz="1100" dirty="0" smtClean="0"/>
              <a:t>. In </a:t>
            </a:r>
            <a:r>
              <a:rPr lang="de-AT" sz="1100" dirty="0"/>
              <a:t>Tools with Artificial Intelligence, 2003. </a:t>
            </a:r>
            <a:endParaRPr lang="de-AT" sz="1100" dirty="0" smtClean="0"/>
          </a:p>
          <a:p>
            <a:r>
              <a:rPr lang="de-AT" sz="1100" dirty="0" smtClean="0"/>
              <a:t>H </a:t>
            </a:r>
            <a:r>
              <a:rPr lang="de-AT" sz="1100" dirty="0"/>
              <a:t>OLLAND , J. H. 1992. Adaptation in Natural and Artificial Systems: An Introductory Analysis with Applications to Biology, Control </a:t>
            </a:r>
            <a:r>
              <a:rPr lang="de-AT" sz="1100" dirty="0" smtClean="0"/>
              <a:t>and Artificial </a:t>
            </a:r>
            <a:r>
              <a:rPr lang="de-AT" sz="1100" dirty="0"/>
              <a:t>Intelligence. MIT Press, Cambridge, MA, USA.</a:t>
            </a:r>
          </a:p>
          <a:p>
            <a:r>
              <a:rPr lang="de-AT" sz="1100" dirty="0"/>
              <a:t>H UANG , J., H OROWITZ , J. L., AND M A , S. 2008. Asymptotic properties of bridge estimators in sparse high-dimensional regression models</a:t>
            </a:r>
            <a:r>
              <a:rPr lang="de-AT" sz="1100" dirty="0" smtClean="0"/>
              <a:t>. The </a:t>
            </a:r>
            <a:r>
              <a:rPr lang="de-AT" sz="1100" dirty="0"/>
              <a:t>Annals of Statistics, 587–613.</a:t>
            </a:r>
          </a:p>
          <a:p>
            <a:r>
              <a:rPr lang="de-AT" sz="1100" dirty="0"/>
              <a:t>J ACOB , L., O BOZINSKI , G., AND V ERT , J.-P. 2009. Group lasso with overlap and graph lasso. In Proceedings of the 26th </a:t>
            </a:r>
            <a:r>
              <a:rPr lang="de-AT" sz="1100" dirty="0" smtClean="0"/>
              <a:t>annual international </a:t>
            </a:r>
            <a:r>
              <a:rPr lang="de-AT" sz="1100" dirty="0"/>
              <a:t>conference on machine learning, ACM, 433–440.</a:t>
            </a:r>
          </a:p>
          <a:p>
            <a:r>
              <a:rPr lang="de-AT" sz="1100" dirty="0"/>
              <a:t>J ENATTON , R., M AIRAL , J., B ACH , F. R., AND O BOZINSKI , G. R. 2010. Proximal methods for sparse hierarchical dictionary learning. </a:t>
            </a:r>
            <a:r>
              <a:rPr lang="de-AT" sz="1100" dirty="0" smtClean="0"/>
              <a:t>In Proceedings </a:t>
            </a:r>
            <a:r>
              <a:rPr lang="de-AT" sz="1100" dirty="0"/>
              <a:t>of the 27th International Conference on Machine Learning (ICML-10), 487–494.</a:t>
            </a:r>
          </a:p>
          <a:p>
            <a:r>
              <a:rPr lang="de-AT" sz="1100" dirty="0"/>
              <a:t>J IN , X., L I , R., S HEN , X., AND B IE , R. 2007. Automatic web pages categorization with relieff and hidden naive bayes. In Proceedings </a:t>
            </a:r>
            <a:r>
              <a:rPr lang="de-AT" sz="1100" dirty="0" smtClean="0"/>
              <a:t>of the </a:t>
            </a:r>
            <a:r>
              <a:rPr lang="de-AT" sz="1100" dirty="0"/>
              <a:t>2007 ACM Symposium on Applied Computing, ACM, New York, NY, USA, SAC ’07, 617–621.</a:t>
            </a:r>
          </a:p>
          <a:p>
            <a:r>
              <a:rPr lang="de-AT" sz="1100" dirty="0"/>
              <a:t>K IM , S., AND X ING , E. P. 2010. Tree-guided group lasso for multi-task regression with structured sparsity.</a:t>
            </a:r>
          </a:p>
          <a:p>
            <a:r>
              <a:rPr lang="de-AT" sz="1100" dirty="0"/>
              <a:t>K IRA , K., AND R ENDELL , L. A. 1992. The feature selection problem: Traditional methods and a new algorithm. In Proceedings of </a:t>
            </a:r>
            <a:r>
              <a:rPr lang="de-AT" sz="1100" dirty="0" smtClean="0"/>
              <a:t>the Tenth </a:t>
            </a:r>
            <a:r>
              <a:rPr lang="de-AT" sz="1100" dirty="0"/>
              <a:t>National Conference on Artificial Intelligence, AAAI Press, AAAI’92, 129–134.</a:t>
            </a:r>
          </a:p>
          <a:p>
            <a:r>
              <a:rPr lang="de-AT" sz="1100" dirty="0"/>
              <a:t>K NIGHT , K., AND F U , W. 2000. Asymptotics for lasso-type estimators. Annals of statistics, 1356–1378</a:t>
            </a:r>
            <a:r>
              <a:rPr lang="de-AT" sz="1100" dirty="0" smtClean="0"/>
              <a:t>.</a:t>
            </a:r>
            <a:endParaRPr lang="de-AT" sz="11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ECDA19-35E9-44D8-ABD2-5D6049D7FF67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14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723249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Literature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57224" y="1988840"/>
            <a:ext cx="7429552" cy="4137323"/>
          </a:xfrm>
        </p:spPr>
        <p:txBody>
          <a:bodyPr/>
          <a:lstStyle/>
          <a:p>
            <a:r>
              <a:rPr lang="de-AT" sz="1100" dirty="0" smtClean="0"/>
              <a:t>K OHAVI , R., AND J OHN , G. H. 1997. Wrappers for feature subset selection. ARTIFICIAL INTELLIGENCE 97, 1, 273–324.</a:t>
            </a:r>
          </a:p>
          <a:p>
            <a:r>
              <a:rPr lang="de-AT" sz="1100" dirty="0" smtClean="0"/>
              <a:t>K ONONENKO , I., S IMEC , E., AND R OBNIK - ˇ S IKONJA , M. 1997. Overcoming the myopia of inductive learning algorithms with relieff. Applied Intelligence 7, 1 (Jan.), 39–55.</a:t>
            </a:r>
          </a:p>
          <a:p>
            <a:r>
              <a:rPr lang="de-AT" sz="1100" dirty="0" smtClean="0"/>
              <a:t>K UDO , M., AND S KLANSKY , J. 2000. Comparison of algorithms that select features for pattern classifiers. Pattern Recognition 33, 1, 25 – 41.</a:t>
            </a:r>
          </a:p>
          <a:p>
            <a:r>
              <a:rPr lang="de-AT" sz="1100" dirty="0" smtClean="0"/>
              <a:t>L EE , L IU , L. W. 2015. Very large scale relieff algorithm on gpu for genome-wide association study. 78 – 84.</a:t>
            </a:r>
          </a:p>
          <a:p>
            <a:r>
              <a:rPr lang="de-AT" sz="1100" dirty="0" smtClean="0"/>
              <a:t>L IU , J., AND Y E , J. 2010. Moreau-yosida regularization for grouped tree structure learning. In Advances in Neural Information Processing Systems, 1459–1467.</a:t>
            </a:r>
          </a:p>
          <a:p>
            <a:r>
              <a:rPr lang="de-AT" sz="1100" dirty="0" smtClean="0"/>
              <a:t>M AO , K. 2004. Orthogonal forward selection and backward elimination algorithms for feature subset selection. Systems, Man, and Cybernetics, Part B: Cybernetics, IEEE Transactions on 34, 1 (Feb), 629–634.</a:t>
            </a:r>
          </a:p>
          <a:p>
            <a:r>
              <a:rPr lang="de-AT" sz="1100" dirty="0" smtClean="0"/>
              <a:t>M OORE , J. H., AND W HITE , B. C. 2007. Tuning relieff for genome-wide genetic analysis. In Proceedings of the 5th European Conference on Evolutionary Computation, Machine Learning and Data Mining in Bioinformatics, Springer-Verlag, Berlin, Heidelberg, EvoBIO’07, 166–175.</a:t>
            </a:r>
          </a:p>
          <a:p>
            <a:r>
              <a:rPr lang="de-AT" sz="1100" dirty="0" smtClean="0"/>
              <a:t>N AKARIYAKUL , S., AND C ASASENT , D. P. 2007. Adaptive branch and bound algorithm for selecting optimal features. Pattern Recognition Letters 28, 12, 1415 – 1427.</a:t>
            </a:r>
          </a:p>
          <a:p>
            <a:r>
              <a:rPr lang="de-AT" sz="1100" dirty="0" smtClean="0"/>
              <a:t>N AKARIYAKUL , S., AND C ASASENT , D. P. 2008. Improved forward floating selection algorithm for feature subset selection. In Wavelet Analysis and Pattern Recognition, 2008. ICWAPR ’08. International Conference on, vol. 2, 793–798.</a:t>
            </a:r>
          </a:p>
          <a:p>
            <a:r>
              <a:rPr lang="de-AT" sz="1100" dirty="0" smtClean="0"/>
              <a:t>N ARENDRA , P. M., AND F UKUNAGA , K. 1977. A branch and bound algorithm for feature subset selection. Computers, IEEE Transactions on C-26, 9 (Sept), 917–922.</a:t>
            </a:r>
          </a:p>
          <a:p>
            <a:r>
              <a:rPr lang="de-AT" sz="1100" dirty="0" smtClean="0"/>
              <a:t>O H , I.-S., L EE , J.-S., AND M OON , B.-R. 2004. Hybrid genetic algorithms for feature selection. Pattern Analysis and Machine Intelligence,</a:t>
            </a:r>
            <a:endParaRPr lang="de-AT" sz="11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ECDA19-35E9-44D8-ABD2-5D6049D7FF67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15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209622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Literature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57224" y="1988840"/>
            <a:ext cx="7429552" cy="4137323"/>
          </a:xfrm>
        </p:spPr>
        <p:txBody>
          <a:bodyPr/>
          <a:lstStyle/>
          <a:p>
            <a:r>
              <a:rPr lang="de-AT" sz="1100" dirty="0" smtClean="0"/>
              <a:t>P UDIL , P., N OVOVI ˇ COV ´ A , J., AND K ITTLER , J. 1994. Floating search methods in feature selection. Pattern Recogn. Lett. 15, 11 (Nov.),1119–1125.</a:t>
            </a:r>
          </a:p>
          <a:p>
            <a:r>
              <a:rPr lang="de-AT" sz="1100" dirty="0" smtClean="0"/>
              <a:t>Q UINLAN , J. R. 1986. Induction of decision trees. Machine learning 1, 1, 81–106.</a:t>
            </a:r>
          </a:p>
          <a:p>
            <a:r>
              <a:rPr lang="de-AT" sz="1100" dirty="0" smtClean="0"/>
              <a:t>R OBNIK -S IKONJA , M., AND K ONONENKO , I. 1997. An adaptation of relief for attribute estimation in regression. In Proceedings of the Fourteenth International Conference on Machine Learning, Morgan Kaufmann Publishers Inc., San Francisco, CA, USA, ICML ’97, 296–304.</a:t>
            </a:r>
          </a:p>
          <a:p>
            <a:r>
              <a:rPr lang="de-AT" sz="1100" dirty="0" smtClean="0"/>
              <a:t>S ALZBERG , S. L. 1994. C4. 5: Programs for machine learning by j. ross quinlan. morgan kaufmann publishers, inc., 1993. Machine Learning 16, 3, 235–240.</a:t>
            </a:r>
          </a:p>
          <a:p>
            <a:r>
              <a:rPr lang="de-AT" sz="1100" dirty="0" smtClean="0"/>
              <a:t>S OMOL , P., P UDIL , P., AND K ITTLER , J. 2004. Fast branch amp; bound algorithms for optimal feature selection. Pattern Analysis and Machine Intelligence, IEEE Transactions on 26, 7 (July), 900–912.</a:t>
            </a:r>
          </a:p>
          <a:p>
            <a:r>
              <a:rPr lang="de-AT" sz="1100" dirty="0" smtClean="0"/>
              <a:t>T ANG , J., A LELYANI , S., AND L IU , H. 2014. Feature selection for classification: A review. Data Classification: Algorithms and Applica- tions, 37.</a:t>
            </a:r>
          </a:p>
          <a:p>
            <a:r>
              <a:rPr lang="de-AT" sz="1100" dirty="0" smtClean="0"/>
              <a:t>T ANG , J., A LELYANI , S., AND L IU , H. 2014. Feature selection for classification: A review. Data Classification: Algorithms and Applica- tions, 37.</a:t>
            </a:r>
          </a:p>
          <a:p>
            <a:r>
              <a:rPr lang="de-AT" sz="1100" dirty="0" smtClean="0"/>
              <a:t>T IBSHIRANI , R. 1996. Regression shrinkage and selection via the lasso. Journal of the Royal Statistical Society. Series B (Methodological), 267–288.</a:t>
            </a:r>
          </a:p>
          <a:p>
            <a:r>
              <a:rPr lang="de-AT" sz="1100" dirty="0" smtClean="0"/>
              <a:t>V ERIKAS , A., AND B ACAUSKIENE , M. 2002. Feature selection with neural networks. Pattern Recogn. Lett. 23, 11 (Sept.), 1323–1335.</a:t>
            </a:r>
          </a:p>
          <a:p>
            <a:r>
              <a:rPr lang="de-AT" sz="1100" dirty="0" smtClean="0"/>
              <a:t>Z OU , H., AND H ASTIE , T. 2005. Regularization and variable selection via the elastic net. Journal of the Royal Statistical Society: Series B (Statistical Methodology) 67, 2, 301–320.</a:t>
            </a:r>
          </a:p>
          <a:p>
            <a:r>
              <a:rPr lang="de-AT" sz="1100" dirty="0" smtClean="0"/>
              <a:t>Z OU , H. 2006. The adaptive lasso and its oracle properties. Journal of the American statistical association 101, 476, 1418–1429</a:t>
            </a:r>
            <a:endParaRPr lang="de-AT" sz="11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ECDA19-35E9-44D8-ABD2-5D6049D7FF67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16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719782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771800" y="2924944"/>
            <a:ext cx="2520280" cy="1143008"/>
          </a:xfrm>
        </p:spPr>
        <p:txBody>
          <a:bodyPr anchor="ctr"/>
          <a:lstStyle/>
          <a:p>
            <a:r>
              <a:rPr lang="de-AT" dirty="0" smtClean="0"/>
              <a:t>Questions?</a:t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Discussion!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D3703B-7C89-496B-8219-C11379F90AE7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17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53944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Motivation</a:t>
            </a:r>
            <a:endParaRPr lang="de-AT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EAB0B-7F6D-4D30-B649-749D1269CDF7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</a:t>
            </a:fld>
            <a:endParaRPr lang="de-AT" altLang="de-DE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5642968" y="3488423"/>
            <a:ext cx="3280289" cy="1195679"/>
          </a:xfrm>
        </p:spPr>
        <p:txBody>
          <a:bodyPr/>
          <a:lstStyle/>
          <a:p>
            <a:r>
              <a:rPr lang="de-AT" sz="4400" dirty="0" err="1" smtClean="0"/>
              <a:t>quantify</a:t>
            </a:r>
            <a:endParaRPr lang="de-AT" sz="4400" dirty="0"/>
          </a:p>
        </p:txBody>
      </p:sp>
      <p:pic>
        <p:nvPicPr>
          <p:cNvPr id="23554" name="Picture 2" descr="http://tophdimgs.com/data_images/wallpapers/13/367953-documen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11846">
            <a:off x="470899" y="4235630"/>
            <a:ext cx="1690481" cy="149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http://cainclusion.org/camap/images/resources/vide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6993">
            <a:off x="518968" y="2388324"/>
            <a:ext cx="1598361" cy="159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8" name="Picture 6" descr="http://blog.blogtalkradio.com/wp-content/uploads/2011/10/Audio_Ic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48700">
            <a:off x="2243174" y="2376498"/>
            <a:ext cx="1351756" cy="135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 descr="https://encrypted-tbn1.gstatic.com/images?q=tbn:ANd9GcSiy9z7lr6QuXuJ7INoYPafCC9hBnV-e5ouEWvikxmG5WA5jG-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260" y="3946143"/>
            <a:ext cx="1466682" cy="12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feil nach rechts 9"/>
          <p:cNvSpPr/>
          <p:nvPr/>
        </p:nvSpPr>
        <p:spPr>
          <a:xfrm>
            <a:off x="4113878" y="3638524"/>
            <a:ext cx="1205961" cy="48480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666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Motivation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0624D-5A85-4FAC-A8C2-B755D15BE30C}" type="datetime1">
              <a:rPr lang="de-AT" smtClean="0"/>
              <a:t>25.01.2016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1DBF-6C1A-4CEB-BBA0-5651AFB5C718}" type="slidenum">
              <a:rPr lang="de-DE" altLang="de-DE" smtClean="0"/>
              <a:pPr/>
              <a:t>3</a:t>
            </a:fld>
            <a:endParaRPr lang="de-DE" alt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303888"/>
            <a:ext cx="4648696" cy="33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3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Motivation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0624D-5A85-4FAC-A8C2-B755D15BE30C}" type="datetime1">
              <a:rPr lang="de-AT" smtClean="0"/>
              <a:t>25.01.2016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1DBF-6C1A-4CEB-BBA0-5651AFB5C718}" type="slidenum">
              <a:rPr lang="de-DE" altLang="de-DE" smtClean="0"/>
              <a:pPr/>
              <a:t>4</a:t>
            </a:fld>
            <a:endParaRPr lang="de-DE" alt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303888"/>
            <a:ext cx="4648696" cy="3385605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 rot="20659106">
            <a:off x="775668" y="3464928"/>
            <a:ext cx="6768752" cy="792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 rot="20668741">
            <a:off x="2097710" y="3428071"/>
            <a:ext cx="5200682" cy="1052483"/>
          </a:xfrm>
        </p:spPr>
        <p:txBody>
          <a:bodyPr/>
          <a:lstStyle/>
          <a:p>
            <a:r>
              <a:rPr lang="de-AT" sz="3200" b="1" dirty="0" smtClean="0">
                <a:solidFill>
                  <a:srgbClr val="FF0000"/>
                </a:solidFill>
              </a:rPr>
              <a:t>Select relevant </a:t>
            </a:r>
            <a:r>
              <a:rPr lang="de-AT" sz="3200" b="1" dirty="0" err="1" smtClean="0">
                <a:solidFill>
                  <a:srgbClr val="FF0000"/>
                </a:solidFill>
              </a:rPr>
              <a:t>ones</a:t>
            </a:r>
            <a:r>
              <a:rPr lang="de-AT" sz="3200" b="1" dirty="0" smtClean="0">
                <a:solidFill>
                  <a:srgbClr val="FF0000"/>
                </a:solidFill>
              </a:rPr>
              <a:t>!</a:t>
            </a:r>
            <a:endParaRPr lang="de-AT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89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Motivation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Remove redundancy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Expressive representation of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More accurate classification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Speed up computation time</a:t>
            </a:r>
          </a:p>
          <a:p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565B81-DCF3-4C72-A4FA-7ED2F69DD174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5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512534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Structured </a:t>
            </a:r>
            <a:r>
              <a:rPr lang="de-AT" dirty="0" err="1" smtClean="0"/>
              <a:t>features</a:t>
            </a:r>
            <a:r>
              <a:rPr lang="de-AT" dirty="0" smtClean="0"/>
              <a:t> 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Certain assumption about </a:t>
            </a:r>
            <a:r>
              <a:rPr lang="de-AT" dirty="0" smtClean="0"/>
              <a:t>structure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Use that structure </a:t>
            </a:r>
            <a:r>
              <a:rPr lang="de-AT" smtClean="0"/>
              <a:t>to select/discard related </a:t>
            </a:r>
            <a:r>
              <a:rPr lang="de-AT" dirty="0" smtClean="0"/>
              <a:t>features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Usually outperforms </a:t>
            </a:r>
            <a:r>
              <a:rPr lang="de-AT" dirty="0"/>
              <a:t>flat feature </a:t>
            </a:r>
            <a:r>
              <a:rPr lang="de-AT" dirty="0" smtClean="0"/>
              <a:t>methods</a:t>
            </a:r>
          </a:p>
          <a:p>
            <a:pPr marL="0" indent="0"/>
            <a:endParaRPr lang="de-AT" dirty="0"/>
          </a:p>
          <a:p>
            <a:pPr marL="0" indent="0"/>
            <a:endParaRPr lang="de-AT" dirty="0" smtClean="0"/>
          </a:p>
          <a:p>
            <a:pPr marL="0" indent="0" algn="r"/>
            <a:r>
              <a:rPr lang="de-AT" dirty="0" smtClean="0"/>
              <a:t>e.g. Tree structure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9F0724-28A3-464E-9206-291DC7902ABF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6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1822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Methods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structured</a:t>
            </a:r>
            <a:r>
              <a:rPr lang="de-AT" dirty="0" smtClean="0"/>
              <a:t> </a:t>
            </a:r>
            <a:r>
              <a:rPr lang="de-AT" dirty="0" err="1" smtClean="0"/>
              <a:t>features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Group 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Tree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Graph</a:t>
            </a:r>
          </a:p>
          <a:p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7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28021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Structured features: Group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8</a:t>
            </a:fld>
            <a:endParaRPr lang="de-AT" altLang="de-D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Groups more likely to be selected completely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r"/>
            <a:r>
              <a:rPr lang="en-US" dirty="0" smtClean="0"/>
              <a:t>e.g. Sparse Group Lasso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22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 smtClean="0"/>
              <a:t>Structured features: Group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sz="3200" dirty="0" smtClean="0"/>
              <a:t>Example: (Sparse) </a:t>
            </a:r>
            <a:r>
              <a:rPr lang="de-AT" sz="3200" dirty="0" smtClean="0"/>
              <a:t>Group Lasso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9</a:t>
            </a:fld>
            <a:endParaRPr lang="de-AT" altLang="de-D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31" y="2564904"/>
            <a:ext cx="8064897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75564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mit weißem Rahmen und dunklem Logo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_blau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halt_weiß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TU_Powerpoint_Vorlage_logo</Template>
  <TotalTime>0</TotalTime>
  <Words>1482</Words>
  <Application>Microsoft Office PowerPoint</Application>
  <PresentationFormat>On-screen Show (4:3)</PresentationFormat>
  <Paragraphs>164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Symbol</vt:lpstr>
      <vt:lpstr>Wingdings</vt:lpstr>
      <vt:lpstr>Titel mit weißem Rahmen und dunklem Logo</vt:lpstr>
      <vt:lpstr>Inhalt_blauer_Rahmen</vt:lpstr>
      <vt:lpstr>Inhalt_weißer_Rahmen</vt:lpstr>
      <vt:lpstr>Feature Selection  for media classification</vt:lpstr>
      <vt:lpstr>Motivation</vt:lpstr>
      <vt:lpstr>Motivation</vt:lpstr>
      <vt:lpstr>Motivation</vt:lpstr>
      <vt:lpstr>Motivation</vt:lpstr>
      <vt:lpstr>Structured features </vt:lpstr>
      <vt:lpstr>Methods for structured features</vt:lpstr>
      <vt:lpstr>Structured features: Group</vt:lpstr>
      <vt:lpstr>Structured features: Group Example: (Sparse) Group Lasso</vt:lpstr>
      <vt:lpstr>Structured features: Tree</vt:lpstr>
      <vt:lpstr>Structured features: Tree Example: Tree structured group Lasso</vt:lpstr>
      <vt:lpstr>Structured features: Graph</vt:lpstr>
      <vt:lpstr>Applications</vt:lpstr>
      <vt:lpstr>Literature</vt:lpstr>
      <vt:lpstr>Literature</vt:lpstr>
      <vt:lpstr>Literature</vt:lpstr>
      <vt:lpstr>Questions?  Discussion!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  for media classification</dc:title>
  <dc:creator>Svetlana B</dc:creator>
  <cp:lastModifiedBy>Florian Schober</cp:lastModifiedBy>
  <cp:revision>33</cp:revision>
  <dcterms:created xsi:type="dcterms:W3CDTF">2016-01-25T10:01:47Z</dcterms:created>
  <dcterms:modified xsi:type="dcterms:W3CDTF">2016-01-25T23:17:10Z</dcterms:modified>
</cp:coreProperties>
</file>