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654" r:id="rId2"/>
    <p:sldMasterId id="2147483667" r:id="rId3"/>
  </p:sldMasterIdLst>
  <p:notesMasterIdLst>
    <p:notesMasterId r:id="rId38"/>
  </p:notesMasterIdLst>
  <p:sldIdLst>
    <p:sldId id="256" r:id="rId4"/>
    <p:sldId id="288" r:id="rId5"/>
    <p:sldId id="289" r:id="rId6"/>
    <p:sldId id="290" r:id="rId7"/>
    <p:sldId id="259" r:id="rId8"/>
    <p:sldId id="260" r:id="rId9"/>
    <p:sldId id="261" r:id="rId10"/>
    <p:sldId id="262" r:id="rId11"/>
    <p:sldId id="263" r:id="rId12"/>
    <p:sldId id="273" r:id="rId13"/>
    <p:sldId id="280" r:id="rId14"/>
    <p:sldId id="264" r:id="rId15"/>
    <p:sldId id="278" r:id="rId16"/>
    <p:sldId id="281" r:id="rId17"/>
    <p:sldId id="284" r:id="rId18"/>
    <p:sldId id="286" r:id="rId19"/>
    <p:sldId id="282" r:id="rId20"/>
    <p:sldId id="283" r:id="rId21"/>
    <p:sldId id="287" r:id="rId22"/>
    <p:sldId id="265" r:id="rId23"/>
    <p:sldId id="275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4F81BD"/>
    <a:srgbClr val="EDED1F"/>
    <a:srgbClr val="006699"/>
    <a:srgbClr val="DEE7EC"/>
    <a:srgbClr val="ABFFFF"/>
    <a:srgbClr val="A7DDE9"/>
    <a:srgbClr val="0086BB"/>
    <a:srgbClr val="0080B0"/>
    <a:srgbClr val="006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643" autoAdjust="0"/>
    <p:restoredTop sz="84810" autoAdjust="0"/>
  </p:normalViewPr>
  <p:slideViewPr>
    <p:cSldViewPr>
      <p:cViewPr varScale="1">
        <p:scale>
          <a:sx n="99" d="100"/>
          <a:sy n="99" d="100"/>
        </p:scale>
        <p:origin x="15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E14D212-9D9E-4B78-B2A5-B26E29145D5C}" type="datetimeFigureOut">
              <a:rPr lang="de-DE"/>
              <a:pPr>
                <a:defRPr/>
              </a:pPr>
              <a:t>26.01.2016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07914D93-ABC8-448C-8296-85FD12164B61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278216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dirty="0" smtClean="0"/>
          </a:p>
        </p:txBody>
      </p:sp>
      <p:sp>
        <p:nvSpPr>
          <p:cNvPr id="17412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707D2F0-140D-4C7D-9B0E-DCE06A6B9284}" type="slidenum">
              <a:rPr lang="de-DE" altLang="de-DE">
                <a:latin typeface="Calibri" panose="020F0502020204030204" pitchFamily="34" charset="0"/>
              </a:rPr>
              <a:pPr eaLnBrk="1" hangingPunct="1"/>
              <a:t>1</a:t>
            </a:fld>
            <a:endParaRPr lang="de-DE" altLang="de-DE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26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Fit </a:t>
            </a:r>
            <a:r>
              <a:rPr lang="de-AT" dirty="0" err="1" smtClean="0"/>
              <a:t>classifier</a:t>
            </a:r>
            <a:r>
              <a:rPr lang="de-AT" dirty="0" smtClean="0"/>
              <a:t> </a:t>
            </a:r>
            <a:r>
              <a:rPr lang="de-AT" dirty="0" err="1" smtClean="0"/>
              <a:t>best</a:t>
            </a:r>
            <a:r>
              <a:rPr lang="de-AT" dirty="0" smtClean="0"/>
              <a:t> = </a:t>
            </a:r>
            <a:r>
              <a:rPr lang="de-AT" dirty="0" err="1" smtClean="0"/>
              <a:t>consider</a:t>
            </a:r>
            <a:r>
              <a:rPr lang="de-AT" dirty="0" smtClean="0"/>
              <a:t> </a:t>
            </a:r>
            <a:r>
              <a:rPr lang="de-AT" dirty="0" err="1" smtClean="0"/>
              <a:t>biases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heuristics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baseline="0" dirty="0" smtClean="0"/>
              <a:t> a </a:t>
            </a:r>
            <a:r>
              <a:rPr lang="de-AT" baseline="0" dirty="0" err="1" smtClean="0"/>
              <a:t>classifier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optimally</a:t>
            </a:r>
            <a:endParaRPr lang="de-AT" baseline="0" dirty="0" smtClean="0"/>
          </a:p>
          <a:p>
            <a:endParaRPr lang="de-AT" baseline="0" dirty="0" smtClean="0"/>
          </a:p>
          <a:p>
            <a:r>
              <a:rPr lang="de-AT" baseline="0" dirty="0" err="1" smtClean="0"/>
              <a:t>Better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results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achieved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normally</a:t>
            </a:r>
            <a:r>
              <a:rPr lang="de-AT" baseline="0" dirty="0" smtClean="0"/>
              <a:t> !!!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92573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Search </a:t>
            </a:r>
            <a:r>
              <a:rPr lang="de-AT" dirty="0" err="1" smtClean="0"/>
              <a:t>for</a:t>
            </a:r>
            <a:r>
              <a:rPr lang="de-AT" baseline="0" dirty="0" smtClean="0"/>
              <a:t> a </a:t>
            </a:r>
            <a:r>
              <a:rPr lang="de-AT" baseline="0" dirty="0" err="1" smtClean="0"/>
              <a:t>subset</a:t>
            </a:r>
            <a:r>
              <a:rPr lang="de-AT" baseline="0" dirty="0" smtClean="0"/>
              <a:t> </a:t>
            </a:r>
            <a:r>
              <a:rPr lang="de-AT" dirty="0" smtClean="0"/>
              <a:t>: different </a:t>
            </a:r>
            <a:r>
              <a:rPr lang="de-AT" dirty="0" err="1" smtClean="0"/>
              <a:t>algorithms</a:t>
            </a:r>
            <a:r>
              <a:rPr lang="de-AT" dirty="0" smtClean="0"/>
              <a:t> </a:t>
            </a:r>
            <a:r>
              <a:rPr lang="de-AT" dirty="0" err="1" smtClean="0"/>
              <a:t>possible</a:t>
            </a:r>
            <a:r>
              <a:rPr lang="de-AT" dirty="0" smtClean="0"/>
              <a:t>: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hill-climbing, best-first, branch-and-bound, and genetic </a:t>
            </a:r>
            <a:r>
              <a:rPr lang="de-A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algorithms</a:t>
            </a:r>
            <a:r>
              <a:rPr lang="de-A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de-A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Either</a:t>
            </a:r>
            <a:r>
              <a:rPr lang="de-A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de-A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</a:t>
            </a:r>
            <a:r>
              <a:rPr lang="de-A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de-A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</a:t>
            </a:r>
            <a:r>
              <a:rPr lang="de-A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de-A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</a:t>
            </a:r>
            <a:r>
              <a:rPr lang="de-A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A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</a:t>
            </a:r>
            <a:r>
              <a:rPr lang="de-A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A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A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A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reduce</a:t>
            </a:r>
            <a:r>
              <a:rPr lang="de-A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A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features</a:t>
            </a:r>
            <a:r>
              <a:rPr lang="de-A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 </a:t>
            </a:r>
            <a:r>
              <a:rPr lang="de-A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A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de-A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</a:t>
            </a:r>
            <a:r>
              <a:rPr lang="de-A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A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</a:t>
            </a:r>
            <a:r>
              <a:rPr lang="de-A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de-A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empty</a:t>
            </a:r>
            <a:r>
              <a:rPr lang="de-A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A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</a:t>
            </a:r>
            <a:r>
              <a:rPr lang="de-A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A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A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A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</a:t>
            </a:r>
            <a:r>
              <a:rPr lang="de-A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A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features</a:t>
            </a:r>
            <a:r>
              <a:rPr lang="de-A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</a:t>
            </a:r>
            <a:r>
              <a:rPr lang="de-A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forward</a:t>
            </a:r>
            <a:r>
              <a:rPr lang="de-A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A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selection</a:t>
            </a:r>
            <a:r>
              <a:rPr lang="de-A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de-A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backward</a:t>
            </a:r>
            <a:r>
              <a:rPr lang="de-A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A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elimination</a:t>
            </a:r>
            <a:endParaRPr lang="de-AT" dirty="0" smtClean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730296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Evaluation/</a:t>
            </a:r>
            <a:r>
              <a:rPr lang="de-AT" dirty="0" err="1" smtClean="0"/>
              <a:t>Estimation</a:t>
            </a:r>
            <a:r>
              <a:rPr lang="de-AT" dirty="0" smtClean="0"/>
              <a:t>: </a:t>
            </a:r>
          </a:p>
          <a:p>
            <a:r>
              <a:rPr lang="de-AT" dirty="0" smtClean="0"/>
              <a:t>´</a:t>
            </a:r>
          </a:p>
          <a:p>
            <a:r>
              <a:rPr lang="de-AT" dirty="0" smtClean="0"/>
              <a:t>Train </a:t>
            </a:r>
            <a:r>
              <a:rPr lang="de-AT" dirty="0" err="1" smtClean="0"/>
              <a:t>classsifier</a:t>
            </a:r>
            <a:r>
              <a:rPr lang="de-AT" baseline="0" dirty="0" smtClean="0"/>
              <a:t>  </a:t>
            </a:r>
            <a:r>
              <a:rPr lang="de-AT" baseline="0" dirty="0" err="1" smtClean="0"/>
              <a:t>with</a:t>
            </a:r>
            <a:r>
              <a:rPr lang="de-AT" baseline="0" dirty="0" smtClean="0"/>
              <a:t> 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 </a:t>
            </a:r>
            <a:r>
              <a:rPr lang="de-AT" baseline="0" dirty="0" err="1" smtClean="0"/>
              <a:t>subset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evaluate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e.g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with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cross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validation</a:t>
            </a:r>
            <a:r>
              <a:rPr lang="de-AT" baseline="0" dirty="0" smtClean="0"/>
              <a:t> – </a:t>
            </a:r>
            <a:r>
              <a:rPr lang="de-AT" baseline="0" dirty="0" err="1" smtClean="0"/>
              <a:t>uses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classifier</a:t>
            </a:r>
            <a:r>
              <a:rPr lang="de-AT" baseline="0" dirty="0" smtClean="0"/>
              <a:t>!</a:t>
            </a:r>
          </a:p>
          <a:p>
            <a:endParaRPr lang="de-AT" baseline="0" dirty="0" smtClean="0"/>
          </a:p>
          <a:p>
            <a:endParaRPr lang="de-AT" baseline="0" dirty="0" smtClean="0"/>
          </a:p>
          <a:p>
            <a:endParaRPr lang="de-AT" baseline="0" dirty="0" smtClean="0"/>
          </a:p>
          <a:p>
            <a:pPr marL="0" indent="0">
              <a:buFont typeface="+mj-lt"/>
              <a:buNone/>
            </a:pPr>
            <a:endParaRPr lang="de-AT" baseline="0" dirty="0" smtClean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49207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 smtClean="0"/>
              <a:t>Iterate</a:t>
            </a:r>
            <a:r>
              <a:rPr lang="de-AT" dirty="0" smtClean="0"/>
              <a:t>,</a:t>
            </a:r>
            <a:r>
              <a:rPr lang="de-AT" baseline="0" dirty="0" smtClean="0"/>
              <a:t> </a:t>
            </a:r>
            <a:r>
              <a:rPr lang="de-AT" baseline="0" dirty="0" err="1" smtClean="0"/>
              <a:t>expand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old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subset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 </a:t>
            </a:r>
            <a:r>
              <a:rPr lang="de-AT" baseline="0" dirty="0" err="1" smtClean="0"/>
              <a:t>add</a:t>
            </a:r>
            <a:r>
              <a:rPr lang="de-AT" baseline="0" dirty="0" smtClean="0"/>
              <a:t>  </a:t>
            </a:r>
            <a:r>
              <a:rPr lang="de-AT" baseline="0" dirty="0" err="1" smtClean="0"/>
              <a:t>features</a:t>
            </a:r>
            <a:r>
              <a:rPr lang="de-AT" baseline="0" dirty="0" smtClean="0"/>
              <a:t>, (</a:t>
            </a:r>
            <a:r>
              <a:rPr lang="de-AT" baseline="0" dirty="0" err="1" smtClean="0"/>
              <a:t>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decimate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remove</a:t>
            </a:r>
            <a:r>
              <a:rPr lang="de-AT" baseline="0" dirty="0" smtClean="0"/>
              <a:t>) ,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repeat</a:t>
            </a:r>
            <a:r>
              <a:rPr lang="de-AT" baseline="0" dirty="0" smtClean="0"/>
              <a:t> </a:t>
            </a:r>
          </a:p>
          <a:p>
            <a:endParaRPr lang="de-AT" baseline="0" dirty="0" smtClean="0"/>
          </a:p>
          <a:p>
            <a:endParaRPr lang="de-AT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de-AT" baseline="0" dirty="0" smtClean="0"/>
              <a:t>--je nach </a:t>
            </a:r>
            <a:r>
              <a:rPr lang="de-AT" baseline="0" dirty="0" err="1" smtClean="0"/>
              <a:t>methode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kommts</a:t>
            </a:r>
            <a:r>
              <a:rPr lang="de-AT" baseline="0" dirty="0" smtClean="0"/>
              <a:t> drauf an, wie  viele </a:t>
            </a:r>
            <a:r>
              <a:rPr lang="de-AT" baseline="0" dirty="0" err="1" smtClean="0"/>
              <a:t>subsets</a:t>
            </a:r>
            <a:r>
              <a:rPr lang="de-AT" baseline="0" dirty="0" smtClean="0"/>
              <a:t> getestet werden (</a:t>
            </a:r>
            <a:r>
              <a:rPr lang="de-AT" baseline="0" dirty="0" err="1" smtClean="0"/>
              <a:t>greedy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vs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genetic</a:t>
            </a:r>
            <a:r>
              <a:rPr lang="de-AT" baseline="0" dirty="0" smtClean="0"/>
              <a:t>)</a:t>
            </a:r>
          </a:p>
          <a:p>
            <a:pPr marL="0" indent="0">
              <a:buFont typeface="+mj-lt"/>
              <a:buNone/>
            </a:pPr>
            <a:endParaRPr lang="de-AT" baseline="0" dirty="0" smtClean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781382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de-AT" baseline="0" dirty="0" err="1" smtClean="0"/>
              <a:t>Finally</a:t>
            </a:r>
            <a:r>
              <a:rPr lang="de-AT" baseline="0" dirty="0" smtClean="0"/>
              <a:t>: </a:t>
            </a:r>
          </a:p>
          <a:p>
            <a:pPr marL="0" indent="0">
              <a:buFont typeface="+mj-lt"/>
              <a:buNone/>
            </a:pPr>
            <a:endParaRPr lang="de-AT" baseline="0" dirty="0" smtClean="0"/>
          </a:p>
          <a:p>
            <a:pPr marL="0" indent="0">
              <a:buFont typeface="+mj-lt"/>
              <a:buNone/>
            </a:pPr>
            <a:r>
              <a:rPr lang="de-AT" dirty="0" err="1" smtClean="0"/>
              <a:t>Use</a:t>
            </a:r>
            <a:r>
              <a:rPr lang="de-AT" dirty="0" smtClean="0"/>
              <a:t> </a:t>
            </a:r>
            <a:r>
              <a:rPr lang="de-AT" dirty="0" err="1" smtClean="0"/>
              <a:t>subset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best</a:t>
            </a:r>
            <a:r>
              <a:rPr lang="de-AT" dirty="0" smtClean="0"/>
              <a:t> </a:t>
            </a:r>
            <a:r>
              <a:rPr lang="de-AT" dirty="0" err="1" smtClean="0"/>
              <a:t>performance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train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classifier</a:t>
            </a:r>
            <a:r>
              <a:rPr lang="de-AT" baseline="0" dirty="0" smtClean="0"/>
              <a:t>, 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  </a:t>
            </a:r>
            <a:r>
              <a:rPr lang="de-AT" baseline="0" dirty="0" err="1" smtClean="0"/>
              <a:t>use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it</a:t>
            </a:r>
            <a:r>
              <a:rPr lang="de-AT" baseline="0" dirty="0" smtClean="0"/>
              <a:t>  </a:t>
            </a:r>
            <a:r>
              <a:rPr lang="de-AT" baseline="0" dirty="0" err="1" smtClean="0"/>
              <a:t>for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actual</a:t>
            </a:r>
            <a:r>
              <a:rPr lang="de-AT" baseline="0" dirty="0" smtClean="0"/>
              <a:t> </a:t>
            </a:r>
            <a:r>
              <a:rPr lang="de-AT" dirty="0" err="1" smtClean="0"/>
              <a:t>classification</a:t>
            </a:r>
            <a:r>
              <a:rPr lang="de-AT" dirty="0" smtClean="0"/>
              <a:t> </a:t>
            </a:r>
            <a:r>
              <a:rPr lang="de-AT" dirty="0" err="1" smtClean="0"/>
              <a:t>task</a:t>
            </a:r>
            <a:r>
              <a:rPr lang="de-AT" dirty="0" smtClean="0"/>
              <a:t> (</a:t>
            </a:r>
            <a:r>
              <a:rPr lang="de-AT" dirty="0" err="1" smtClean="0"/>
              <a:t>normally</a:t>
            </a:r>
            <a:r>
              <a:rPr lang="de-AT" dirty="0" smtClean="0"/>
              <a:t> after </a:t>
            </a:r>
            <a:r>
              <a:rPr lang="de-AT" dirty="0" err="1" smtClean="0"/>
              <a:t>testing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with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testset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independent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from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training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set</a:t>
            </a:r>
            <a:r>
              <a:rPr lang="de-AT" baseline="0" dirty="0" smtClean="0"/>
              <a:t>)</a:t>
            </a:r>
            <a:endParaRPr lang="de-AT" dirty="0" smtClean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604413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Search: different </a:t>
            </a:r>
            <a:r>
              <a:rPr lang="de-AT" dirty="0" err="1" smtClean="0"/>
              <a:t>algorithms</a:t>
            </a:r>
            <a:r>
              <a:rPr lang="de-AT" dirty="0" smtClean="0"/>
              <a:t> </a:t>
            </a:r>
            <a:r>
              <a:rPr lang="de-AT" dirty="0" err="1" smtClean="0"/>
              <a:t>possible</a:t>
            </a:r>
            <a:endParaRPr lang="de-AT" dirty="0" smtClean="0"/>
          </a:p>
          <a:p>
            <a:r>
              <a:rPr lang="de-AT" dirty="0" smtClean="0"/>
              <a:t>Evaluation/</a:t>
            </a:r>
            <a:r>
              <a:rPr lang="de-AT" dirty="0" err="1" smtClean="0"/>
              <a:t>Estimation</a:t>
            </a:r>
            <a:r>
              <a:rPr lang="de-AT" dirty="0" smtClean="0"/>
              <a:t>: Test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set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cross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validation</a:t>
            </a:r>
            <a:r>
              <a:rPr lang="de-AT" baseline="0" dirty="0" smtClean="0"/>
              <a:t> – </a:t>
            </a:r>
            <a:r>
              <a:rPr lang="de-AT" baseline="0" dirty="0" err="1" smtClean="0"/>
              <a:t>uses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classifier</a:t>
            </a:r>
            <a:endParaRPr lang="de-AT" baseline="0" dirty="0" smtClean="0"/>
          </a:p>
          <a:p>
            <a:pPr marL="0" indent="0">
              <a:buFont typeface="+mj-lt"/>
              <a:buNone/>
            </a:pPr>
            <a:endParaRPr lang="de-AT" baseline="0" dirty="0" smtClean="0"/>
          </a:p>
          <a:p>
            <a:pPr marL="0" indent="0">
              <a:buFont typeface="+mj-lt"/>
              <a:buNone/>
            </a:pPr>
            <a:r>
              <a:rPr lang="de-AT" baseline="0" dirty="0" err="1" smtClean="0"/>
              <a:t>Finally</a:t>
            </a:r>
            <a:r>
              <a:rPr lang="de-AT" baseline="0" dirty="0" smtClean="0"/>
              <a:t>: </a:t>
            </a:r>
            <a:r>
              <a:rPr lang="de-AT" dirty="0" err="1" smtClean="0"/>
              <a:t>Use</a:t>
            </a:r>
            <a:r>
              <a:rPr lang="de-AT" dirty="0" smtClean="0"/>
              <a:t> </a:t>
            </a:r>
            <a:r>
              <a:rPr lang="de-AT" dirty="0" err="1" smtClean="0"/>
              <a:t>subset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best</a:t>
            </a:r>
            <a:r>
              <a:rPr lang="de-AT" dirty="0" smtClean="0"/>
              <a:t> </a:t>
            </a:r>
            <a:r>
              <a:rPr lang="de-AT" dirty="0" err="1" smtClean="0"/>
              <a:t>performance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train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classifier</a:t>
            </a:r>
            <a:r>
              <a:rPr lang="de-AT" baseline="0" dirty="0" smtClean="0"/>
              <a:t>, 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  </a:t>
            </a:r>
            <a:r>
              <a:rPr lang="de-AT" baseline="0" dirty="0" err="1" smtClean="0"/>
              <a:t>use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it</a:t>
            </a:r>
            <a:r>
              <a:rPr lang="de-AT" baseline="0" dirty="0" smtClean="0"/>
              <a:t>  </a:t>
            </a:r>
            <a:r>
              <a:rPr lang="de-AT" baseline="0" dirty="0" err="1" smtClean="0"/>
              <a:t>for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actual</a:t>
            </a:r>
            <a:r>
              <a:rPr lang="de-AT" baseline="0" dirty="0" smtClean="0"/>
              <a:t> </a:t>
            </a:r>
            <a:r>
              <a:rPr lang="de-AT" dirty="0" err="1" smtClean="0"/>
              <a:t>classification</a:t>
            </a:r>
            <a:r>
              <a:rPr lang="de-AT" dirty="0" smtClean="0"/>
              <a:t> </a:t>
            </a:r>
            <a:r>
              <a:rPr lang="de-AT" dirty="0" err="1" smtClean="0"/>
              <a:t>task</a:t>
            </a:r>
            <a:r>
              <a:rPr lang="de-AT" dirty="0" smtClean="0"/>
              <a:t> (</a:t>
            </a:r>
            <a:r>
              <a:rPr lang="de-AT" dirty="0" err="1" smtClean="0"/>
              <a:t>normally</a:t>
            </a:r>
            <a:r>
              <a:rPr lang="de-AT" dirty="0" smtClean="0"/>
              <a:t> after </a:t>
            </a:r>
            <a:r>
              <a:rPr lang="de-AT" dirty="0" err="1" smtClean="0"/>
              <a:t>testing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with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testset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independent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from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training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set</a:t>
            </a:r>
            <a:r>
              <a:rPr lang="de-AT" baseline="0" dirty="0" smtClean="0"/>
              <a:t>)</a:t>
            </a:r>
            <a:endParaRPr lang="de-AT" dirty="0" smtClean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485939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 smtClean="0"/>
              <a:t>They</a:t>
            </a:r>
            <a:r>
              <a:rPr lang="de-AT" dirty="0" smtClean="0"/>
              <a:t> </a:t>
            </a:r>
            <a:r>
              <a:rPr lang="de-AT" dirty="0" err="1" smtClean="0"/>
              <a:t>try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unite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benefits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other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two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054928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NO </a:t>
            </a:r>
            <a:r>
              <a:rPr lang="de-AT" dirty="0" err="1" smtClean="0"/>
              <a:t>characterisation</a:t>
            </a:r>
            <a:r>
              <a:rPr lang="de-AT" dirty="0" smtClean="0"/>
              <a:t> apart </a:t>
            </a:r>
            <a:r>
              <a:rPr lang="de-AT" dirty="0" err="1" smtClean="0"/>
              <a:t>from</a:t>
            </a:r>
            <a:r>
              <a:rPr lang="de-AT" baseline="0" dirty="0" smtClean="0"/>
              <a:t> </a:t>
            </a:r>
            <a:r>
              <a:rPr lang="de-AT" dirty="0" err="1" smtClean="0"/>
              <a:t>that</a:t>
            </a:r>
            <a:r>
              <a:rPr lang="de-AT" dirty="0" smtClean="0"/>
              <a:t> </a:t>
            </a:r>
            <a:r>
              <a:rPr lang="de-AT" dirty="0" err="1" smtClean="0"/>
              <a:t>possible</a:t>
            </a:r>
            <a:endParaRPr lang="de-AT" dirty="0" smtClean="0"/>
          </a:p>
          <a:p>
            <a:endParaRPr lang="de-AT" dirty="0" smtClean="0"/>
          </a:p>
          <a:p>
            <a:r>
              <a:rPr lang="de-AT" dirty="0" smtClean="0"/>
              <a:t>NO</a:t>
            </a:r>
            <a:r>
              <a:rPr lang="de-AT" baseline="0" dirty="0" smtClean="0"/>
              <a:t> SVM </a:t>
            </a:r>
            <a:r>
              <a:rPr lang="de-AT" baseline="0" dirty="0" err="1" smtClean="0"/>
              <a:t>classifier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used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here</a:t>
            </a:r>
            <a:r>
              <a:rPr lang="de-AT" baseline="0" dirty="0" smtClean="0"/>
              <a:t> – but </a:t>
            </a:r>
            <a:r>
              <a:rPr lang="de-AT" baseline="0" dirty="0" err="1" smtClean="0"/>
              <a:t>for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selecting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features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753858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>
                <a:solidFill>
                  <a:prstClr val="black"/>
                </a:solidFill>
              </a:rPr>
              <a:pPr/>
              <a:t>23</a:t>
            </a:fld>
            <a:endParaRPr lang="de-DE" alt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3791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>
                <a:solidFill>
                  <a:prstClr val="black"/>
                </a:solidFill>
              </a:rPr>
              <a:pPr/>
              <a:t>24</a:t>
            </a:fld>
            <a:endParaRPr lang="de-DE" alt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341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>
                <a:solidFill>
                  <a:prstClr val="black"/>
                </a:solidFill>
              </a:rPr>
              <a:pPr/>
              <a:t>2</a:t>
            </a:fld>
            <a:endParaRPr lang="de-DE" alt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0973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>
                <a:solidFill>
                  <a:prstClr val="black"/>
                </a:solidFill>
              </a:rPr>
              <a:pPr/>
              <a:t>28</a:t>
            </a:fld>
            <a:endParaRPr lang="de-DE" alt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910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>
                <a:solidFill>
                  <a:prstClr val="black"/>
                </a:solidFill>
              </a:rPr>
              <a:pPr/>
              <a:t>4</a:t>
            </a:fld>
            <a:endParaRPr lang="de-DE" alt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289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Relevant = </a:t>
            </a:r>
            <a:r>
              <a:rPr lang="de-AT" dirty="0" err="1" smtClean="0"/>
              <a:t>depends</a:t>
            </a:r>
            <a:r>
              <a:rPr lang="de-AT" dirty="0" smtClean="0"/>
              <a:t> on </a:t>
            </a:r>
            <a:r>
              <a:rPr lang="de-AT" dirty="0" err="1" smtClean="0"/>
              <a:t>application</a:t>
            </a:r>
            <a:r>
              <a:rPr lang="de-AT" dirty="0" smtClean="0"/>
              <a:t>, but in </a:t>
            </a:r>
            <a:r>
              <a:rPr lang="de-AT" dirty="0" err="1" smtClean="0"/>
              <a:t>genereal</a:t>
            </a:r>
            <a:r>
              <a:rPr lang="de-AT" dirty="0" smtClean="0"/>
              <a:t>:</a:t>
            </a:r>
            <a:br>
              <a:rPr lang="de-AT" dirty="0" smtClean="0"/>
            </a:br>
            <a:r>
              <a:rPr lang="de-AT" dirty="0" err="1" smtClean="0"/>
              <a:t>Discriminating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feature</a:t>
            </a:r>
            <a:r>
              <a:rPr lang="de-AT" baseline="0" dirty="0" smtClean="0"/>
              <a:t> = </a:t>
            </a:r>
            <a:r>
              <a:rPr lang="de-AT" baseline="0" dirty="0" err="1" smtClean="0"/>
              <a:t>when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looking</a:t>
            </a:r>
            <a:r>
              <a:rPr lang="de-AT" baseline="0" dirty="0" smtClean="0"/>
              <a:t> at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feature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clear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classification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can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done</a:t>
            </a:r>
            <a:r>
              <a:rPr lang="de-AT" baseline="0" dirty="0" smtClean="0"/>
              <a:t> </a:t>
            </a:r>
          </a:p>
          <a:p>
            <a:r>
              <a:rPr lang="de-AT" baseline="0" dirty="0" err="1" smtClean="0"/>
              <a:t>No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redundancy</a:t>
            </a:r>
            <a:r>
              <a:rPr lang="de-AT" baseline="0" dirty="0" smtClean="0"/>
              <a:t> = </a:t>
            </a:r>
            <a:r>
              <a:rPr lang="de-AT" baseline="0" dirty="0" err="1" smtClean="0"/>
              <a:t>two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features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should</a:t>
            </a:r>
            <a:r>
              <a:rPr lang="de-AT" baseline="0" dirty="0" smtClean="0"/>
              <a:t> not </a:t>
            </a:r>
            <a:r>
              <a:rPr lang="de-AT" baseline="0" dirty="0" err="1" smtClean="0"/>
              <a:t>lead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same </a:t>
            </a:r>
            <a:r>
              <a:rPr lang="de-AT" baseline="0" dirty="0" err="1" smtClean="0"/>
              <a:t>information</a:t>
            </a:r>
            <a:endParaRPr lang="de-AT" baseline="0" dirty="0" smtClean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81391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Not </a:t>
            </a:r>
            <a:r>
              <a:rPr lang="de-AT" dirty="0" err="1" smtClean="0"/>
              <a:t>really</a:t>
            </a:r>
            <a:r>
              <a:rPr lang="de-AT" dirty="0" smtClean="0"/>
              <a:t> </a:t>
            </a:r>
            <a:r>
              <a:rPr lang="de-AT" dirty="0" err="1" smtClean="0"/>
              <a:t>definable</a:t>
            </a:r>
            <a:r>
              <a:rPr lang="de-AT" dirty="0" smtClean="0"/>
              <a:t>, </a:t>
            </a:r>
            <a:r>
              <a:rPr lang="de-AT" dirty="0" err="1" smtClean="0"/>
              <a:t>depends</a:t>
            </a:r>
            <a:r>
              <a:rPr lang="de-AT" dirty="0" smtClean="0"/>
              <a:t> on </a:t>
            </a:r>
            <a:r>
              <a:rPr lang="de-AT" dirty="0" err="1" smtClean="0"/>
              <a:t>assumptions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how</a:t>
            </a:r>
            <a:r>
              <a:rPr lang="de-AT" baseline="0" dirty="0" smtClean="0"/>
              <a:t> </a:t>
            </a:r>
            <a:r>
              <a:rPr lang="de-AT" baseline="0" dirty="0" err="1" smtClean="0"/>
              <a:t>you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model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problem</a:t>
            </a:r>
            <a:r>
              <a:rPr lang="de-AT" baseline="0" dirty="0" smtClean="0"/>
              <a:t> – </a:t>
            </a:r>
            <a:r>
              <a:rPr lang="de-AT" baseline="0" dirty="0" err="1" smtClean="0"/>
              <a:t>may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possibilities</a:t>
            </a:r>
            <a:endParaRPr lang="de-AT" dirty="0" smtClean="0"/>
          </a:p>
          <a:p>
            <a:endParaRPr lang="de-AT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04558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So: </a:t>
            </a:r>
            <a:r>
              <a:rPr lang="de-AT" dirty="0" err="1" smtClean="0"/>
              <a:t>If</a:t>
            </a:r>
            <a:r>
              <a:rPr lang="de-AT" dirty="0" smtClean="0"/>
              <a:t> </a:t>
            </a:r>
            <a:r>
              <a:rPr lang="de-AT" dirty="0" err="1" smtClean="0"/>
              <a:t>you</a:t>
            </a:r>
            <a:r>
              <a:rPr lang="de-AT" dirty="0" smtClean="0"/>
              <a:t> </a:t>
            </a:r>
            <a:r>
              <a:rPr lang="de-AT" dirty="0" err="1" smtClean="0"/>
              <a:t>have</a:t>
            </a:r>
            <a:r>
              <a:rPr lang="de-AT" dirty="0" smtClean="0"/>
              <a:t> a </a:t>
            </a:r>
            <a:r>
              <a:rPr lang="de-AT" dirty="0" err="1" smtClean="0"/>
              <a:t>structure</a:t>
            </a:r>
            <a:r>
              <a:rPr lang="de-AT" dirty="0" smtClean="0"/>
              <a:t>, </a:t>
            </a:r>
            <a:r>
              <a:rPr lang="de-AT" dirty="0" err="1" smtClean="0"/>
              <a:t>then</a:t>
            </a:r>
            <a:r>
              <a:rPr lang="de-AT" baseline="0" dirty="0" smtClean="0"/>
              <a:t> ist </a:t>
            </a:r>
            <a:r>
              <a:rPr lang="de-AT" baseline="0" dirty="0" err="1" smtClean="0"/>
              <a:t>likely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that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you</a:t>
            </a:r>
            <a:r>
              <a:rPr lang="de-AT" baseline="0" dirty="0" smtClean="0"/>
              <a:t> will </a:t>
            </a:r>
            <a:r>
              <a:rPr lang="de-AT" baseline="0" dirty="0" err="1" smtClean="0"/>
              <a:t>perform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better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63849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„Filter  out least </a:t>
            </a:r>
            <a:r>
              <a:rPr lang="de-AT" dirty="0" err="1" smtClean="0"/>
              <a:t>interesting</a:t>
            </a:r>
            <a:r>
              <a:rPr lang="de-AT" dirty="0" smtClean="0"/>
              <a:t> variables“  </a:t>
            </a:r>
          </a:p>
          <a:p>
            <a:endParaRPr lang="de-AT" dirty="0" smtClean="0"/>
          </a:p>
          <a:p>
            <a:r>
              <a:rPr lang="de-AT" dirty="0" err="1" smtClean="0"/>
              <a:t>No</a:t>
            </a:r>
            <a:r>
              <a:rPr lang="de-AT" dirty="0" smtClean="0"/>
              <a:t> optimal </a:t>
            </a:r>
            <a:r>
              <a:rPr lang="de-AT" dirty="0" err="1" smtClean="0"/>
              <a:t>performance</a:t>
            </a:r>
            <a:r>
              <a:rPr lang="de-AT" dirty="0" smtClean="0"/>
              <a:t> </a:t>
            </a:r>
            <a:r>
              <a:rPr lang="de-AT" dirty="0" err="1" smtClean="0"/>
              <a:t>when</a:t>
            </a:r>
            <a:r>
              <a:rPr lang="de-AT" dirty="0" smtClean="0"/>
              <a:t> </a:t>
            </a:r>
            <a:r>
              <a:rPr lang="de-AT" dirty="0" err="1" smtClean="0"/>
              <a:t>doing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classification</a:t>
            </a:r>
            <a:r>
              <a:rPr lang="de-AT" dirty="0" smtClean="0"/>
              <a:t>, </a:t>
            </a:r>
            <a:r>
              <a:rPr lang="de-AT" dirty="0" err="1" smtClean="0"/>
              <a:t>eventually</a:t>
            </a:r>
            <a:r>
              <a:rPr lang="de-AT" dirty="0" smtClean="0"/>
              <a:t> </a:t>
            </a:r>
            <a:r>
              <a:rPr lang="de-AT" dirty="0" err="1" smtClean="0"/>
              <a:t>bias</a:t>
            </a:r>
            <a:r>
              <a:rPr lang="de-AT" dirty="0" smtClean="0"/>
              <a:t>/</a:t>
            </a:r>
            <a:r>
              <a:rPr lang="de-AT" dirty="0" err="1" smtClean="0"/>
              <a:t>properties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classfier</a:t>
            </a:r>
            <a:r>
              <a:rPr lang="de-AT" dirty="0" smtClean="0"/>
              <a:t> </a:t>
            </a:r>
            <a:r>
              <a:rPr lang="de-AT" dirty="0" err="1" smtClean="0"/>
              <a:t>influence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result</a:t>
            </a:r>
            <a:r>
              <a:rPr lang="de-AT" dirty="0" smtClean="0"/>
              <a:t> in a </a:t>
            </a:r>
            <a:r>
              <a:rPr lang="de-AT" dirty="0" err="1" smtClean="0"/>
              <a:t>neg</a:t>
            </a:r>
            <a:r>
              <a:rPr lang="de-AT" dirty="0" smtClean="0"/>
              <a:t> </a:t>
            </a:r>
            <a:r>
              <a:rPr lang="de-AT" dirty="0" err="1" smtClean="0"/>
              <a:t>way</a:t>
            </a:r>
            <a:r>
              <a:rPr lang="de-AT" dirty="0" smtClean="0"/>
              <a:t> 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35011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57250" lvl="1" indent="-457200"/>
            <a:r>
              <a:rPr lang="de-AT" dirty="0" err="1" smtClean="0"/>
              <a:t>Univariate</a:t>
            </a:r>
            <a:r>
              <a:rPr lang="de-AT" dirty="0" smtClean="0"/>
              <a:t>  </a:t>
            </a:r>
            <a:r>
              <a:rPr lang="de-AT" baseline="0" dirty="0" smtClean="0"/>
              <a:t>  =  </a:t>
            </a:r>
            <a:r>
              <a:rPr lang="de-AT" dirty="0" err="1" smtClean="0"/>
              <a:t>each</a:t>
            </a:r>
            <a:r>
              <a:rPr lang="de-AT" dirty="0" smtClean="0"/>
              <a:t> </a:t>
            </a:r>
            <a:r>
              <a:rPr lang="de-AT" dirty="0" err="1" smtClean="0"/>
              <a:t>feature</a:t>
            </a:r>
            <a:r>
              <a:rPr lang="de-AT" dirty="0" smtClean="0"/>
              <a:t> </a:t>
            </a:r>
            <a:r>
              <a:rPr lang="de-AT" dirty="0" err="1" smtClean="0"/>
              <a:t>independent</a:t>
            </a:r>
            <a:r>
              <a:rPr lang="de-AT" baseline="0" dirty="0" smtClean="0"/>
              <a:t>  </a:t>
            </a:r>
            <a:r>
              <a:rPr lang="de-AT" baseline="0" dirty="0" err="1" smtClean="0"/>
              <a:t>eg</a:t>
            </a:r>
            <a:r>
              <a:rPr lang="de-AT" baseline="0" dirty="0" smtClean="0"/>
              <a:t>.  </a:t>
            </a:r>
            <a:r>
              <a:rPr lang="de-AT" baseline="0" dirty="0" err="1" smtClean="0"/>
              <a:t>Eucledean</a:t>
            </a:r>
            <a:r>
              <a:rPr lang="de-AT" baseline="0" dirty="0" smtClean="0"/>
              <a:t>  </a:t>
            </a:r>
            <a:r>
              <a:rPr lang="de-AT" baseline="0" dirty="0" err="1" smtClean="0"/>
              <a:t>disstance</a:t>
            </a:r>
            <a:endParaRPr lang="de-AT" dirty="0" smtClean="0"/>
          </a:p>
          <a:p>
            <a:pPr marL="857250" lvl="1" indent="-457200"/>
            <a:r>
              <a:rPr lang="de-AT" dirty="0" smtClean="0"/>
              <a:t>Multivariate  =</a:t>
            </a:r>
            <a:r>
              <a:rPr lang="de-AT" baseline="0" dirty="0" smtClean="0"/>
              <a:t>  </a:t>
            </a:r>
            <a:r>
              <a:rPr lang="de-AT" dirty="0" err="1" smtClean="0"/>
              <a:t>correlation</a:t>
            </a:r>
            <a:r>
              <a:rPr lang="de-AT" dirty="0" smtClean="0"/>
              <a:t> </a:t>
            </a:r>
            <a:r>
              <a:rPr lang="de-AT" dirty="0" err="1" smtClean="0"/>
              <a:t>between</a:t>
            </a:r>
            <a:r>
              <a:rPr lang="de-AT" dirty="0" smtClean="0"/>
              <a:t> </a:t>
            </a:r>
            <a:r>
              <a:rPr lang="de-AT" dirty="0" err="1" smtClean="0"/>
              <a:t>features</a:t>
            </a:r>
            <a:r>
              <a:rPr lang="de-AT" dirty="0" smtClean="0"/>
              <a:t>,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can</a:t>
            </a:r>
            <a:r>
              <a:rPr lang="de-AT" baseline="0" dirty="0" smtClean="0"/>
              <a:t>  </a:t>
            </a:r>
            <a:r>
              <a:rPr lang="de-AT" baseline="0" dirty="0" err="1" smtClean="0"/>
              <a:t>remove</a:t>
            </a:r>
            <a:r>
              <a:rPr lang="de-AT" baseline="0" dirty="0" smtClean="0"/>
              <a:t>  redundant </a:t>
            </a:r>
            <a:r>
              <a:rPr lang="de-AT" baseline="0" dirty="0" err="1" smtClean="0"/>
              <a:t>features</a:t>
            </a:r>
            <a:r>
              <a:rPr lang="de-AT" baseline="0" dirty="0" smtClean="0"/>
              <a:t>  (</a:t>
            </a:r>
            <a:r>
              <a:rPr lang="de-AT" baseline="0" dirty="0" err="1" smtClean="0"/>
              <a:t>univariate</a:t>
            </a:r>
            <a:r>
              <a:rPr lang="de-AT" baseline="0" dirty="0" smtClean="0"/>
              <a:t> </a:t>
            </a:r>
            <a:r>
              <a:rPr lang="de-AT" baseline="0" dirty="0" smtClean="0">
                <a:sym typeface="Wingdings" panose="05000000000000000000" pitchFamily="2" charset="2"/>
              </a:rPr>
              <a:t>  </a:t>
            </a:r>
            <a:r>
              <a:rPr lang="de-AT" baseline="0" dirty="0" err="1" smtClean="0"/>
              <a:t>filter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methods</a:t>
            </a:r>
            <a:r>
              <a:rPr lang="de-AT" baseline="0" dirty="0" smtClean="0"/>
              <a:t>  </a:t>
            </a:r>
            <a:r>
              <a:rPr lang="de-AT" baseline="0" dirty="0" err="1" smtClean="0"/>
              <a:t>tend</a:t>
            </a:r>
            <a:r>
              <a:rPr lang="de-AT" baseline="0" dirty="0" smtClean="0"/>
              <a:t> 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have</a:t>
            </a:r>
            <a:r>
              <a:rPr lang="de-AT" baseline="0" dirty="0" smtClean="0"/>
              <a:t> redundant </a:t>
            </a:r>
            <a:r>
              <a:rPr lang="de-AT" baseline="0" dirty="0" err="1" smtClean="0"/>
              <a:t>features</a:t>
            </a:r>
            <a:r>
              <a:rPr lang="de-AT" baseline="0" dirty="0" smtClean="0"/>
              <a:t>)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5510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 smtClean="0"/>
              <a:t>For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example</a:t>
            </a:r>
            <a:r>
              <a:rPr lang="de-AT" baseline="0" dirty="0" smtClean="0"/>
              <a:t>: Binary </a:t>
            </a:r>
            <a:r>
              <a:rPr lang="de-AT" baseline="0" dirty="0" err="1" smtClean="0"/>
              <a:t>classifier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we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have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labled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classes</a:t>
            </a:r>
            <a:r>
              <a:rPr lang="de-AT" baseline="0" dirty="0" smtClean="0"/>
              <a:t> A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B.</a:t>
            </a:r>
          </a:p>
          <a:p>
            <a:r>
              <a:rPr lang="de-AT" baseline="0" dirty="0" err="1" smtClean="0"/>
              <a:t>take</a:t>
            </a:r>
            <a:r>
              <a:rPr lang="de-AT" baseline="0" dirty="0" smtClean="0"/>
              <a:t> a </a:t>
            </a:r>
            <a:r>
              <a:rPr lang="de-AT" baseline="0" dirty="0" err="1" smtClean="0"/>
              <a:t>random</a:t>
            </a:r>
            <a:r>
              <a:rPr lang="de-AT" baseline="0" dirty="0" smtClean="0"/>
              <a:t> sample, </a:t>
            </a:r>
            <a:r>
              <a:rPr lang="de-AT" baseline="0" dirty="0" err="1" smtClean="0"/>
              <a:t>compare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most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similar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from</a:t>
            </a:r>
            <a:r>
              <a:rPr lang="de-AT" baseline="0" dirty="0" smtClean="0"/>
              <a:t> same </a:t>
            </a:r>
            <a:r>
              <a:rPr lang="de-AT" baseline="0" dirty="0" err="1" smtClean="0"/>
              <a:t>class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most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similar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from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other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class</a:t>
            </a:r>
            <a:r>
              <a:rPr lang="de-AT" baseline="0" dirty="0" smtClean="0"/>
              <a:t>.</a:t>
            </a:r>
          </a:p>
          <a:p>
            <a:r>
              <a:rPr lang="de-AT" baseline="0" dirty="0" err="1" smtClean="0"/>
              <a:t>If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very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similar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same </a:t>
            </a:r>
            <a:r>
              <a:rPr lang="de-AT" baseline="0" dirty="0" err="1" smtClean="0"/>
              <a:t>class</a:t>
            </a:r>
            <a:r>
              <a:rPr lang="de-AT" baseline="0" dirty="0" smtClean="0"/>
              <a:t> – </a:t>
            </a:r>
            <a:r>
              <a:rPr lang="de-AT" baseline="0" dirty="0" err="1" smtClean="0"/>
              <a:t>impotant</a:t>
            </a:r>
            <a:r>
              <a:rPr lang="de-AT" baseline="0" dirty="0" smtClean="0"/>
              <a:t>, high </a:t>
            </a:r>
            <a:r>
              <a:rPr lang="de-AT" baseline="0" dirty="0" err="1" smtClean="0"/>
              <a:t>weight</a:t>
            </a:r>
            <a:r>
              <a:rPr lang="de-AT" baseline="0" dirty="0" smtClean="0"/>
              <a:t>, </a:t>
            </a:r>
          </a:p>
          <a:p>
            <a:r>
              <a:rPr lang="de-AT" baseline="0" dirty="0" err="1" smtClean="0"/>
              <a:t>If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similar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other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class</a:t>
            </a:r>
            <a:r>
              <a:rPr lang="de-AT" baseline="0" dirty="0" smtClean="0"/>
              <a:t> – negative </a:t>
            </a:r>
            <a:r>
              <a:rPr lang="de-AT" baseline="0" dirty="0" err="1" smtClean="0"/>
              <a:t>weight</a:t>
            </a:r>
            <a:endParaRPr lang="de-AT" baseline="0" dirty="0" smtClean="0"/>
          </a:p>
          <a:p>
            <a:endParaRPr lang="de-AT" baseline="0" dirty="0" smtClean="0"/>
          </a:p>
          <a:p>
            <a:r>
              <a:rPr lang="de-AT" baseline="0" dirty="0" err="1" smtClean="0"/>
              <a:t>Many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runs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important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features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get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hight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weights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44673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_TU-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43042" y="2928934"/>
            <a:ext cx="6143668" cy="1255711"/>
          </a:xfrm>
          <a:prstGeom prst="rect">
            <a:avLst/>
          </a:prstGeom>
        </p:spPr>
        <p:txBody>
          <a:bodyPr/>
          <a:lstStyle>
            <a:lvl1pPr algn="l">
              <a:defRPr sz="3600" b="0" baseline="0">
                <a:solidFill>
                  <a:schemeClr val="bg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43042" y="4500570"/>
            <a:ext cx="6215106" cy="9286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Fußzeilenplatzhalter 5"/>
          <p:cNvSpPr>
            <a:spLocks noGrp="1"/>
          </p:cNvSpPr>
          <p:nvPr>
            <p:ph type="ftr" sz="quarter" idx="10"/>
          </p:nvPr>
        </p:nvSpPr>
        <p:spPr>
          <a:xfrm>
            <a:off x="1643063" y="6000750"/>
            <a:ext cx="4376737" cy="7207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719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4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7224" y="2571744"/>
            <a:ext cx="7429552" cy="3554419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30363" cy="365125"/>
          </a:xfrm>
        </p:spPr>
        <p:txBody>
          <a:bodyPr/>
          <a:lstStyle>
            <a:lvl1pPr marL="0" algn="l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313E03E4-20CF-48A5-8E46-664D67CC4F9B}" type="datetime1">
              <a:rPr lang="de-AT" smtClean="0"/>
              <a:t>26.01.2016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CA3F91B5-C267-4146-949F-EABEA95DB02A}" type="slidenum">
              <a:rPr lang="de-AT" altLang="de-DE"/>
              <a:pPr/>
              <a:t>‹Nr.›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3828988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alt blauer Rahmen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5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5722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43063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730624D-5A85-4FAC-A8C2-B755D15BE30C}" type="datetime1">
              <a:rPr lang="de-AT" smtClean="0"/>
              <a:t>26.01.2016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E7C81DBF-6C1A-4CEB-BBA0-5651AFB5C71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0975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4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7224" y="2571744"/>
            <a:ext cx="7429552" cy="3554419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30363" cy="365125"/>
          </a:xfrm>
        </p:spPr>
        <p:txBody>
          <a:bodyPr/>
          <a:lstStyle>
            <a:lvl1pPr marL="0" algn="l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135E24B5-1E36-438C-904C-CD42E1DCFA04}" type="datetime1">
              <a:rPr lang="de-AT" smtClean="0"/>
              <a:t>26.01.2016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0E813945-F198-4857-BC57-7C3DB688E4A6}" type="slidenum">
              <a:rPr lang="de-AT" altLang="de-DE"/>
              <a:pPr/>
              <a:t>‹Nr.›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216985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alt blauer Rahmen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5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5722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43063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7B04FA4-9677-4060-AEC5-A194A4206A7E}" type="datetime1">
              <a:rPr lang="de-AT" smtClean="0"/>
              <a:t>26.01.2016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00FB6134-AF84-493C-849F-DBE86FB9E13B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45760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uppieren 7"/>
          <p:cNvGrpSpPr>
            <a:grpSpLocks/>
          </p:cNvGrpSpPr>
          <p:nvPr/>
        </p:nvGrpSpPr>
        <p:grpSpPr bwMode="auto">
          <a:xfrm>
            <a:off x="0" y="2076450"/>
            <a:ext cx="8642350" cy="4781550"/>
            <a:chOff x="0" y="2076528"/>
            <a:chExt cx="8642400" cy="4781472"/>
          </a:xfrm>
        </p:grpSpPr>
        <p:sp>
          <p:nvSpPr>
            <p:cNvPr id="2052" name="Rectangle 12"/>
            <p:cNvSpPr>
              <a:spLocks noChangeArrowheads="1"/>
            </p:cNvSpPr>
            <p:nvPr/>
          </p:nvSpPr>
          <p:spPr bwMode="auto">
            <a:xfrm>
              <a:off x="0" y="2076528"/>
              <a:ext cx="8143922" cy="4781472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053" name="Oval 14"/>
            <p:cNvSpPr>
              <a:spLocks noChangeArrowheads="1"/>
            </p:cNvSpPr>
            <p:nvPr/>
          </p:nvSpPr>
          <p:spPr bwMode="auto">
            <a:xfrm>
              <a:off x="7627982" y="2076528"/>
              <a:ext cx="1012831" cy="1012808"/>
            </a:xfrm>
            <a:prstGeom prst="ellipse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054" name="Rectangle 15"/>
            <p:cNvSpPr>
              <a:spLocks noChangeArrowheads="1"/>
            </p:cNvSpPr>
            <p:nvPr/>
          </p:nvSpPr>
          <p:spPr bwMode="auto">
            <a:xfrm>
              <a:off x="4895878" y="2571820"/>
              <a:ext cx="3746522" cy="428618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</p:grpSp>
      <p:pic>
        <p:nvPicPr>
          <p:cNvPr id="102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3708400" cy="14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EE7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6E64AFB-CD74-4F0C-BE4C-5D4B579A5B4E}" type="datetime1">
              <a:rPr lang="de-AT" smtClean="0"/>
              <a:t>26.01.2016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39741BBB-1A42-40C4-8AE5-B51D0E0D8E72}" type="slidenum">
              <a:rPr lang="de-DE" altLang="de-DE"/>
              <a:pPr/>
              <a:t>‹Nr.›</a:t>
            </a:fld>
            <a:endParaRPr lang="de-DE" altLang="de-DE"/>
          </a:p>
        </p:txBody>
      </p:sp>
      <p:grpSp>
        <p:nvGrpSpPr>
          <p:cNvPr id="2" name="Gruppieren 11"/>
          <p:cNvGrpSpPr/>
          <p:nvPr/>
        </p:nvGrpSpPr>
        <p:grpSpPr>
          <a:xfrm>
            <a:off x="0" y="857232"/>
            <a:ext cx="8642400" cy="6000768"/>
            <a:chOff x="0" y="1214422"/>
            <a:chExt cx="8642400" cy="5643578"/>
          </a:xfrm>
          <a:solidFill>
            <a:schemeClr val="bg1"/>
          </a:solidFill>
        </p:grpSpPr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0" y="1214422"/>
              <a:ext cx="8143900" cy="56435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/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auto">
            <a:xfrm>
              <a:off x="7628400" y="1215215"/>
              <a:ext cx="1011966" cy="1193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895586" y="1798926"/>
              <a:ext cx="3746814" cy="50590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pic>
        <p:nvPicPr>
          <p:cNvPr id="2055" name="Grafik 12" descr="TU_Logo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Symbol" panose="05050102010706020507" pitchFamily="18" charset="2"/>
        <a:buChar char="-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148F9E5-5C64-40E0-B66F-AEA8B1541FE1}" type="datetime1">
              <a:rPr lang="de-AT" smtClean="0"/>
              <a:t>26.01.2016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498042BF-C317-4BE1-BC6B-2805372FBE04}" type="slidenum">
              <a:rPr lang="de-DE" altLang="de-DE"/>
              <a:pPr/>
              <a:t>‹Nr.›</a:t>
            </a:fld>
            <a:endParaRPr lang="de-DE" altLang="de-DE"/>
          </a:p>
        </p:txBody>
      </p:sp>
      <p:grpSp>
        <p:nvGrpSpPr>
          <p:cNvPr id="2" name="Gruppieren 11"/>
          <p:cNvGrpSpPr/>
          <p:nvPr/>
        </p:nvGrpSpPr>
        <p:grpSpPr>
          <a:xfrm>
            <a:off x="0" y="857232"/>
            <a:ext cx="8642400" cy="6000768"/>
            <a:chOff x="0" y="1214422"/>
            <a:chExt cx="8642400" cy="5643578"/>
          </a:xfrm>
          <a:solidFill>
            <a:srgbClr val="DEE7EC"/>
          </a:solidFill>
        </p:grpSpPr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0" y="1214422"/>
              <a:ext cx="8143900" cy="56435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auto">
            <a:xfrm>
              <a:off x="7628400" y="1215215"/>
              <a:ext cx="1011966" cy="1193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895586" y="1798926"/>
              <a:ext cx="3746814" cy="50590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pic>
        <p:nvPicPr>
          <p:cNvPr id="3079" name="Grafik 12" descr="TU_Logo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Symbol" panose="05050102010706020507" pitchFamily="18" charset="2"/>
        <a:buChar char="-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3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ctrTitle"/>
          </p:nvPr>
        </p:nvSpPr>
        <p:spPr bwMode="auto">
          <a:xfrm>
            <a:off x="1331640" y="2924944"/>
            <a:ext cx="6143625" cy="136815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e-DE" altLang="de-DE" dirty="0" smtClean="0"/>
              <a:t>Feature </a:t>
            </a:r>
            <a:r>
              <a:rPr lang="de-DE" altLang="de-DE" dirty="0" err="1" smtClean="0"/>
              <a:t>Selection</a:t>
            </a:r>
            <a:r>
              <a:rPr lang="de-DE" altLang="de-DE" dirty="0" smtClean="0"/>
              <a:t> </a:t>
            </a:r>
            <a:br>
              <a:rPr lang="de-DE" altLang="de-DE" dirty="0" smtClean="0"/>
            </a:br>
            <a:r>
              <a:rPr lang="de-DE" altLang="de-DE" dirty="0" err="1" smtClean="0"/>
              <a:t>for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media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classification</a:t>
            </a:r>
            <a:endParaRPr lang="de-DE" altLang="de-DE" dirty="0" smtClean="0"/>
          </a:p>
        </p:txBody>
      </p:sp>
      <p:sp>
        <p:nvSpPr>
          <p:cNvPr id="9219" name="Untertitel 2"/>
          <p:cNvSpPr>
            <a:spLocks noGrp="1"/>
          </p:cNvSpPr>
          <p:nvPr>
            <p:ph type="subTitle" idx="1"/>
          </p:nvPr>
        </p:nvSpPr>
        <p:spPr bwMode="auto">
          <a:xfrm>
            <a:off x="2267744" y="4941168"/>
            <a:ext cx="4464496" cy="57606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 smtClean="0"/>
              <a:t>Silvana </a:t>
            </a:r>
            <a:r>
              <a:rPr lang="de-DE" altLang="de-DE" dirty="0" err="1" smtClean="0"/>
              <a:t>Podaras</a:t>
            </a:r>
            <a:r>
              <a:rPr lang="de-DE" altLang="de-DE" dirty="0" smtClean="0"/>
              <a:t> &amp; Florian Schober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Filter </a:t>
            </a:r>
            <a:r>
              <a:rPr lang="de-AT" dirty="0" err="1" smtClean="0"/>
              <a:t>methods</a:t>
            </a:r>
            <a:endParaRPr lang="de-AT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AT" dirty="0" smtClean="0"/>
              <a:t>Rank </a:t>
            </a:r>
            <a:r>
              <a:rPr lang="de-AT" dirty="0" err="1" smtClean="0"/>
              <a:t>features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certain</a:t>
            </a:r>
            <a:r>
              <a:rPr lang="de-AT" dirty="0" smtClean="0"/>
              <a:t> </a:t>
            </a:r>
            <a:r>
              <a:rPr lang="de-AT" dirty="0" err="1" smtClean="0"/>
              <a:t>metric</a:t>
            </a:r>
            <a:endParaRPr lang="de-AT" dirty="0" smtClean="0"/>
          </a:p>
          <a:p>
            <a:pPr marL="857250" lvl="1" indent="-457200"/>
            <a:r>
              <a:rPr lang="de-AT" dirty="0"/>
              <a:t>e</a:t>
            </a:r>
            <a:r>
              <a:rPr lang="de-AT" dirty="0" smtClean="0"/>
              <a:t>.g. </a:t>
            </a:r>
            <a:r>
              <a:rPr lang="de-AT" dirty="0" err="1"/>
              <a:t>a</a:t>
            </a:r>
            <a:r>
              <a:rPr lang="de-AT" dirty="0" err="1" smtClean="0"/>
              <a:t>ssign</a:t>
            </a:r>
            <a:r>
              <a:rPr lang="de-AT" dirty="0" smtClean="0"/>
              <a:t> </a:t>
            </a:r>
            <a:r>
              <a:rPr lang="de-AT" dirty="0" err="1" smtClean="0"/>
              <a:t>weights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features</a:t>
            </a:r>
            <a:r>
              <a:rPr lang="de-AT" dirty="0" smtClean="0"/>
              <a:t> </a:t>
            </a:r>
            <a:br>
              <a:rPr lang="de-AT" dirty="0" smtClean="0"/>
            </a:br>
            <a:r>
              <a:rPr lang="de-AT" dirty="0" smtClean="0"/>
              <a:t/>
            </a:r>
            <a:br>
              <a:rPr lang="de-AT" dirty="0" smtClean="0"/>
            </a:br>
            <a:endParaRPr lang="de-AT" dirty="0" smtClean="0"/>
          </a:p>
          <a:p>
            <a:pPr marL="457200" indent="-457200">
              <a:buFont typeface="+mj-lt"/>
              <a:buAutoNum type="arabicPeriod"/>
            </a:pPr>
            <a:r>
              <a:rPr lang="de-AT" dirty="0" smtClean="0"/>
              <a:t>Chose </a:t>
            </a:r>
            <a:r>
              <a:rPr lang="de-AT" dirty="0" err="1" smtClean="0"/>
              <a:t>features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highest</a:t>
            </a:r>
            <a:r>
              <a:rPr lang="de-AT" dirty="0" smtClean="0"/>
              <a:t> </a:t>
            </a:r>
            <a:r>
              <a:rPr lang="de-AT" dirty="0" err="1" smtClean="0"/>
              <a:t>rankings</a:t>
            </a:r>
            <a:r>
              <a:rPr lang="de-AT" dirty="0" smtClean="0"/>
              <a:t>,</a:t>
            </a:r>
            <a:br>
              <a:rPr lang="de-AT" dirty="0" smtClean="0"/>
            </a:br>
            <a:r>
              <a:rPr lang="de-AT" dirty="0" err="1" smtClean="0"/>
              <a:t>use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classification</a:t>
            </a:r>
            <a:r>
              <a:rPr lang="de-AT" dirty="0" smtClean="0"/>
              <a:t> </a:t>
            </a:r>
            <a:r>
              <a:rPr lang="de-AT" dirty="0" err="1" smtClean="0"/>
              <a:t>task</a:t>
            </a:r>
            <a:endParaRPr lang="de-AT" dirty="0" smtClean="0"/>
          </a:p>
          <a:p>
            <a:pPr marL="857250" lvl="1" indent="-457200"/>
            <a:r>
              <a:rPr lang="de-AT" dirty="0" smtClean="0"/>
              <a:t>e.g. </a:t>
            </a:r>
            <a:r>
              <a:rPr lang="de-AT" dirty="0" err="1" smtClean="0"/>
              <a:t>eliminate</a:t>
            </a:r>
            <a:r>
              <a:rPr lang="de-AT" dirty="0" smtClean="0"/>
              <a:t> </a:t>
            </a:r>
            <a:r>
              <a:rPr lang="de-AT" dirty="0" err="1" smtClean="0"/>
              <a:t>weights</a:t>
            </a:r>
            <a:r>
              <a:rPr lang="de-AT" dirty="0" smtClean="0"/>
              <a:t> </a:t>
            </a:r>
            <a:r>
              <a:rPr lang="de-AT" dirty="0" err="1" smtClean="0"/>
              <a:t>near</a:t>
            </a:r>
            <a:r>
              <a:rPr lang="de-AT" dirty="0" smtClean="0"/>
              <a:t> </a:t>
            </a:r>
            <a:r>
              <a:rPr lang="de-AT" dirty="0" err="1" smtClean="0"/>
              <a:t>zero</a:t>
            </a: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  <a:p>
            <a:pPr marL="0" indent="0"/>
            <a:endParaRPr lang="de-AT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30624D-5A85-4FAC-A8C2-B755D15BE30C}" type="datetime1">
              <a:rPr lang="de-AT" smtClean="0"/>
              <a:t>26.01.2016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1DBF-6C1A-4CEB-BBA0-5651AFB5C718}" type="slidenum">
              <a:rPr lang="de-DE" altLang="de-DE" smtClean="0"/>
              <a:pPr/>
              <a:t>10</a:t>
            </a:fld>
            <a:endParaRPr lang="de-DE" altLang="de-DE"/>
          </a:p>
        </p:txBody>
      </p:sp>
      <p:pic>
        <p:nvPicPr>
          <p:cNvPr id="10" name="Picture 2" descr="https://encrypted-tbn1.gstatic.com/images?q=tbn:ANd9GcSHeZd9qwTw6uYFPJLtfTdhQ1pxTKLiDaGL0fIY7E0Fs5uVBNUNu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272341"/>
            <a:ext cx="635695" cy="118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256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Example</a:t>
            </a:r>
            <a:r>
              <a:rPr lang="de-AT" dirty="0" smtClean="0"/>
              <a:t>: RELIEF</a:t>
            </a:r>
            <a:endParaRPr lang="de-AT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de-AT" dirty="0" err="1" smtClean="0"/>
              <a:t>Algorithm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Binary </a:t>
            </a:r>
            <a:r>
              <a:rPr lang="de-AT" dirty="0" err="1" smtClean="0"/>
              <a:t>classification</a:t>
            </a:r>
            <a:r>
              <a:rPr lang="de-AT" dirty="0" smtClean="0"/>
              <a:t/>
            </a:r>
            <a:br>
              <a:rPr lang="de-AT" dirty="0" smtClean="0"/>
            </a:b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Chose </a:t>
            </a:r>
            <a:r>
              <a:rPr lang="de-AT" dirty="0" err="1" smtClean="0"/>
              <a:t>random</a:t>
            </a:r>
            <a:r>
              <a:rPr lang="de-AT" dirty="0" smtClean="0"/>
              <a:t> sample X</a:t>
            </a:r>
          </a:p>
          <a:p>
            <a:pPr>
              <a:buFont typeface="Arial" panose="020B0604020202020204" pitchFamily="34" charset="0"/>
              <a:buChar char="•"/>
            </a:pPr>
            <a:endParaRPr lang="de-AT" sz="1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Find </a:t>
            </a:r>
            <a:r>
              <a:rPr lang="de-AT" dirty="0" err="1" smtClean="0"/>
              <a:t>nearest</a:t>
            </a:r>
            <a:r>
              <a:rPr lang="de-AT" dirty="0" smtClean="0"/>
              <a:t> </a:t>
            </a:r>
            <a:r>
              <a:rPr lang="de-AT" dirty="0" err="1" smtClean="0"/>
              <a:t>neighbor</a:t>
            </a:r>
            <a:r>
              <a:rPr lang="de-AT" dirty="0" smtClean="0"/>
              <a:t> in same </a:t>
            </a:r>
            <a:r>
              <a:rPr lang="de-AT" dirty="0" err="1" smtClean="0"/>
              <a:t>and</a:t>
            </a:r>
            <a:r>
              <a:rPr lang="de-AT" dirty="0" smtClean="0"/>
              <a:t> in </a:t>
            </a:r>
            <a:r>
              <a:rPr lang="de-AT" dirty="0" err="1" smtClean="0"/>
              <a:t>other</a:t>
            </a:r>
            <a:r>
              <a:rPr lang="de-AT" dirty="0" smtClean="0"/>
              <a:t> </a:t>
            </a:r>
            <a:r>
              <a:rPr lang="de-AT" dirty="0" err="1" smtClean="0"/>
              <a:t>class</a:t>
            </a: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endParaRPr lang="de-AT" sz="1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err="1" smtClean="0"/>
              <a:t>Compute</a:t>
            </a:r>
            <a:r>
              <a:rPr lang="de-AT" dirty="0" smtClean="0"/>
              <a:t> </a:t>
            </a:r>
            <a:r>
              <a:rPr lang="de-AT" dirty="0" err="1" smtClean="0"/>
              <a:t>weight</a:t>
            </a:r>
            <a:r>
              <a:rPr lang="de-AT" dirty="0" smtClean="0"/>
              <a:t> </a:t>
            </a:r>
            <a:r>
              <a:rPr lang="de-AT" dirty="0" err="1" smtClean="0"/>
              <a:t>according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distances</a:t>
            </a:r>
            <a:endParaRPr lang="de-AT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30624D-5A85-4FAC-A8C2-B755D15BE30C}" type="datetime1">
              <a:rPr lang="de-AT" smtClean="0"/>
              <a:t>26.01.2016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1DBF-6C1A-4CEB-BBA0-5651AFB5C718}" type="slidenum">
              <a:rPr lang="de-DE" altLang="de-DE" smtClean="0"/>
              <a:pPr/>
              <a:t>11</a:t>
            </a:fld>
            <a:endParaRPr lang="de-DE" altLang="de-DE"/>
          </a:p>
        </p:txBody>
      </p:sp>
      <p:pic>
        <p:nvPicPr>
          <p:cNvPr id="10" name="Picture 2" descr="https://encrypted-tbn1.gstatic.com/images?q=tbn:ANd9GcSHeZd9qwTw6uYFPJLtfTdhQ1pxTKLiDaGL0fIY7E0Fs5uVBNUNu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272341"/>
            <a:ext cx="635695" cy="118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220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Wrapper </a:t>
            </a:r>
            <a:r>
              <a:rPr lang="de-AT" dirty="0" err="1" smtClean="0"/>
              <a:t>methods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b="1" dirty="0" err="1" smtClean="0">
                <a:solidFill>
                  <a:srgbClr val="FF0000"/>
                </a:solidFill>
              </a:rPr>
              <a:t>Consider</a:t>
            </a:r>
            <a:r>
              <a:rPr lang="de-AT" b="1" dirty="0" smtClean="0">
                <a:solidFill>
                  <a:srgbClr val="FF0000"/>
                </a:solidFill>
              </a:rPr>
              <a:t> </a:t>
            </a:r>
            <a:r>
              <a:rPr lang="de-AT" b="1" dirty="0" err="1" smtClean="0">
                <a:solidFill>
                  <a:srgbClr val="FF0000"/>
                </a:solidFill>
              </a:rPr>
              <a:t>classification</a:t>
            </a:r>
            <a:r>
              <a:rPr lang="de-AT" b="1" dirty="0" smtClean="0">
                <a:solidFill>
                  <a:srgbClr val="FF0000"/>
                </a:solidFill>
              </a:rPr>
              <a:t> </a:t>
            </a:r>
            <a:r>
              <a:rPr lang="de-AT" b="1" dirty="0" err="1" smtClean="0">
                <a:solidFill>
                  <a:srgbClr val="FF0000"/>
                </a:solidFill>
              </a:rPr>
              <a:t>algortihm</a:t>
            </a:r>
            <a:endParaRPr lang="de-AT" b="1" dirty="0" smtClean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Select </a:t>
            </a:r>
            <a:r>
              <a:rPr lang="de-AT" dirty="0" err="1" smtClean="0"/>
              <a:t>features</a:t>
            </a:r>
            <a:r>
              <a:rPr lang="de-AT" dirty="0" smtClean="0"/>
              <a:t> </a:t>
            </a:r>
            <a:r>
              <a:rPr lang="de-AT" dirty="0" err="1" smtClean="0"/>
              <a:t>that</a:t>
            </a:r>
            <a:r>
              <a:rPr lang="de-AT" dirty="0" smtClean="0"/>
              <a:t> fit </a:t>
            </a:r>
            <a:r>
              <a:rPr lang="de-AT" dirty="0" err="1" smtClean="0"/>
              <a:t>classifier</a:t>
            </a:r>
            <a:r>
              <a:rPr lang="de-AT" dirty="0" smtClean="0"/>
              <a:t> </a:t>
            </a:r>
            <a:r>
              <a:rPr lang="de-AT" dirty="0" err="1" smtClean="0"/>
              <a:t>best</a:t>
            </a: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err="1"/>
              <a:t>Computationally</a:t>
            </a:r>
            <a:r>
              <a:rPr lang="de-AT" dirty="0"/>
              <a:t> expensive</a:t>
            </a:r>
            <a:r>
              <a:rPr lang="de-AT" dirty="0" smtClean="0"/>
              <a:t>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Not flexible (</a:t>
            </a:r>
            <a:r>
              <a:rPr lang="de-AT" dirty="0" err="1" smtClean="0"/>
              <a:t>cannot</a:t>
            </a:r>
            <a:r>
              <a:rPr lang="de-AT" dirty="0" smtClean="0"/>
              <a:t> </a:t>
            </a:r>
            <a:r>
              <a:rPr lang="de-AT" dirty="0" err="1" smtClean="0"/>
              <a:t>change</a:t>
            </a:r>
            <a:r>
              <a:rPr lang="de-AT" dirty="0" smtClean="0"/>
              <a:t> </a:t>
            </a:r>
            <a:r>
              <a:rPr lang="de-AT" dirty="0" err="1" smtClean="0"/>
              <a:t>classifier</a:t>
            </a:r>
            <a:r>
              <a:rPr lang="de-AT" dirty="0" smtClean="0"/>
              <a:t> </a:t>
            </a:r>
            <a:r>
              <a:rPr lang="de-AT" dirty="0" err="1" smtClean="0"/>
              <a:t>afterwards</a:t>
            </a:r>
            <a:r>
              <a:rPr lang="de-AT" dirty="0" smtClean="0"/>
              <a:t>)</a:t>
            </a: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9E4E83-FA2E-46A0-B301-8CE1B5AC943C}" type="datetime1">
              <a:rPr lang="de-AT" smtClean="0"/>
              <a:t>26.01.2016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12</a:t>
            </a:fld>
            <a:endParaRPr lang="de-AT" altLang="de-DE"/>
          </a:p>
        </p:txBody>
      </p:sp>
      <p:sp>
        <p:nvSpPr>
          <p:cNvPr id="7" name="Nach rechts gekrümmter Pfeil 6"/>
          <p:cNvSpPr/>
          <p:nvPr/>
        </p:nvSpPr>
        <p:spPr>
          <a:xfrm>
            <a:off x="7308304" y="1285860"/>
            <a:ext cx="703789" cy="938385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51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857224" y="1285860"/>
            <a:ext cx="7429552" cy="630972"/>
          </a:xfrm>
        </p:spPr>
        <p:txBody>
          <a:bodyPr/>
          <a:lstStyle/>
          <a:p>
            <a:r>
              <a:rPr lang="de-AT" dirty="0" smtClean="0"/>
              <a:t>Wrapper </a:t>
            </a:r>
            <a:r>
              <a:rPr lang="de-AT" dirty="0" err="1" smtClean="0"/>
              <a:t>methods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endParaRPr lang="de-AT" dirty="0"/>
          </a:p>
          <a:p>
            <a:pPr marL="0" indent="0"/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9E4E83-FA2E-46A0-B301-8CE1B5AC943C}" type="datetime1">
              <a:rPr lang="de-AT" smtClean="0"/>
              <a:t>26.01.2016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13</a:t>
            </a:fld>
            <a:endParaRPr lang="de-AT" altLang="de-DE"/>
          </a:p>
        </p:txBody>
      </p:sp>
      <p:sp>
        <p:nvSpPr>
          <p:cNvPr id="7" name="Nach rechts gekrümmter Pfeil 6"/>
          <p:cNvSpPr/>
          <p:nvPr/>
        </p:nvSpPr>
        <p:spPr>
          <a:xfrm>
            <a:off x="7308304" y="1285860"/>
            <a:ext cx="703789" cy="938385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931573"/>
            <a:ext cx="6900891" cy="4449755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2195736" y="2557003"/>
            <a:ext cx="2232248" cy="367941"/>
          </a:xfrm>
          <a:prstGeom prst="rect">
            <a:avLst/>
          </a:prstGeom>
          <a:solidFill>
            <a:srgbClr val="92D05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7042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857224" y="1285860"/>
            <a:ext cx="7429552" cy="630972"/>
          </a:xfrm>
        </p:spPr>
        <p:txBody>
          <a:bodyPr/>
          <a:lstStyle/>
          <a:p>
            <a:r>
              <a:rPr lang="de-AT" dirty="0" smtClean="0"/>
              <a:t>Wrapper </a:t>
            </a:r>
            <a:r>
              <a:rPr lang="de-AT" dirty="0" err="1" smtClean="0"/>
              <a:t>methods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endParaRPr lang="de-AT" dirty="0"/>
          </a:p>
          <a:p>
            <a:pPr marL="0" indent="0"/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9E4E83-FA2E-46A0-B301-8CE1B5AC943C}" type="datetime1">
              <a:rPr lang="de-AT" smtClean="0"/>
              <a:t>26.01.2016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14</a:t>
            </a:fld>
            <a:endParaRPr lang="de-AT" altLang="de-DE"/>
          </a:p>
        </p:txBody>
      </p:sp>
      <p:sp>
        <p:nvSpPr>
          <p:cNvPr id="7" name="Nach rechts gekrümmter Pfeil 6"/>
          <p:cNvSpPr/>
          <p:nvPr/>
        </p:nvSpPr>
        <p:spPr>
          <a:xfrm>
            <a:off x="7308304" y="1285860"/>
            <a:ext cx="703789" cy="938385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931573"/>
            <a:ext cx="6900891" cy="4449755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2195736" y="3861048"/>
            <a:ext cx="2232248" cy="1728192"/>
          </a:xfrm>
          <a:prstGeom prst="rect">
            <a:avLst/>
          </a:prstGeom>
          <a:solidFill>
            <a:srgbClr val="92D05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1193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857224" y="1285860"/>
            <a:ext cx="7429552" cy="630972"/>
          </a:xfrm>
        </p:spPr>
        <p:txBody>
          <a:bodyPr/>
          <a:lstStyle/>
          <a:p>
            <a:r>
              <a:rPr lang="de-AT" dirty="0" smtClean="0"/>
              <a:t>Wrapper </a:t>
            </a:r>
            <a:r>
              <a:rPr lang="de-AT" dirty="0" err="1" smtClean="0"/>
              <a:t>methods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endParaRPr lang="de-AT" dirty="0"/>
          </a:p>
          <a:p>
            <a:pPr marL="0" indent="0"/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9E4E83-FA2E-46A0-B301-8CE1B5AC943C}" type="datetime1">
              <a:rPr lang="de-AT" smtClean="0"/>
              <a:t>26.01.2016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15</a:t>
            </a:fld>
            <a:endParaRPr lang="de-AT" altLang="de-DE"/>
          </a:p>
        </p:txBody>
      </p:sp>
      <p:sp>
        <p:nvSpPr>
          <p:cNvPr id="7" name="Nach rechts gekrümmter Pfeil 6"/>
          <p:cNvSpPr/>
          <p:nvPr/>
        </p:nvSpPr>
        <p:spPr>
          <a:xfrm>
            <a:off x="7308304" y="1285860"/>
            <a:ext cx="703789" cy="938385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931573"/>
            <a:ext cx="6900891" cy="4449755"/>
          </a:xfrm>
          <a:prstGeom prst="rect">
            <a:avLst/>
          </a:prstGeom>
        </p:spPr>
      </p:pic>
      <p:sp>
        <p:nvSpPr>
          <p:cNvPr id="11" name="180-Grad-Pfeil 10"/>
          <p:cNvSpPr/>
          <p:nvPr/>
        </p:nvSpPr>
        <p:spPr>
          <a:xfrm rot="16200000">
            <a:off x="-89334" y="3409815"/>
            <a:ext cx="2717183" cy="1315392"/>
          </a:xfrm>
          <a:prstGeom prst="uturnArrow">
            <a:avLst>
              <a:gd name="adj1" fmla="val 13814"/>
              <a:gd name="adj2" fmla="val 25000"/>
              <a:gd name="adj3" fmla="val 23402"/>
              <a:gd name="adj4" fmla="val 43750"/>
              <a:gd name="adj5" fmla="val 10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22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Itarative</a:t>
            </a:r>
            <a:r>
              <a:rPr lang="de-AT" dirty="0" smtClean="0"/>
              <a:t> </a:t>
            </a:r>
            <a:r>
              <a:rPr lang="de-AT" dirty="0" err="1" smtClean="0"/>
              <a:t>process</a:t>
            </a:r>
            <a:endParaRPr lang="de-AT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 err="1" smtClean="0"/>
              <a:t>Adapt</a:t>
            </a:r>
            <a:r>
              <a:rPr lang="de-AT" dirty="0" smtClean="0"/>
              <a:t> </a:t>
            </a:r>
            <a:r>
              <a:rPr lang="de-AT" dirty="0" err="1" smtClean="0"/>
              <a:t>feature</a:t>
            </a:r>
            <a:r>
              <a:rPr lang="de-AT" dirty="0" smtClean="0"/>
              <a:t> </a:t>
            </a:r>
            <a:r>
              <a:rPr lang="de-AT" dirty="0" err="1" smtClean="0"/>
              <a:t>subset</a:t>
            </a:r>
            <a:endParaRPr lang="de-AT" dirty="0" smtClean="0"/>
          </a:p>
          <a:p>
            <a:pPr marL="400050" lvl="1" indent="0">
              <a:buNone/>
            </a:pPr>
            <a:r>
              <a:rPr lang="de-AT" dirty="0"/>
              <a:t>Forward </a:t>
            </a:r>
            <a:r>
              <a:rPr lang="de-AT" dirty="0" err="1"/>
              <a:t>selection</a:t>
            </a:r>
            <a:endParaRPr lang="de-AT" dirty="0"/>
          </a:p>
          <a:p>
            <a:pPr marL="400050" lvl="1" indent="0">
              <a:buNone/>
            </a:pPr>
            <a:r>
              <a:rPr lang="de-AT" dirty="0" err="1"/>
              <a:t>Backward</a:t>
            </a:r>
            <a:r>
              <a:rPr lang="de-AT" dirty="0"/>
              <a:t> </a:t>
            </a:r>
            <a:r>
              <a:rPr lang="de-AT" dirty="0" err="1" smtClean="0"/>
              <a:t>elimination</a:t>
            </a:r>
            <a:endParaRPr lang="de-AT" dirty="0" smtClean="0"/>
          </a:p>
          <a:p>
            <a:pPr marL="400050" lvl="1" indent="0">
              <a:buNone/>
            </a:pP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Train </a:t>
            </a:r>
            <a:r>
              <a:rPr lang="de-AT" dirty="0" err="1" smtClean="0"/>
              <a:t>classifier</a:t>
            </a: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err="1" smtClean="0"/>
              <a:t>Evaluate</a:t>
            </a:r>
            <a:r>
              <a:rPr lang="de-AT" dirty="0" smtClean="0"/>
              <a:t> (</a:t>
            </a:r>
            <a:r>
              <a:rPr lang="de-AT" dirty="0" err="1" smtClean="0"/>
              <a:t>f.ex.with</a:t>
            </a:r>
            <a:r>
              <a:rPr lang="de-AT" dirty="0" smtClean="0"/>
              <a:t> </a:t>
            </a:r>
            <a:r>
              <a:rPr lang="de-AT" dirty="0" err="1" smtClean="0"/>
              <a:t>crossvalidation</a:t>
            </a:r>
            <a:r>
              <a:rPr lang="de-AT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err="1" smtClean="0"/>
              <a:t>Repeatand</a:t>
            </a:r>
            <a:r>
              <a:rPr lang="de-AT" dirty="0" smtClean="0"/>
              <a:t> </a:t>
            </a:r>
            <a:r>
              <a:rPr lang="de-AT" dirty="0" err="1" smtClean="0"/>
              <a:t>choose</a:t>
            </a:r>
            <a:r>
              <a:rPr lang="de-AT" dirty="0" smtClean="0"/>
              <a:t> </a:t>
            </a:r>
            <a:r>
              <a:rPr lang="de-AT" dirty="0" err="1" smtClean="0"/>
              <a:t>best</a:t>
            </a:r>
            <a:r>
              <a:rPr lang="de-AT" dirty="0" smtClean="0"/>
              <a:t> </a:t>
            </a:r>
            <a:r>
              <a:rPr lang="de-AT" dirty="0" err="1" smtClean="0"/>
              <a:t>feature</a:t>
            </a:r>
            <a:r>
              <a:rPr lang="de-AT" dirty="0" smtClean="0"/>
              <a:t> </a:t>
            </a:r>
            <a:r>
              <a:rPr lang="de-AT" dirty="0" err="1" smtClean="0"/>
              <a:t>subset</a:t>
            </a:r>
            <a:endParaRPr lang="de-AT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30624D-5A85-4FAC-A8C2-B755D15BE30C}" type="datetime1">
              <a:rPr lang="de-AT" smtClean="0"/>
              <a:t>26.01.2016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1DBF-6C1A-4CEB-BBA0-5651AFB5C718}" type="slidenum">
              <a:rPr lang="de-DE" altLang="de-DE" smtClean="0"/>
              <a:pPr/>
              <a:t>16</a:t>
            </a:fld>
            <a:endParaRPr lang="de-DE" altLang="de-DE"/>
          </a:p>
        </p:txBody>
      </p:sp>
      <p:sp>
        <p:nvSpPr>
          <p:cNvPr id="10" name="Nach rechts gekrümmter Pfeil 9"/>
          <p:cNvSpPr/>
          <p:nvPr/>
        </p:nvSpPr>
        <p:spPr>
          <a:xfrm>
            <a:off x="7308304" y="1285860"/>
            <a:ext cx="703789" cy="938385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01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857224" y="1285860"/>
            <a:ext cx="7429552" cy="630972"/>
          </a:xfrm>
        </p:spPr>
        <p:txBody>
          <a:bodyPr/>
          <a:lstStyle/>
          <a:p>
            <a:r>
              <a:rPr lang="de-AT" dirty="0" smtClean="0"/>
              <a:t>Wrapper </a:t>
            </a:r>
            <a:r>
              <a:rPr lang="de-AT" dirty="0" err="1" smtClean="0"/>
              <a:t>methods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endParaRPr lang="de-AT" dirty="0"/>
          </a:p>
          <a:p>
            <a:pPr marL="0" indent="0"/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9E4E83-FA2E-46A0-B301-8CE1B5AC943C}" type="datetime1">
              <a:rPr lang="de-AT" smtClean="0"/>
              <a:t>26.01.2016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17</a:t>
            </a:fld>
            <a:endParaRPr lang="de-AT" altLang="de-DE"/>
          </a:p>
        </p:txBody>
      </p:sp>
      <p:sp>
        <p:nvSpPr>
          <p:cNvPr id="7" name="Nach rechts gekrümmter Pfeil 6"/>
          <p:cNvSpPr/>
          <p:nvPr/>
        </p:nvSpPr>
        <p:spPr>
          <a:xfrm>
            <a:off x="7308304" y="1285860"/>
            <a:ext cx="703789" cy="938385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931573"/>
            <a:ext cx="6900891" cy="4449755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4716016" y="2924944"/>
            <a:ext cx="936104" cy="576064"/>
          </a:xfrm>
          <a:prstGeom prst="rect">
            <a:avLst/>
          </a:prstGeom>
          <a:solidFill>
            <a:srgbClr val="92D05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1093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857224" y="1285860"/>
            <a:ext cx="7429552" cy="630972"/>
          </a:xfrm>
        </p:spPr>
        <p:txBody>
          <a:bodyPr/>
          <a:lstStyle/>
          <a:p>
            <a:r>
              <a:rPr lang="de-AT" dirty="0" smtClean="0"/>
              <a:t>Wrapper </a:t>
            </a:r>
            <a:r>
              <a:rPr lang="de-AT" dirty="0" err="1" smtClean="0"/>
              <a:t>methods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endParaRPr lang="de-AT" dirty="0"/>
          </a:p>
          <a:p>
            <a:pPr marL="0" indent="0"/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9E4E83-FA2E-46A0-B301-8CE1B5AC943C}" type="datetime1">
              <a:rPr lang="de-AT" smtClean="0"/>
              <a:t>26.01.2016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18</a:t>
            </a:fld>
            <a:endParaRPr lang="de-AT" altLang="de-DE"/>
          </a:p>
        </p:txBody>
      </p:sp>
      <p:sp>
        <p:nvSpPr>
          <p:cNvPr id="7" name="Nach rechts gekrümmter Pfeil 6"/>
          <p:cNvSpPr/>
          <p:nvPr/>
        </p:nvSpPr>
        <p:spPr>
          <a:xfrm>
            <a:off x="7308304" y="1285860"/>
            <a:ext cx="703789" cy="938385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931573"/>
            <a:ext cx="6900891" cy="4449755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2188096" y="5229200"/>
            <a:ext cx="2239888" cy="360040"/>
          </a:xfrm>
          <a:prstGeom prst="rect">
            <a:avLst/>
          </a:prstGeom>
          <a:solidFill>
            <a:srgbClr val="FF000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0" name="Rechteck 9"/>
          <p:cNvSpPr/>
          <p:nvPr/>
        </p:nvSpPr>
        <p:spPr>
          <a:xfrm>
            <a:off x="5724128" y="2260737"/>
            <a:ext cx="1296144" cy="806892"/>
          </a:xfrm>
          <a:prstGeom prst="rect">
            <a:avLst/>
          </a:prstGeom>
          <a:solidFill>
            <a:srgbClr val="FF000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210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Wrapper </a:t>
            </a:r>
            <a:r>
              <a:rPr lang="de-AT" dirty="0" err="1" smtClean="0"/>
              <a:t>methods</a:t>
            </a:r>
            <a:endParaRPr lang="de-AT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AT" dirty="0" smtClean="0"/>
              <a:t>Search </a:t>
            </a:r>
            <a:r>
              <a:rPr lang="de-AT" dirty="0" err="1" smtClean="0"/>
              <a:t>routine</a:t>
            </a:r>
            <a:r>
              <a:rPr lang="de-AT" dirty="0" smtClean="0"/>
              <a:t>:</a:t>
            </a:r>
          </a:p>
          <a:p>
            <a:pPr lvl="1"/>
            <a:r>
              <a:rPr lang="de-AT" dirty="0" err="1" smtClean="0"/>
              <a:t>Greedy</a:t>
            </a:r>
            <a:r>
              <a:rPr lang="de-AT" dirty="0" smtClean="0"/>
              <a:t> </a:t>
            </a:r>
            <a:r>
              <a:rPr lang="de-AT" dirty="0" err="1" smtClean="0"/>
              <a:t>search</a:t>
            </a:r>
            <a:r>
              <a:rPr lang="de-AT" dirty="0" smtClean="0"/>
              <a:t>, </a:t>
            </a:r>
            <a:r>
              <a:rPr lang="de-AT" dirty="0" err="1" smtClean="0"/>
              <a:t>Branch</a:t>
            </a:r>
            <a:r>
              <a:rPr lang="de-AT" dirty="0" smtClean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 smtClean="0"/>
              <a:t>Bound</a:t>
            </a:r>
            <a:r>
              <a:rPr lang="de-AT" dirty="0" smtClean="0"/>
              <a:t>,</a:t>
            </a:r>
            <a:br>
              <a:rPr lang="de-AT" dirty="0" smtClean="0"/>
            </a:br>
            <a:r>
              <a:rPr lang="de-AT" dirty="0" err="1" smtClean="0"/>
              <a:t>Genetic</a:t>
            </a:r>
            <a:r>
              <a:rPr lang="de-AT" dirty="0" smtClean="0"/>
              <a:t> </a:t>
            </a:r>
            <a:r>
              <a:rPr lang="de-AT" dirty="0" err="1" smtClean="0"/>
              <a:t>Algorithms</a:t>
            </a:r>
            <a:r>
              <a:rPr lang="de-AT" dirty="0" smtClean="0"/>
              <a:t> …</a:t>
            </a:r>
            <a:br>
              <a:rPr lang="de-AT" dirty="0" smtClean="0"/>
            </a:br>
            <a:endParaRPr lang="de-AT" dirty="0"/>
          </a:p>
          <a:p>
            <a:pPr marL="457200" indent="-457200">
              <a:buFont typeface="+mj-lt"/>
              <a:buAutoNum type="arabicPeriod"/>
            </a:pPr>
            <a:r>
              <a:rPr lang="de-AT" dirty="0" err="1" smtClean="0"/>
              <a:t>Classifier</a:t>
            </a:r>
            <a:r>
              <a:rPr lang="de-AT" dirty="0" smtClean="0"/>
              <a:t>:</a:t>
            </a:r>
          </a:p>
          <a:p>
            <a:pPr lvl="1"/>
            <a:r>
              <a:rPr lang="de-AT" dirty="0" smtClean="0"/>
              <a:t>SVM, KNN,….</a:t>
            </a:r>
            <a:endParaRPr lang="de-AT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30624D-5A85-4FAC-A8C2-B755D15BE30C}" type="datetime1">
              <a:rPr lang="de-AT" smtClean="0"/>
              <a:t>26.01.2016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1DBF-6C1A-4CEB-BBA0-5651AFB5C718}" type="slidenum">
              <a:rPr lang="de-DE" altLang="de-DE" smtClean="0"/>
              <a:pPr/>
              <a:t>19</a:t>
            </a:fld>
            <a:endParaRPr lang="de-DE" altLang="de-DE"/>
          </a:p>
        </p:txBody>
      </p:sp>
      <p:sp>
        <p:nvSpPr>
          <p:cNvPr id="10" name="Nach rechts gekrümmter Pfeil 9"/>
          <p:cNvSpPr/>
          <p:nvPr/>
        </p:nvSpPr>
        <p:spPr>
          <a:xfrm>
            <a:off x="7308304" y="1285860"/>
            <a:ext cx="703789" cy="938385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99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Motivation</a:t>
            </a:r>
            <a:endParaRPr lang="de-AT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BEAB0B-7F6D-4D30-B649-749D1269CDF7}" type="datetime1">
              <a:rPr lang="de-AT" smtClean="0"/>
              <a:pPr>
                <a:defRPr/>
              </a:pPr>
              <a:t>26.01.2016</a:t>
            </a:fld>
            <a:endParaRPr lang="de-AT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2</a:t>
            </a:fld>
            <a:endParaRPr lang="de-AT" altLang="de-DE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5441449" y="2460424"/>
            <a:ext cx="3280289" cy="1195679"/>
          </a:xfrm>
        </p:spPr>
        <p:txBody>
          <a:bodyPr/>
          <a:lstStyle/>
          <a:p>
            <a:r>
              <a:rPr lang="de-AT" sz="4400" dirty="0" smtClean="0"/>
              <a:t>Features</a:t>
            </a:r>
            <a:endParaRPr lang="de-AT" sz="4400" dirty="0"/>
          </a:p>
        </p:txBody>
      </p:sp>
      <p:pic>
        <p:nvPicPr>
          <p:cNvPr id="23554" name="Picture 2" descr="http://tophdimgs.com/data_images/wallpapers/13/367953-documen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11846">
            <a:off x="470899" y="4235630"/>
            <a:ext cx="1690481" cy="1495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6" name="Picture 4" descr="http://cainclusion.org/camap/images/resources/vide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6993">
            <a:off x="518968" y="2388324"/>
            <a:ext cx="1598361" cy="159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8" name="Picture 6" descr="http://blog.blogtalkradio.com/wp-content/uploads/2011/10/Audio_Ico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48700">
            <a:off x="2243174" y="2376498"/>
            <a:ext cx="1351756" cy="1351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0" name="Picture 8" descr="https://encrypted-tbn1.gstatic.com/images?q=tbn:ANd9GcSiy9z7lr6QuXuJ7INoYPafCC9hBnV-e5ouEWvikxmG5WA5jG-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260" y="3946143"/>
            <a:ext cx="1466682" cy="120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feil nach rechts 9"/>
          <p:cNvSpPr/>
          <p:nvPr/>
        </p:nvSpPr>
        <p:spPr>
          <a:xfrm>
            <a:off x="3870892" y="3616312"/>
            <a:ext cx="1205961" cy="48480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prstClr val="white"/>
              </a:solidFill>
            </a:endParaRPr>
          </a:p>
        </p:txBody>
      </p:sp>
      <p:pic>
        <p:nvPicPr>
          <p:cNvPr id="1026" name="Picture 2" descr="http://www.cloudways.com/blog/wp-content/uploads/Big-Data-on-cloud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230" y="3544892"/>
            <a:ext cx="2968625" cy="2278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056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Embedded </a:t>
            </a:r>
            <a:r>
              <a:rPr lang="de-AT" dirty="0" err="1" smtClean="0"/>
              <a:t>methods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de-AT" b="1" dirty="0" smtClean="0"/>
              <a:t>Hybrid: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Combine </a:t>
            </a:r>
            <a:r>
              <a:rPr lang="de-AT" dirty="0" err="1" smtClean="0"/>
              <a:t>benefits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filters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wrappers</a:t>
            </a:r>
            <a:r>
              <a:rPr lang="de-AT" dirty="0" smtClean="0"/>
              <a:t> </a:t>
            </a:r>
            <a:br>
              <a:rPr lang="de-AT" dirty="0" smtClean="0"/>
            </a:b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err="1" smtClean="0"/>
              <a:t>Computationally</a:t>
            </a:r>
            <a:r>
              <a:rPr lang="de-AT" dirty="0" smtClean="0"/>
              <a:t> </a:t>
            </a:r>
            <a:r>
              <a:rPr lang="de-AT" dirty="0" err="1" smtClean="0"/>
              <a:t>efficient</a:t>
            </a: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Higher </a:t>
            </a:r>
            <a:r>
              <a:rPr lang="de-AT" dirty="0" err="1" smtClean="0"/>
              <a:t>quality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classification</a:t>
            </a: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4F5F98-C06E-4B49-A19C-86E8EF8C3A8B}" type="datetime1">
              <a:rPr lang="de-AT" smtClean="0"/>
              <a:t>26.01.2016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20</a:t>
            </a:fld>
            <a:endParaRPr lang="de-AT" altLang="de-DE"/>
          </a:p>
        </p:txBody>
      </p:sp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4039928"/>
              </p:ext>
            </p:extLst>
          </p:nvPr>
        </p:nvGraphicFramePr>
        <p:xfrm>
          <a:off x="7065567" y="1176529"/>
          <a:ext cx="1192142" cy="1131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Image" r:id="rId4" imgW="2742840" imgH="2603160" progId="Photoshop.Image.14">
                  <p:embed/>
                </p:oleObj>
              </mc:Choice>
              <mc:Fallback>
                <p:oleObj name="Image" r:id="rId4" imgW="2742840" imgH="2603160" progId="Photoshop.Image.1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65567" y="1176529"/>
                        <a:ext cx="1192142" cy="11314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030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Embedded </a:t>
            </a:r>
            <a:r>
              <a:rPr lang="de-AT" dirty="0" err="1" smtClean="0"/>
              <a:t>methods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Hard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seperate</a:t>
            </a:r>
            <a:r>
              <a:rPr lang="de-AT" dirty="0" smtClean="0"/>
              <a:t> </a:t>
            </a:r>
            <a:r>
              <a:rPr lang="de-AT" dirty="0" err="1" smtClean="0"/>
              <a:t>feature</a:t>
            </a:r>
            <a:r>
              <a:rPr lang="de-AT" dirty="0" smtClean="0"/>
              <a:t> </a:t>
            </a:r>
            <a:r>
              <a:rPr lang="de-AT" dirty="0" err="1" smtClean="0"/>
              <a:t>selection</a:t>
            </a:r>
            <a:r>
              <a:rPr lang="de-AT" dirty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learning</a:t>
            </a: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Hard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characterize</a:t>
            </a: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err="1" smtClean="0"/>
              <a:t>Examples</a:t>
            </a:r>
            <a:r>
              <a:rPr lang="de-AT" dirty="0" smtClean="0"/>
              <a:t>: </a:t>
            </a:r>
            <a:r>
              <a:rPr lang="de-AT" dirty="0"/>
              <a:t/>
            </a:r>
            <a:br>
              <a:rPr lang="de-AT" dirty="0"/>
            </a:br>
            <a:r>
              <a:rPr lang="de-AT" dirty="0" smtClean="0"/>
              <a:t>C4.5</a:t>
            </a:r>
            <a:br>
              <a:rPr lang="de-AT" dirty="0" smtClean="0"/>
            </a:br>
            <a:r>
              <a:rPr lang="de-AT" dirty="0" smtClean="0"/>
              <a:t>Feature </a:t>
            </a:r>
            <a:r>
              <a:rPr lang="de-AT" dirty="0" err="1" smtClean="0"/>
              <a:t>elimination</a:t>
            </a:r>
            <a:r>
              <a:rPr lang="de-AT" dirty="0" smtClean="0"/>
              <a:t> </a:t>
            </a:r>
            <a:r>
              <a:rPr lang="de-AT" dirty="0" err="1" smtClean="0"/>
              <a:t>using</a:t>
            </a:r>
            <a:r>
              <a:rPr lang="de-AT" dirty="0" smtClean="0"/>
              <a:t> SVM</a:t>
            </a:r>
            <a:br>
              <a:rPr lang="de-AT" dirty="0" smtClean="0"/>
            </a:b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4F5F98-C06E-4B49-A19C-86E8EF8C3A8B}" type="datetime1">
              <a:rPr lang="de-AT" smtClean="0"/>
              <a:t>26.01.2016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21</a:t>
            </a:fld>
            <a:endParaRPr lang="de-AT" altLang="de-DE"/>
          </a:p>
        </p:txBody>
      </p:sp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348019"/>
              </p:ext>
            </p:extLst>
          </p:nvPr>
        </p:nvGraphicFramePr>
        <p:xfrm>
          <a:off x="7094608" y="1165068"/>
          <a:ext cx="1192142" cy="1131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Image" r:id="rId4" imgW="2742840" imgH="2603160" progId="Photoshop.Image.14">
                  <p:embed/>
                </p:oleObj>
              </mc:Choice>
              <mc:Fallback>
                <p:oleObj name="Image" r:id="rId4" imgW="2742840" imgH="2603160" progId="Photoshop.Image.1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94608" y="1165068"/>
                        <a:ext cx="1192142" cy="11314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076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Structured </a:t>
            </a:r>
            <a:r>
              <a:rPr lang="de-AT" dirty="0" err="1" smtClean="0"/>
              <a:t>features</a:t>
            </a:r>
            <a:r>
              <a:rPr lang="de-AT" dirty="0" smtClean="0"/>
              <a:t> 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/>
              <a:t>Certain assumption about </a:t>
            </a:r>
            <a:r>
              <a:rPr lang="de-AT" dirty="0" smtClean="0"/>
              <a:t>structure</a:t>
            </a:r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Select/discard related features</a:t>
            </a:r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Usually outperforms </a:t>
            </a:r>
            <a:r>
              <a:rPr lang="de-AT" dirty="0"/>
              <a:t>flat feature </a:t>
            </a:r>
            <a:r>
              <a:rPr lang="de-AT" dirty="0" smtClean="0"/>
              <a:t>methods</a:t>
            </a:r>
          </a:p>
          <a:p>
            <a:pPr marL="0" indent="0"/>
            <a:endParaRPr lang="de-AT" dirty="0"/>
          </a:p>
          <a:p>
            <a:pPr marL="0" indent="0"/>
            <a:endParaRPr lang="de-AT" dirty="0" smtClean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9F0724-28A3-464E-9206-291DC7902ABF}" type="datetime1">
              <a:rPr lang="de-AT" smtClean="0"/>
              <a:pPr>
                <a:defRPr/>
              </a:pPr>
              <a:t>26.01.2016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22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962129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Methods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structured</a:t>
            </a:r>
            <a:r>
              <a:rPr lang="de-AT" dirty="0" smtClean="0"/>
              <a:t> </a:t>
            </a:r>
            <a:r>
              <a:rPr lang="de-AT" dirty="0" err="1" smtClean="0"/>
              <a:t>features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/>
              <a:t>Group </a:t>
            </a: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Tree</a:t>
            </a:r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Graph</a:t>
            </a:r>
          </a:p>
          <a:p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EF207F-073F-41B4-A8D0-129C1C351EF1}" type="datetime1">
              <a:rPr lang="de-AT" smtClean="0"/>
              <a:pPr>
                <a:defRPr/>
              </a:pPr>
              <a:t>26.01.2016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23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2224233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Structured features: Group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EF207F-073F-41B4-A8D0-129C1C351EF1}" type="datetime1">
              <a:rPr lang="de-AT" smtClean="0"/>
              <a:pPr>
                <a:defRPr/>
              </a:pPr>
              <a:t>26.01.2016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24</a:t>
            </a:fld>
            <a:endParaRPr lang="de-AT" altLang="de-DE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Cluster features into groups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Groups more likely to be selected completely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Challenges:</a:t>
            </a:r>
          </a:p>
          <a:p>
            <a:pPr lvl="1"/>
            <a:r>
              <a:rPr lang="en-US" dirty="0" smtClean="0"/>
              <a:t>Group- or feature-selection?</a:t>
            </a:r>
          </a:p>
          <a:p>
            <a:pPr lvl="1"/>
            <a:r>
              <a:rPr lang="en-US" dirty="0" smtClean="0"/>
              <a:t>Overlapping groups</a:t>
            </a:r>
          </a:p>
          <a:p>
            <a:pPr algn="r"/>
            <a:r>
              <a:rPr lang="en-US" dirty="0" smtClean="0"/>
              <a:t>e.g. Sparse Group Lasso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6483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2800" dirty="0" smtClean="0"/>
              <a:t>Structured features: Group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sz="3200" dirty="0" smtClean="0"/>
              <a:t>Example: (Sparse) Group Lasso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EF207F-073F-41B4-A8D0-129C1C351EF1}" type="datetime1">
              <a:rPr lang="de-AT" smtClean="0"/>
              <a:pPr>
                <a:defRPr/>
              </a:pPr>
              <a:t>26.01.2016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25</a:t>
            </a:fld>
            <a:endParaRPr lang="de-AT" altLang="de-DE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5" y="2564904"/>
            <a:ext cx="8064897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681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Structured features: Tree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EF207F-073F-41B4-A8D0-129C1C351EF1}" type="datetime1">
              <a:rPr lang="de-AT" smtClean="0"/>
              <a:pPr>
                <a:defRPr/>
              </a:pPr>
              <a:t>26.01.2016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26</a:t>
            </a:fld>
            <a:endParaRPr lang="de-AT" altLang="de-DE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Allows hierarchical groups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Features are leafs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Can discard subtrees at once</a:t>
            </a:r>
          </a:p>
          <a:p>
            <a:endParaRPr lang="en-US" dirty="0"/>
          </a:p>
          <a:p>
            <a:endParaRPr lang="en-US" dirty="0" smtClean="0"/>
          </a:p>
          <a:p>
            <a:pPr algn="r"/>
            <a:r>
              <a:rPr lang="en-US" dirty="0" smtClean="0"/>
              <a:t>e.g</a:t>
            </a:r>
            <a:r>
              <a:rPr lang="en-US" dirty="0"/>
              <a:t>. </a:t>
            </a:r>
            <a:r>
              <a:rPr lang="en-US" dirty="0" smtClean="0"/>
              <a:t>Tree </a:t>
            </a:r>
            <a:r>
              <a:rPr lang="en-US" dirty="0"/>
              <a:t>structured group Lasso</a:t>
            </a:r>
          </a:p>
        </p:txBody>
      </p:sp>
    </p:spTree>
    <p:extLst>
      <p:ext uri="{BB962C8B-B14F-4D97-AF65-F5344CB8AC3E}">
        <p14:creationId xmlns:p14="http://schemas.microsoft.com/office/powerpoint/2010/main" val="30159276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2800" dirty="0" smtClean="0"/>
              <a:t>Structured features: Tree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sz="3200" dirty="0" smtClean="0"/>
              <a:t>Example: Tree structured group Lasso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EF207F-073F-41B4-A8D0-129C1C351EF1}" type="datetime1">
              <a:rPr lang="de-AT" smtClean="0"/>
              <a:pPr>
                <a:defRPr/>
              </a:pPr>
              <a:t>26.01.2016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27</a:t>
            </a:fld>
            <a:endParaRPr lang="de-AT" altLang="de-DE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459730"/>
            <a:ext cx="5193190" cy="375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8854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Structured features: Graph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EF207F-073F-41B4-A8D0-129C1C351EF1}" type="datetime1">
              <a:rPr lang="de-AT" smtClean="0"/>
              <a:pPr>
                <a:defRPr/>
              </a:pPr>
              <a:t>26.01.2016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28</a:t>
            </a:fld>
            <a:endParaRPr lang="de-AT" altLang="de-DE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Related features form </a:t>
            </a:r>
          </a:p>
          <a:p>
            <a:pPr marL="0" indent="0"/>
            <a:r>
              <a:rPr lang="en-US" dirty="0" smtClean="0"/>
              <a:t>	a graph</a:t>
            </a:r>
          </a:p>
          <a:p>
            <a:pPr marL="0" indent="0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Likely to accept/</a:t>
            </a:r>
          </a:p>
          <a:p>
            <a:pPr marL="0" indent="0"/>
            <a:r>
              <a:rPr lang="en-US" dirty="0"/>
              <a:t>	</a:t>
            </a:r>
            <a:r>
              <a:rPr lang="en-US" dirty="0" smtClean="0"/>
              <a:t>discard connected-</a:t>
            </a:r>
          </a:p>
          <a:p>
            <a:pPr marL="0" indent="0"/>
            <a:r>
              <a:rPr lang="en-US" dirty="0"/>
              <a:t>	</a:t>
            </a:r>
            <a:r>
              <a:rPr lang="en-US" dirty="0" smtClean="0"/>
              <a:t>components at once</a:t>
            </a:r>
            <a:endParaRPr lang="en-US" dirty="0"/>
          </a:p>
          <a:p>
            <a:endParaRPr lang="en-US" dirty="0" smtClean="0"/>
          </a:p>
          <a:p>
            <a:pPr algn="r"/>
            <a:r>
              <a:rPr lang="en-US" dirty="0" smtClean="0"/>
              <a:t>e.g. Graph Lasso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2132856"/>
            <a:ext cx="3312368" cy="324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8266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2800" dirty="0" smtClean="0"/>
              <a:t>Structured features: Tree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sz="3200" dirty="0" smtClean="0"/>
              <a:t>Example: Graph Lasso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EF207F-073F-41B4-A8D0-129C1C351EF1}" type="datetime1">
              <a:rPr lang="de-AT" smtClean="0"/>
              <a:pPr>
                <a:defRPr/>
              </a:pPr>
              <a:t>26.01.2016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29</a:t>
            </a:fld>
            <a:endParaRPr lang="de-AT" altLang="de-DE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5" y="2428868"/>
            <a:ext cx="6019800" cy="388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573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Motivation – High Dimensionality</a:t>
            </a:r>
            <a:endParaRPr lang="de-AT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30624D-5A85-4FAC-A8C2-B755D15BE30C}" type="datetime1">
              <a:rPr lang="de-AT" smtClean="0"/>
              <a:pPr>
                <a:defRPr/>
              </a:pPr>
              <a:t>26.01.2016</a:t>
            </a:fld>
            <a:endParaRPr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Silvana Podaras &amp; Florian Schober</a:t>
            </a:r>
            <a:endParaRPr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1DBF-6C1A-4CEB-BBA0-5651AFB5C718}" type="slidenum">
              <a:rPr lang="de-DE" altLang="de-DE" smtClean="0"/>
              <a:pPr/>
              <a:t>3</a:t>
            </a:fld>
            <a:endParaRPr lang="de-DE" alt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86" y="3173105"/>
            <a:ext cx="3384376" cy="246481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93011" y="2444557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Many Samples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80112" y="242886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Many Features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18041"/>
          <a:stretch/>
        </p:blipFill>
        <p:spPr>
          <a:xfrm>
            <a:off x="5152015" y="2845667"/>
            <a:ext cx="2579741" cy="348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9764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Applications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Classification / </a:t>
            </a:r>
            <a:r>
              <a:rPr lang="de-AT" dirty="0"/>
              <a:t>pattern </a:t>
            </a:r>
            <a:r>
              <a:rPr lang="de-AT" dirty="0" smtClean="0"/>
              <a:t>recognition</a:t>
            </a:r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/>
              <a:t>Data </a:t>
            </a:r>
            <a:r>
              <a:rPr lang="de-AT" dirty="0" smtClean="0"/>
              <a:t>representation</a:t>
            </a:r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err="1"/>
              <a:t>Prediction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8BDE4A-9991-4FD0-90A7-2A1AC2958297}" type="datetime1">
              <a:rPr lang="de-AT" smtClean="0"/>
              <a:pPr>
                <a:defRPr/>
              </a:pPr>
              <a:t>26.01.2016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30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27388840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Literature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57224" y="1988840"/>
            <a:ext cx="7429552" cy="4137323"/>
          </a:xfrm>
        </p:spPr>
        <p:txBody>
          <a:bodyPr/>
          <a:lstStyle/>
          <a:p>
            <a:r>
              <a:rPr lang="de-AT" sz="1100" dirty="0"/>
              <a:t>B RANK , J., G ROBELNIK , M., M ILIC -F RAYLING , N., AND M LADENIC , D. 2002. Feature selection using linear support vector machines.</a:t>
            </a:r>
          </a:p>
          <a:p>
            <a:r>
              <a:rPr lang="de-AT" sz="1100" dirty="0" smtClean="0"/>
              <a:t>E </a:t>
            </a:r>
            <a:r>
              <a:rPr lang="de-AT" sz="1100" dirty="0"/>
              <a:t>PPSTEIN , M., AND H AAKE , P. 2008. Very large scale relieff for genome-wide association analysis. In Computational Intelligence </a:t>
            </a:r>
            <a:r>
              <a:rPr lang="de-AT" sz="1100" dirty="0" smtClean="0"/>
              <a:t>in Bioinformatics </a:t>
            </a:r>
            <a:r>
              <a:rPr lang="de-AT" sz="1100" dirty="0"/>
              <a:t>and Computational Biology, 2008. </a:t>
            </a:r>
            <a:endParaRPr lang="de-AT" sz="1100" dirty="0" smtClean="0"/>
          </a:p>
          <a:p>
            <a:r>
              <a:rPr lang="de-AT" sz="1100" dirty="0" smtClean="0"/>
              <a:t>F </a:t>
            </a:r>
            <a:r>
              <a:rPr lang="de-AT" sz="1100" dirty="0"/>
              <a:t>ROHLICH , H., C HAPELLE , O., AND S CHOLKOPF , B. 2003. Feature selection for support vector machines by means of genetic algorithm</a:t>
            </a:r>
            <a:r>
              <a:rPr lang="de-AT" sz="1100" dirty="0" smtClean="0"/>
              <a:t>. In </a:t>
            </a:r>
            <a:r>
              <a:rPr lang="de-AT" sz="1100" dirty="0"/>
              <a:t>Tools with Artificial Intelligence, 2003. </a:t>
            </a:r>
            <a:endParaRPr lang="de-AT" sz="1100" dirty="0" smtClean="0"/>
          </a:p>
          <a:p>
            <a:r>
              <a:rPr lang="de-AT" sz="1100" dirty="0" smtClean="0"/>
              <a:t>H </a:t>
            </a:r>
            <a:r>
              <a:rPr lang="de-AT" sz="1100" dirty="0"/>
              <a:t>OLLAND , J. H. 1992. Adaptation in Natural and Artificial Systems: An Introductory Analysis with Applications to Biology, Control </a:t>
            </a:r>
            <a:r>
              <a:rPr lang="de-AT" sz="1100" dirty="0" smtClean="0"/>
              <a:t>and Artificial </a:t>
            </a:r>
            <a:r>
              <a:rPr lang="de-AT" sz="1100" dirty="0"/>
              <a:t>Intelligence. MIT Press, Cambridge, MA, USA.</a:t>
            </a:r>
          </a:p>
          <a:p>
            <a:r>
              <a:rPr lang="de-AT" sz="1100" dirty="0"/>
              <a:t>H UANG , J., H OROWITZ , J. L., AND M A , S. 2008. Asymptotic properties of bridge estimators in sparse high-dimensional regression models</a:t>
            </a:r>
            <a:r>
              <a:rPr lang="de-AT" sz="1100" dirty="0" smtClean="0"/>
              <a:t>. The </a:t>
            </a:r>
            <a:r>
              <a:rPr lang="de-AT" sz="1100" dirty="0"/>
              <a:t>Annals of Statistics, 587–613.</a:t>
            </a:r>
          </a:p>
          <a:p>
            <a:r>
              <a:rPr lang="de-AT" sz="1100" dirty="0"/>
              <a:t>J ACOB , L., O BOZINSKI , G., AND V ERT , J.-P. 2009. Group lasso with overlap and graph lasso. In Proceedings of the 26th </a:t>
            </a:r>
            <a:r>
              <a:rPr lang="de-AT" sz="1100" dirty="0" smtClean="0"/>
              <a:t>annual international </a:t>
            </a:r>
            <a:r>
              <a:rPr lang="de-AT" sz="1100" dirty="0"/>
              <a:t>conference on machine learning, ACM, 433–440.</a:t>
            </a:r>
          </a:p>
          <a:p>
            <a:r>
              <a:rPr lang="de-AT" sz="1100" dirty="0"/>
              <a:t>J ENATTON , R., M AIRAL , J., B ACH , F. R., AND O BOZINSKI , G. R. 2010. Proximal methods for sparse hierarchical dictionary learning. </a:t>
            </a:r>
            <a:r>
              <a:rPr lang="de-AT" sz="1100" dirty="0" smtClean="0"/>
              <a:t>In Proceedings </a:t>
            </a:r>
            <a:r>
              <a:rPr lang="de-AT" sz="1100" dirty="0"/>
              <a:t>of the 27th International Conference on Machine Learning (ICML-10), 487–494.</a:t>
            </a:r>
          </a:p>
          <a:p>
            <a:r>
              <a:rPr lang="de-AT" sz="1100" dirty="0"/>
              <a:t>J IN , X., L I , R., S HEN , X., AND B IE , R. 2007. Automatic web pages categorization with relieff and hidden naive bayes. In Proceedings </a:t>
            </a:r>
            <a:r>
              <a:rPr lang="de-AT" sz="1100" dirty="0" smtClean="0"/>
              <a:t>of the </a:t>
            </a:r>
            <a:r>
              <a:rPr lang="de-AT" sz="1100" dirty="0"/>
              <a:t>2007 ACM Symposium on Applied Computing, ACM, New York, NY, USA, SAC ’07, 617–621.</a:t>
            </a:r>
          </a:p>
          <a:p>
            <a:r>
              <a:rPr lang="de-AT" sz="1100" dirty="0"/>
              <a:t>K IM , S., AND X ING , E. P. 2010. Tree-guided group lasso for multi-task regression with structured sparsity.</a:t>
            </a:r>
          </a:p>
          <a:p>
            <a:r>
              <a:rPr lang="de-AT" sz="1100" dirty="0"/>
              <a:t>K IRA , K., AND R ENDELL , L. A. 1992. The feature selection problem: Traditional methods and a new algorithm. In Proceedings of </a:t>
            </a:r>
            <a:r>
              <a:rPr lang="de-AT" sz="1100" dirty="0" smtClean="0"/>
              <a:t>the Tenth </a:t>
            </a:r>
            <a:r>
              <a:rPr lang="de-AT" sz="1100" dirty="0"/>
              <a:t>National Conference on Artificial Intelligence, AAAI Press, AAAI’92, 129–134.</a:t>
            </a:r>
          </a:p>
          <a:p>
            <a:r>
              <a:rPr lang="de-AT" sz="1100" dirty="0"/>
              <a:t>K NIGHT , K., AND F U , W. 2000. Asymptotics for lasso-type estimators. Annals of statistics, 1356–1378</a:t>
            </a:r>
            <a:r>
              <a:rPr lang="de-AT" sz="1100" dirty="0" smtClean="0"/>
              <a:t>.</a:t>
            </a:r>
            <a:endParaRPr lang="de-AT" sz="110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ECDA19-35E9-44D8-ABD2-5D6049D7FF67}" type="datetime1">
              <a:rPr lang="de-AT" smtClean="0"/>
              <a:pPr>
                <a:defRPr/>
              </a:pPr>
              <a:t>26.01.2016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31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538088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Literature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57224" y="1988840"/>
            <a:ext cx="7429552" cy="4137323"/>
          </a:xfrm>
        </p:spPr>
        <p:txBody>
          <a:bodyPr/>
          <a:lstStyle/>
          <a:p>
            <a:r>
              <a:rPr lang="de-AT" sz="1100" dirty="0" smtClean="0"/>
              <a:t>K OHAVI , R., AND J OHN , G. H. 1997. Wrappers for feature subset selection. ARTIFICIAL INTELLIGENCE 97, 1, 273–324.</a:t>
            </a:r>
          </a:p>
          <a:p>
            <a:r>
              <a:rPr lang="de-AT" sz="1100" dirty="0" smtClean="0"/>
              <a:t>K ONONENKO , I., S IMEC , E., AND R OBNIK - ˇ S IKONJA , M. 1997. Overcoming the myopia of inductive learning algorithms with relieff. Applied Intelligence 7, 1 (Jan.), 39–55.</a:t>
            </a:r>
          </a:p>
          <a:p>
            <a:r>
              <a:rPr lang="de-AT" sz="1100" dirty="0" smtClean="0"/>
              <a:t>K UDO , M., AND S KLANSKY , J. 2000. Comparison of algorithms that select features for pattern classifiers. Pattern Recognition 33, 1, 25 – 41.</a:t>
            </a:r>
          </a:p>
          <a:p>
            <a:r>
              <a:rPr lang="de-AT" sz="1100" dirty="0" smtClean="0"/>
              <a:t>L EE , L IU , L. W. 2015. Very large scale relieff algorithm on gpu for genome-wide association study. 78 – 84.</a:t>
            </a:r>
          </a:p>
          <a:p>
            <a:r>
              <a:rPr lang="de-AT" sz="1100" dirty="0" smtClean="0"/>
              <a:t>L IU , J., AND Y E , J. 2010. Moreau-yosida regularization for grouped tree structure learning. In Advances in Neural Information Processing Systems, 1459–1467.</a:t>
            </a:r>
          </a:p>
          <a:p>
            <a:r>
              <a:rPr lang="de-AT" sz="1100" dirty="0" smtClean="0"/>
              <a:t>M AO , K. 2004. Orthogonal forward selection and backward elimination algorithms for feature subset selection. Systems, Man, and Cybernetics, Part B: Cybernetics, IEEE Transactions on 34, 1 (Feb), 629–634.</a:t>
            </a:r>
          </a:p>
          <a:p>
            <a:r>
              <a:rPr lang="de-AT" sz="1100" dirty="0" smtClean="0"/>
              <a:t>M OORE , J. H., AND W HITE , B. C. 2007. Tuning relieff for genome-wide genetic analysis. In Proceedings of the 5th European Conference on Evolutionary Computation, Machine Learning and Data Mining in Bioinformatics, Springer-Verlag, Berlin, Heidelberg, EvoBIO’07, 166–175.</a:t>
            </a:r>
          </a:p>
          <a:p>
            <a:r>
              <a:rPr lang="de-AT" sz="1100" dirty="0" smtClean="0"/>
              <a:t>N AKARIYAKUL , S., AND C ASASENT , D. P. 2007. Adaptive branch and bound algorithm for selecting optimal features. Pattern Recognition Letters 28, 12, 1415 – 1427.</a:t>
            </a:r>
          </a:p>
          <a:p>
            <a:r>
              <a:rPr lang="de-AT" sz="1100" dirty="0" smtClean="0"/>
              <a:t>N AKARIYAKUL , S., AND C ASASENT , D. P. 2008. Improved forward floating selection algorithm for feature subset selection. In Wavelet Analysis and Pattern Recognition, 2008. ICWAPR ’08. International Conference on, vol. 2, 793–798.</a:t>
            </a:r>
          </a:p>
          <a:p>
            <a:r>
              <a:rPr lang="de-AT" sz="1100" dirty="0" smtClean="0"/>
              <a:t>N ARENDRA , P. M., AND F UKUNAGA , K. 1977. A branch and bound algorithm for feature subset selection. Computers, IEEE Transactions on C-26, 9 (Sept), 917–922.</a:t>
            </a:r>
          </a:p>
          <a:p>
            <a:r>
              <a:rPr lang="de-AT" sz="1100" dirty="0" smtClean="0"/>
              <a:t>O H , I.-S., L EE , J.-S., AND M OON , B.-R. 2004. Hybrid genetic algorithms for feature selection. Pattern Analysis and Machine Intelligence,</a:t>
            </a:r>
            <a:endParaRPr lang="de-AT" sz="110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ECDA19-35E9-44D8-ABD2-5D6049D7FF67}" type="datetime1">
              <a:rPr lang="de-AT" smtClean="0"/>
              <a:pPr>
                <a:defRPr/>
              </a:pPr>
              <a:t>26.01.2016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32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8370010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Literature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57224" y="1988840"/>
            <a:ext cx="7429552" cy="4137323"/>
          </a:xfrm>
        </p:spPr>
        <p:txBody>
          <a:bodyPr/>
          <a:lstStyle/>
          <a:p>
            <a:r>
              <a:rPr lang="de-AT" sz="1100" dirty="0" smtClean="0"/>
              <a:t>P UDIL , P., N OVOVI ˇ COV ´ A , J., AND K ITTLER , J. 1994. Floating search methods in feature selection. Pattern Recogn. Lett. 15, 11 (Nov.),1119–1125.</a:t>
            </a:r>
          </a:p>
          <a:p>
            <a:r>
              <a:rPr lang="de-AT" sz="1100" dirty="0" smtClean="0"/>
              <a:t>Q UINLAN , J. R. 1986. Induction of decision trees. Machine learning 1, 1, 81–106.</a:t>
            </a:r>
          </a:p>
          <a:p>
            <a:r>
              <a:rPr lang="de-AT" sz="1100" dirty="0" smtClean="0"/>
              <a:t>R OBNIK -S IKONJA , M., AND K ONONENKO , I. 1997. An adaptation of relief for attribute estimation in regression. In Proceedings of the Fourteenth International Conference on Machine Learning, Morgan Kaufmann Publishers Inc., San Francisco, CA, USA, ICML ’97, 296–304.</a:t>
            </a:r>
          </a:p>
          <a:p>
            <a:r>
              <a:rPr lang="de-AT" sz="1100" dirty="0" smtClean="0"/>
              <a:t>S ALZBERG , S. L. 1994. C4. 5: Programs for machine learning by j. ross quinlan. morgan kaufmann publishers, inc., 1993. Machine Learning 16, 3, 235–240.</a:t>
            </a:r>
          </a:p>
          <a:p>
            <a:r>
              <a:rPr lang="de-AT" sz="1100" dirty="0" smtClean="0"/>
              <a:t>S OMOL , P., P UDIL , P., AND K ITTLER , J. 2004. Fast branch amp; bound algorithms for optimal feature selection. Pattern Analysis and Machine Intelligence, IEEE Transactions on 26, 7 (July), 900–912.</a:t>
            </a:r>
          </a:p>
          <a:p>
            <a:r>
              <a:rPr lang="de-AT" sz="1100" dirty="0" smtClean="0"/>
              <a:t>T ANG , J., A LELYANI , S., AND L IU , H. 2014. Feature selection for classification: A review. Data Classification: Algorithms and Applica- tions, 37.</a:t>
            </a:r>
          </a:p>
          <a:p>
            <a:r>
              <a:rPr lang="de-AT" sz="1100" dirty="0" smtClean="0"/>
              <a:t>T ANG , J., A LELYANI , S., AND L IU , H. 2014. Feature selection for classification: A review. Data Classification: Algorithms and Applica- tions, 37.</a:t>
            </a:r>
          </a:p>
          <a:p>
            <a:r>
              <a:rPr lang="de-AT" sz="1100" dirty="0" smtClean="0"/>
              <a:t>T IBSHIRANI , R. 1996. Regression shrinkage and selection via the lasso. Journal of the Royal Statistical Society. Series B (Methodological), 267–288.</a:t>
            </a:r>
          </a:p>
          <a:p>
            <a:r>
              <a:rPr lang="de-AT" sz="1100" dirty="0" smtClean="0"/>
              <a:t>V ERIKAS , A., AND B ACAUSKIENE , M. 2002. Feature selection with neural networks. Pattern Recogn. Lett. 23, 11 (Sept.), 1323–1335.</a:t>
            </a:r>
          </a:p>
          <a:p>
            <a:r>
              <a:rPr lang="de-AT" sz="1100" dirty="0" smtClean="0"/>
              <a:t>Z OU , H., AND H ASTIE , T. 2005. Regularization and variable selection via the elastic net. Journal of the Royal Statistical Society: Series B (Statistical Methodology) 67, 2, 301–320.</a:t>
            </a:r>
          </a:p>
          <a:p>
            <a:r>
              <a:rPr lang="de-AT" sz="1100" dirty="0" smtClean="0"/>
              <a:t>Z OU , H. 2006. The adaptive lasso and its oracle properties. Journal of the American statistical association 101, 476, 1418–1429</a:t>
            </a:r>
            <a:endParaRPr lang="de-AT" sz="110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ECDA19-35E9-44D8-ABD2-5D6049D7FF67}" type="datetime1">
              <a:rPr lang="de-AT" smtClean="0"/>
              <a:pPr>
                <a:defRPr/>
              </a:pPr>
              <a:t>26.01.2016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33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6465765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771800" y="2924944"/>
            <a:ext cx="2520280" cy="1143008"/>
          </a:xfrm>
        </p:spPr>
        <p:txBody>
          <a:bodyPr anchor="ctr"/>
          <a:lstStyle/>
          <a:p>
            <a:r>
              <a:rPr lang="de-AT" dirty="0" smtClean="0"/>
              <a:t>Questions?</a:t>
            </a:r>
            <a:br>
              <a:rPr lang="de-AT" dirty="0" smtClean="0"/>
            </a:b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smtClean="0"/>
              <a:t>Discussion!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D3703B-7C89-496B-8219-C11379F90AE7}" type="datetime1">
              <a:rPr lang="de-AT" smtClean="0"/>
              <a:pPr>
                <a:defRPr/>
              </a:pPr>
              <a:t>26.01.2016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34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2541954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Motivation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Remove </a:t>
            </a:r>
            <a:r>
              <a:rPr lang="en-US" dirty="0" smtClean="0"/>
              <a:t>redundancy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Expressive representation of </a:t>
            </a:r>
            <a:r>
              <a:rPr lang="en-US" dirty="0" smtClean="0"/>
              <a:t>data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More accurate </a:t>
            </a:r>
            <a:r>
              <a:rPr lang="en-US" dirty="0" smtClean="0"/>
              <a:t>classification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Speed up computation </a:t>
            </a:r>
            <a:r>
              <a:rPr lang="en-US" dirty="0" smtClean="0"/>
              <a:t>time</a:t>
            </a:r>
          </a:p>
          <a:p>
            <a:pPr marL="0" indent="0"/>
            <a:endParaRPr lang="en-US" dirty="0"/>
          </a:p>
          <a:p>
            <a:endParaRPr lang="de-AT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565B81-DCF3-4C72-A4FA-7ED2F69DD174}" type="datetime1">
              <a:rPr lang="de-AT" smtClean="0"/>
              <a:pPr>
                <a:defRPr/>
              </a:pPr>
              <a:t>26.01.2016</a:t>
            </a:fld>
            <a:endParaRPr lang="de-AT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4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2231998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Feature </a:t>
            </a:r>
            <a:r>
              <a:rPr lang="de-AT" dirty="0" err="1" smtClean="0"/>
              <a:t>selection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NO </a:t>
            </a:r>
            <a:r>
              <a:rPr lang="en-US" dirty="0"/>
              <a:t>new </a:t>
            </a:r>
            <a:r>
              <a:rPr lang="en-US" dirty="0" smtClean="0"/>
              <a:t>features!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Select </a:t>
            </a:r>
            <a:r>
              <a:rPr lang="en-US" dirty="0"/>
              <a:t>relevant </a:t>
            </a:r>
            <a:r>
              <a:rPr lang="en-US" dirty="0" smtClean="0"/>
              <a:t>subset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Discriminating features</a:t>
            </a:r>
          </a:p>
          <a:p>
            <a:pPr marL="0" indent="0"/>
            <a:endParaRPr lang="de-AT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7B4642-C2D9-48B6-A0A5-FD7AA109E038}" type="datetime1">
              <a:rPr lang="de-AT" smtClean="0"/>
              <a:t>26.01.2016</a:t>
            </a:fld>
            <a:endParaRPr lang="de-AT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5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328577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Feature </a:t>
            </a:r>
            <a:r>
              <a:rPr lang="de-AT" dirty="0" err="1" smtClean="0"/>
              <a:t>Types</a:t>
            </a:r>
            <a:endParaRPr lang="de-AT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>
          <a:xfrm>
            <a:off x="1259632" y="2428868"/>
            <a:ext cx="7429552" cy="3554419"/>
          </a:xfrm>
        </p:spPr>
        <p:txBody>
          <a:bodyPr/>
          <a:lstStyle/>
          <a:p>
            <a:r>
              <a:rPr lang="en-US" b="1" dirty="0" smtClean="0"/>
              <a:t>Flat</a:t>
            </a:r>
          </a:p>
          <a:p>
            <a:pPr lvl="1"/>
            <a:r>
              <a:rPr lang="en-US" sz="2400" dirty="0" smtClean="0"/>
              <a:t>Independency assumed</a:t>
            </a:r>
          </a:p>
          <a:p>
            <a:endParaRPr lang="en-US" dirty="0"/>
          </a:p>
          <a:p>
            <a:r>
              <a:rPr lang="en-US" b="1" dirty="0" smtClean="0"/>
              <a:t>Structured </a:t>
            </a:r>
          </a:p>
          <a:p>
            <a:pPr lvl="1"/>
            <a:r>
              <a:rPr lang="en-US" sz="2400" dirty="0" smtClean="0"/>
              <a:t>Certain structure assumed</a:t>
            </a:r>
            <a:endParaRPr lang="de-AT" sz="2400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12396A-4BB8-47CE-87E8-1A5C67690463}" type="datetime1">
              <a:rPr lang="de-AT" smtClean="0"/>
              <a:t>26.01.2016</a:t>
            </a:fld>
            <a:r>
              <a:rPr lang="de-AT" dirty="0" smtClean="0"/>
              <a:t>schied</a:t>
            </a:r>
            <a:endParaRPr lang="de-AT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6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177772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Flat Features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57224" y="2571745"/>
            <a:ext cx="7099152" cy="301749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Possible structure is ignored</a:t>
            </a:r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</a:t>
            </a:r>
            <a:r>
              <a:rPr lang="en-US" dirty="0" smtClean="0"/>
              <a:t>o </a:t>
            </a:r>
            <a:r>
              <a:rPr lang="en-US" dirty="0"/>
              <a:t>relation to each </a:t>
            </a:r>
            <a:r>
              <a:rPr lang="en-US" dirty="0" smtClean="0"/>
              <a:t>other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Outperformed </a:t>
            </a:r>
            <a:r>
              <a:rPr lang="en-US" dirty="0"/>
              <a:t>by structured feature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4F4937-DB82-4372-B3ED-3FAAE4E04892}" type="datetime1">
              <a:rPr lang="de-AT" smtClean="0"/>
              <a:t>26.01.2016</a:t>
            </a:fld>
            <a:endParaRPr lang="de-AT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7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264447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Methods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flat </a:t>
            </a:r>
            <a:r>
              <a:rPr lang="de-AT" dirty="0" err="1" smtClean="0"/>
              <a:t>features</a:t>
            </a:r>
            <a:endParaRPr lang="de-AT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>
          <a:xfrm>
            <a:off x="3235871" y="4366165"/>
            <a:ext cx="1449316" cy="578736"/>
          </a:xfrm>
        </p:spPr>
        <p:txBody>
          <a:bodyPr/>
          <a:lstStyle/>
          <a:p>
            <a:pPr marL="0" indent="0"/>
            <a:r>
              <a:rPr lang="de-AT" dirty="0" smtClean="0"/>
              <a:t>Wrapper</a:t>
            </a:r>
            <a:endParaRPr lang="de-AT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45ECF5-F6FA-403E-9BFD-2474BC727A01}" type="datetime1">
              <a:rPr lang="de-AT" smtClean="0"/>
              <a:t>26.01.2016</a:t>
            </a:fld>
            <a:endParaRPr lang="de-AT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8</a:t>
            </a:fld>
            <a:endParaRPr lang="de-AT" altLang="de-DE"/>
          </a:p>
        </p:txBody>
      </p:sp>
      <p:pic>
        <p:nvPicPr>
          <p:cNvPr id="25602" name="Picture 2" descr="https://encrypted-tbn1.gstatic.com/images?q=tbn:ANd9GcSHeZd9qwTw6uYFPJLtfTdhQ1pxTKLiDaGL0fIY7E0Fs5uVBNUNu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279" y="2764605"/>
            <a:ext cx="695325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feld 13"/>
          <p:cNvSpPr txBox="1"/>
          <p:nvPr/>
        </p:nvSpPr>
        <p:spPr>
          <a:xfrm>
            <a:off x="1088777" y="4366165"/>
            <a:ext cx="9629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 smtClean="0"/>
              <a:t>Filter  </a:t>
            </a:r>
            <a:endParaRPr lang="de-AT" dirty="0" smtClean="0"/>
          </a:p>
          <a:p>
            <a:endParaRPr lang="de-AT" dirty="0"/>
          </a:p>
        </p:txBody>
      </p:sp>
      <p:sp>
        <p:nvSpPr>
          <p:cNvPr id="15" name="Textfeld 14"/>
          <p:cNvSpPr txBox="1"/>
          <p:nvPr/>
        </p:nvSpPr>
        <p:spPr>
          <a:xfrm>
            <a:off x="5763791" y="4366165"/>
            <a:ext cx="22322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 smtClean="0"/>
              <a:t>Embedded</a:t>
            </a:r>
          </a:p>
          <a:p>
            <a:endParaRPr lang="de-AT" dirty="0"/>
          </a:p>
        </p:txBody>
      </p:sp>
      <p:sp>
        <p:nvSpPr>
          <p:cNvPr id="20" name="Nach rechts gekrümmter Pfeil 19"/>
          <p:cNvSpPr/>
          <p:nvPr/>
        </p:nvSpPr>
        <p:spPr>
          <a:xfrm>
            <a:off x="3553948" y="3095658"/>
            <a:ext cx="703789" cy="938385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771038"/>
              </p:ext>
            </p:extLst>
          </p:nvPr>
        </p:nvGraphicFramePr>
        <p:xfrm>
          <a:off x="6019800" y="2940854"/>
          <a:ext cx="1192142" cy="1131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Image" r:id="rId4" imgW="2742840" imgH="2603160" progId="Photoshop.Image.14">
                  <p:embed/>
                </p:oleObj>
              </mc:Choice>
              <mc:Fallback>
                <p:oleObj name="Image" r:id="rId4" imgW="2742840" imgH="2603160" progId="Photoshop.Image.1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19800" y="2940854"/>
                        <a:ext cx="1192142" cy="11314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116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Filter </a:t>
            </a:r>
            <a:r>
              <a:rPr lang="de-AT" dirty="0" err="1" smtClean="0"/>
              <a:t>methods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Filter out relevant </a:t>
            </a:r>
            <a:r>
              <a:rPr lang="de-AT" dirty="0" err="1" smtClean="0"/>
              <a:t>features</a:t>
            </a: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Independent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classification</a:t>
            </a:r>
            <a:r>
              <a:rPr lang="de-AT" dirty="0" smtClean="0"/>
              <a:t> </a:t>
            </a:r>
            <a:r>
              <a:rPr lang="de-AT" dirty="0" err="1" smtClean="0"/>
              <a:t>algorithm</a:t>
            </a: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err="1" smtClean="0"/>
              <a:t>Computationally</a:t>
            </a:r>
            <a:r>
              <a:rPr lang="de-AT" dirty="0" smtClean="0"/>
              <a:t> </a:t>
            </a:r>
            <a:r>
              <a:rPr lang="de-AT" dirty="0" err="1" smtClean="0"/>
              <a:t>efficient</a:t>
            </a: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err="1" smtClean="0"/>
              <a:t>No</a:t>
            </a:r>
            <a:r>
              <a:rPr lang="de-AT" dirty="0" smtClean="0"/>
              <a:t> optimal </a:t>
            </a:r>
            <a:r>
              <a:rPr lang="de-AT" dirty="0" err="1" smtClean="0"/>
              <a:t>performance</a:t>
            </a:r>
            <a:r>
              <a:rPr lang="de-AT" dirty="0" smtClean="0"/>
              <a:t> </a:t>
            </a:r>
            <a:r>
              <a:rPr lang="de-AT" dirty="0" err="1" smtClean="0"/>
              <a:t>guaranteed</a:t>
            </a:r>
            <a:endParaRPr lang="de-AT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EBBE16-AD2D-4DBF-93C7-9AB327843C5C}" type="datetime1">
              <a:rPr lang="de-AT" smtClean="0"/>
              <a:t>26.01.2016</a:t>
            </a:fld>
            <a:endParaRPr lang="de-AT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9</a:t>
            </a:fld>
            <a:endParaRPr lang="de-AT" altLang="de-DE"/>
          </a:p>
        </p:txBody>
      </p:sp>
      <p:pic>
        <p:nvPicPr>
          <p:cNvPr id="10" name="Picture 2" descr="https://encrypted-tbn1.gstatic.com/images?q=tbn:ANd9GcSHeZd9qwTw6uYFPJLtfTdhQ1pxTKLiDaGL0fIY7E0Fs5uVBNUNu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272341"/>
            <a:ext cx="635695" cy="118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29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el mit weißem Rahmen und dunklem Logo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halt_blauer_Rahme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nhalt_weißer_Rahme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TU_Powerpoint_Vorlage_logo</Template>
  <TotalTime>0</TotalTime>
  <Words>2180</Words>
  <Application>Microsoft Office PowerPoint</Application>
  <PresentationFormat>Bildschirmpräsentation (4:3)</PresentationFormat>
  <Paragraphs>352</Paragraphs>
  <Slides>34</Slides>
  <Notes>20</Notes>
  <HiddenSlides>2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42" baseType="lpstr">
      <vt:lpstr>Arial</vt:lpstr>
      <vt:lpstr>Calibri</vt:lpstr>
      <vt:lpstr>Symbol</vt:lpstr>
      <vt:lpstr>Wingdings</vt:lpstr>
      <vt:lpstr>Titel mit weißem Rahmen und dunklem Logo</vt:lpstr>
      <vt:lpstr>Inhalt_blauer_Rahmen</vt:lpstr>
      <vt:lpstr>Inhalt_weißer_Rahmen</vt:lpstr>
      <vt:lpstr>Image</vt:lpstr>
      <vt:lpstr>Feature Selection  for media classification</vt:lpstr>
      <vt:lpstr>Motivation</vt:lpstr>
      <vt:lpstr>Motivation – High Dimensionality</vt:lpstr>
      <vt:lpstr>Motivation</vt:lpstr>
      <vt:lpstr>Feature selection</vt:lpstr>
      <vt:lpstr>Feature Types</vt:lpstr>
      <vt:lpstr>Flat Features</vt:lpstr>
      <vt:lpstr>Methods for flat features</vt:lpstr>
      <vt:lpstr>Filter methods</vt:lpstr>
      <vt:lpstr>Filter methods</vt:lpstr>
      <vt:lpstr>Example: RELIEF</vt:lpstr>
      <vt:lpstr>Wrapper methods</vt:lpstr>
      <vt:lpstr>Wrapper methods</vt:lpstr>
      <vt:lpstr>Wrapper methods</vt:lpstr>
      <vt:lpstr>Wrapper methods</vt:lpstr>
      <vt:lpstr>Itarative process</vt:lpstr>
      <vt:lpstr>Wrapper methods</vt:lpstr>
      <vt:lpstr>Wrapper methods</vt:lpstr>
      <vt:lpstr>Wrapper methods</vt:lpstr>
      <vt:lpstr>Embedded methods</vt:lpstr>
      <vt:lpstr>Embedded methods</vt:lpstr>
      <vt:lpstr>Structured features </vt:lpstr>
      <vt:lpstr>Methods for structured features</vt:lpstr>
      <vt:lpstr>Structured features: Group</vt:lpstr>
      <vt:lpstr>Structured features: Group Example: (Sparse) Group Lasso</vt:lpstr>
      <vt:lpstr>Structured features: Tree</vt:lpstr>
      <vt:lpstr>Structured features: Tree Example: Tree structured group Lasso</vt:lpstr>
      <vt:lpstr>Structured features: Graph</vt:lpstr>
      <vt:lpstr>Structured features: Tree Example: Graph Lasso</vt:lpstr>
      <vt:lpstr>Applications</vt:lpstr>
      <vt:lpstr>Literature</vt:lpstr>
      <vt:lpstr>Literature</vt:lpstr>
      <vt:lpstr>Literature</vt:lpstr>
      <vt:lpstr>Questions?  Discussion!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Selection  for media classification</dc:title>
  <dc:creator>Svetlana B</dc:creator>
  <cp:lastModifiedBy>Svetlana B</cp:lastModifiedBy>
  <cp:revision>41</cp:revision>
  <dcterms:created xsi:type="dcterms:W3CDTF">2016-01-25T10:01:47Z</dcterms:created>
  <dcterms:modified xsi:type="dcterms:W3CDTF">2016-01-26T19:08:36Z</dcterms:modified>
</cp:coreProperties>
</file>