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9"/>
  </p:notesMasterIdLst>
  <p:sldIdLst>
    <p:sldId id="256" r:id="rId4"/>
    <p:sldId id="257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73" r:id="rId14"/>
    <p:sldId id="280" r:id="rId15"/>
    <p:sldId id="264" r:id="rId16"/>
    <p:sldId id="278" r:id="rId17"/>
    <p:sldId id="281" r:id="rId18"/>
    <p:sldId id="284" r:id="rId19"/>
    <p:sldId id="282" r:id="rId20"/>
    <p:sldId id="283" r:id="rId21"/>
    <p:sldId id="265" r:id="rId22"/>
    <p:sldId id="275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F81BD"/>
    <a:srgbClr val="EDED1F"/>
    <a:srgbClr val="006699"/>
    <a:srgbClr val="DEE7EC"/>
    <a:srgbClr val="ABFFFF"/>
    <a:srgbClr val="A7DDE9"/>
    <a:srgbClr val="0086BB"/>
    <a:srgbClr val="0080B0"/>
    <a:srgbClr val="00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8596" autoAdjust="0"/>
  </p:normalViewPr>
  <p:slideViewPr>
    <p:cSldViewPr>
      <p:cViewPr varScale="1">
        <p:scale>
          <a:sx n="91" d="100"/>
          <a:sy n="91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</a:t>
            </a:r>
            <a:endParaRPr lang="de-AT" dirty="0" smtClean="0"/>
          </a:p>
          <a:p>
            <a:r>
              <a:rPr lang="de-AT" dirty="0" smtClean="0"/>
              <a:t>´</a:t>
            </a:r>
          </a:p>
          <a:p>
            <a:r>
              <a:rPr lang="de-AT" dirty="0" smtClean="0"/>
              <a:t>Train </a:t>
            </a:r>
            <a:r>
              <a:rPr lang="de-AT" dirty="0" err="1" smtClean="0"/>
              <a:t>classsifier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evaluate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e.g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20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Iterate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expand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add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, (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decimate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) ,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repeat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813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044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8593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try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benefits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5492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NO </a:t>
            </a:r>
            <a:r>
              <a:rPr lang="de-AT" dirty="0" err="1" smtClean="0"/>
              <a:t>characterisation</a:t>
            </a:r>
            <a:r>
              <a:rPr lang="de-AT" dirty="0" smtClean="0"/>
              <a:t> apart </a:t>
            </a:r>
            <a:r>
              <a:rPr lang="de-AT" dirty="0" err="1" smtClean="0"/>
              <a:t>from</a:t>
            </a:r>
            <a:r>
              <a:rPr lang="de-AT" baseline="0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38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Relevant =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application</a:t>
            </a:r>
            <a:r>
              <a:rPr lang="de-AT" dirty="0" smtClean="0"/>
              <a:t>, but in </a:t>
            </a:r>
            <a:r>
              <a:rPr lang="de-AT" dirty="0" err="1" smtClean="0"/>
              <a:t>genereal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Discriminating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looking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clear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 </a:t>
            </a:r>
          </a:p>
          <a:p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redundancy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lead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information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9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„Filter  out least </a:t>
            </a:r>
            <a:r>
              <a:rPr lang="de-AT" dirty="0" err="1" smtClean="0"/>
              <a:t>interesting</a:t>
            </a:r>
            <a:r>
              <a:rPr lang="de-AT" dirty="0" smtClean="0"/>
              <a:t> variables“  </a:t>
            </a:r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doing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,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bias</a:t>
            </a:r>
            <a:r>
              <a:rPr lang="de-AT" dirty="0" smtClean="0"/>
              <a:t>/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classfier</a:t>
            </a:r>
            <a:r>
              <a:rPr lang="de-AT" dirty="0" smtClean="0"/>
              <a:t> </a:t>
            </a:r>
            <a:r>
              <a:rPr lang="de-AT" dirty="0" err="1" smtClean="0"/>
              <a:t>influence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in a </a:t>
            </a:r>
            <a:r>
              <a:rPr lang="de-AT" dirty="0" err="1" smtClean="0"/>
              <a:t>neg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01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  <a:r>
              <a:rPr lang="de-AT" baseline="0" dirty="0" smtClean="0"/>
              <a:t>  = 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independent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eg</a:t>
            </a:r>
            <a:r>
              <a:rPr lang="de-AT" baseline="0" dirty="0" smtClean="0"/>
              <a:t>.  </a:t>
            </a:r>
            <a:r>
              <a:rPr lang="de-AT" baseline="0" dirty="0" err="1" smtClean="0"/>
              <a:t>Eucledean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disstance</a:t>
            </a:r>
            <a:endParaRPr lang="de-AT" dirty="0" smtClean="0"/>
          </a:p>
          <a:p>
            <a:pPr marL="857250" lvl="1" indent="-457200"/>
            <a:r>
              <a:rPr lang="de-AT" dirty="0" smtClean="0"/>
              <a:t>Multivariate  =</a:t>
            </a:r>
            <a:r>
              <a:rPr lang="de-AT" baseline="0" dirty="0" smtClean="0"/>
              <a:t> 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 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univariate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/>
              <a:t>filter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tend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51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Relevance</a:t>
            </a:r>
            <a:r>
              <a:rPr lang="de-AT" dirty="0" smtClean="0"/>
              <a:t>:  </a:t>
            </a:r>
            <a:r>
              <a:rPr lang="de-AT" dirty="0" err="1" smtClean="0"/>
              <a:t>Eucledian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hit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miss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closesst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instances</a:t>
            </a:r>
            <a:r>
              <a:rPr lang="de-AT" baseline="0" dirty="0" smtClean="0"/>
              <a:t> in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neighborhood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 X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) –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high,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a positive 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else</a:t>
            </a:r>
            <a:r>
              <a:rPr lang="de-AT" baseline="0" dirty="0" smtClean="0"/>
              <a:t> a negative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</a:t>
            </a:r>
            <a:br>
              <a:rPr lang="de-AT" baseline="0" dirty="0" smtClean="0"/>
            </a:br>
            <a:r>
              <a:rPr lang="de-AT" baseline="0" dirty="0" smtClean="0"/>
              <a:t>Update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:  </a:t>
            </a:r>
            <a:r>
              <a:rPr lang="de-AT" baseline="0" dirty="0" err="1" smtClean="0"/>
              <a:t>bigger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 relevant </a:t>
            </a:r>
            <a:r>
              <a:rPr lang="de-AT" baseline="0" dirty="0" err="1" smtClean="0"/>
              <a:t>feature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>
                <a:sym typeface="Wingdings" panose="05000000000000000000" pitchFamily="2" charset="2"/>
              </a:rPr>
              <a:t>no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classifier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used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467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=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biases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heuristics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optimally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57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dirty="0" smtClean="0"/>
              <a:t>: </a:t>
            </a:r>
            <a:r>
              <a:rPr lang="de-AT" dirty="0" smtClean="0"/>
              <a:t>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hill-climbing, best-first, branch-and-bound, and genetic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02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Rank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certain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</a:p>
          <a:p>
            <a:pPr marL="857250" lvl="1" indent="-457200"/>
            <a:r>
              <a:rPr lang="de-AT" dirty="0" smtClean="0"/>
              <a:t>Multivariate 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Chose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rankings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225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RELIEF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</a:t>
            </a:r>
            <a:r>
              <a:rPr lang="de-AT" dirty="0" err="1" smtClean="0"/>
              <a:t>or</a:t>
            </a:r>
            <a:r>
              <a:rPr lang="de-AT" dirty="0" smtClean="0"/>
              <a:t> Binary </a:t>
            </a:r>
            <a:r>
              <a:rPr lang="de-AT" dirty="0" err="1" smtClean="0"/>
              <a:t>classification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Represent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in a </a:t>
            </a:r>
            <a:r>
              <a:rPr lang="de-AT" dirty="0" err="1" smtClean="0"/>
              <a:t>vector</a:t>
            </a:r>
            <a:r>
              <a:rPr lang="de-AT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Pick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randomly</a:t>
            </a:r>
            <a:r>
              <a:rPr lang="de-AT" dirty="0" smtClean="0"/>
              <a:t>, </a:t>
            </a:r>
            <a:br>
              <a:rPr lang="de-AT" dirty="0" smtClean="0"/>
            </a:b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relevance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Update </a:t>
            </a:r>
            <a:r>
              <a:rPr lang="de-AT" dirty="0" err="1" smtClean="0"/>
              <a:t>weights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322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 err="1" smtClean="0">
                <a:solidFill>
                  <a:srgbClr val="FF0000"/>
                </a:solidFill>
              </a:rPr>
              <a:t>Consider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classification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algortihm</a:t>
            </a:r>
            <a:endParaRPr lang="de-AT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Computationally</a:t>
            </a:r>
            <a:r>
              <a:rPr lang="de-AT" dirty="0"/>
              <a:t> expensive</a:t>
            </a:r>
            <a:r>
              <a:rPr lang="de-AT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Not flexible (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afterwards</a:t>
            </a:r>
            <a:r>
              <a:rPr lang="de-AT" dirty="0" smtClean="0"/>
              <a:t>)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2557003"/>
            <a:ext cx="2232248" cy="367941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04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3861048"/>
            <a:ext cx="2232248" cy="1728192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1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11" name="180-Grad-Pfeil 10"/>
          <p:cNvSpPr/>
          <p:nvPr/>
        </p:nvSpPr>
        <p:spPr>
          <a:xfrm rot="16200000">
            <a:off x="-89334" y="3409815"/>
            <a:ext cx="2717183" cy="1315392"/>
          </a:xfrm>
          <a:prstGeom prst="uturnArrow">
            <a:avLst>
              <a:gd name="adj1" fmla="val 13814"/>
              <a:gd name="adj2" fmla="val 25000"/>
              <a:gd name="adj3" fmla="val 23402"/>
              <a:gd name="adj4" fmla="val 43750"/>
              <a:gd name="adj5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716016" y="2924944"/>
            <a:ext cx="936104" cy="576064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09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88096" y="5229200"/>
            <a:ext cx="2239888" cy="360040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5724128" y="2260737"/>
            <a:ext cx="1296144" cy="806892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1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b="1" dirty="0" smtClean="0"/>
              <a:t>Hybrid: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Combine </a:t>
            </a:r>
            <a:r>
              <a:rPr lang="de-AT" dirty="0" err="1" smtClean="0"/>
              <a:t>benefits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filters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wrappers</a:t>
            </a:r>
            <a:r>
              <a:rPr lang="de-AT" dirty="0" smtClean="0"/>
              <a:t> </a:t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19</a:t>
            </a:fld>
            <a:endParaRPr lang="de-AT" altLang="de-DE"/>
          </a:p>
        </p:txBody>
      </p:sp>
      <p:pic>
        <p:nvPicPr>
          <p:cNvPr id="7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20242"/>
            <a:ext cx="661356" cy="12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ch rechts gekrümmter Pfeil 7"/>
          <p:cNvSpPr/>
          <p:nvPr/>
        </p:nvSpPr>
        <p:spPr>
          <a:xfrm>
            <a:off x="6720011" y="1455889"/>
            <a:ext cx="616412" cy="82188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seperate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learning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characterize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Examples</a:t>
            </a:r>
            <a:r>
              <a:rPr lang="de-AT" dirty="0" smtClean="0"/>
              <a:t>: SVM, linear </a:t>
            </a:r>
            <a:r>
              <a:rPr lang="de-AT" dirty="0" err="1" smtClean="0"/>
              <a:t>regression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20</a:t>
            </a:fld>
            <a:endParaRPr lang="de-AT" altLang="de-DE"/>
          </a:p>
        </p:txBody>
      </p:sp>
      <p:pic>
        <p:nvPicPr>
          <p:cNvPr id="7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20242"/>
            <a:ext cx="661356" cy="12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ch rechts gekrümmter Pfeil 7"/>
          <p:cNvSpPr/>
          <p:nvPr/>
        </p:nvSpPr>
        <p:spPr>
          <a:xfrm>
            <a:off x="6720011" y="1455889"/>
            <a:ext cx="616412" cy="82188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Certain</a:t>
            </a:r>
            <a:r>
              <a:rPr lang="de-AT" dirty="0"/>
              <a:t> </a:t>
            </a:r>
            <a:r>
              <a:rPr lang="de-AT" dirty="0" err="1"/>
              <a:t>assumption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Outperform </a:t>
            </a:r>
            <a:r>
              <a:rPr lang="de-AT" dirty="0"/>
              <a:t>flat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(</a:t>
            </a:r>
            <a:r>
              <a:rPr lang="de-AT" dirty="0" err="1"/>
              <a:t>Bsp</a:t>
            </a:r>
            <a:r>
              <a:rPr lang="de-AT" dirty="0"/>
              <a:t> </a:t>
            </a:r>
            <a:r>
              <a:rPr lang="de-AT" dirty="0" err="1"/>
              <a:t>tree-structure</a:t>
            </a:r>
            <a:r>
              <a:rPr lang="de-AT" dirty="0"/>
              <a:t> - </a:t>
            </a:r>
            <a:r>
              <a:rPr lang="de-AT" dirty="0" err="1"/>
              <a:t>evtl</a:t>
            </a:r>
            <a:r>
              <a:rPr lang="de-AT" dirty="0"/>
              <a:t> sogar was konkretes, </a:t>
            </a:r>
            <a:r>
              <a:rPr lang="de-AT" dirty="0" err="1"/>
              <a:t>f.ex</a:t>
            </a:r>
            <a:r>
              <a:rPr lang="de-AT" dirty="0"/>
              <a:t>. alter/</a:t>
            </a:r>
            <a:r>
              <a:rPr lang="de-AT" dirty="0" err="1"/>
              <a:t>jahre</a:t>
            </a:r>
            <a:r>
              <a:rPr lang="de-AT" dirty="0"/>
              <a:t>/</a:t>
            </a:r>
            <a:r>
              <a:rPr lang="de-AT" dirty="0" err="1"/>
              <a:t>monate</a:t>
            </a:r>
            <a:r>
              <a:rPr lang="de-AT" dirty="0"/>
              <a:t> ?!)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Tree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  <a:p>
            <a:r>
              <a:rPr lang="de-AT" dirty="0"/>
              <a:t>(</a:t>
            </a:r>
            <a:r>
              <a:rPr lang="de-AT" dirty="0" err="1"/>
              <a:t>evtl</a:t>
            </a:r>
            <a:r>
              <a:rPr lang="de-AT" dirty="0"/>
              <a:t> 1-2 </a:t>
            </a:r>
            <a:r>
              <a:rPr lang="de-AT" dirty="0" err="1"/>
              <a:t>bsp</a:t>
            </a:r>
            <a:r>
              <a:rPr lang="de-AT" dirty="0"/>
              <a:t> pro </a:t>
            </a:r>
            <a:r>
              <a:rPr lang="de-AT" dirty="0" err="1"/>
              <a:t>art</a:t>
            </a:r>
            <a:r>
              <a:rPr lang="de-AT" dirty="0"/>
              <a:t>, fortführendes zeug?)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761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Classification</a:t>
            </a:r>
            <a:r>
              <a:rPr lang="de-AT" dirty="0"/>
              <a:t>/ </a:t>
            </a: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recognition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err="1"/>
              <a:t>representation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features</a:t>
            </a:r>
          </a:p>
          <a:p>
            <a:pPr marL="0" indent="0"/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b="1" dirty="0" smtClean="0"/>
              <a:t>Flat Features</a:t>
            </a:r>
          </a:p>
          <a:p>
            <a:pPr lvl="1"/>
            <a:r>
              <a:rPr lang="en-US" sz="2400" dirty="0" smtClean="0"/>
              <a:t>Independent</a:t>
            </a:r>
            <a:endParaRPr lang="en-US" sz="2400" dirty="0" smtClean="0"/>
          </a:p>
          <a:p>
            <a:endParaRPr lang="en-US" dirty="0"/>
          </a:p>
          <a:p>
            <a:r>
              <a:rPr lang="en-US" b="1" dirty="0" smtClean="0"/>
              <a:t>Structured</a:t>
            </a:r>
          </a:p>
          <a:p>
            <a:pPr lvl="1"/>
            <a:r>
              <a:rPr lang="en-US" sz="2400" dirty="0" smtClean="0"/>
              <a:t>Certain structure</a:t>
            </a:r>
            <a:endParaRPr lang="de-AT" sz="2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</a:t>
            </a:r>
            <a:r>
              <a:rPr lang="de-AT" dirty="0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information about structure needed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</a:t>
            </a:r>
            <a:r>
              <a:rPr lang="en-US" dirty="0" smtClean="0"/>
              <a:t>other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pic>
        <p:nvPicPr>
          <p:cNvPr id="18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71" y="2708920"/>
            <a:ext cx="755104" cy="14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Nach rechts gekrümmter Pfeil 18"/>
          <p:cNvSpPr/>
          <p:nvPr/>
        </p:nvSpPr>
        <p:spPr>
          <a:xfrm>
            <a:off x="5860553" y="310271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694</Words>
  <Application>Microsoft Office PowerPoint</Application>
  <PresentationFormat>Bildschirmpräsentation (4:3)</PresentationFormat>
  <Paragraphs>203</Paragraphs>
  <Slides>25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Feature selection</vt:lpstr>
      <vt:lpstr>Feature Types</vt:lpstr>
      <vt:lpstr>Flat Features</vt:lpstr>
      <vt:lpstr>Methods for flat features</vt:lpstr>
      <vt:lpstr>Filter methods</vt:lpstr>
      <vt:lpstr>Filter methods</vt:lpstr>
      <vt:lpstr>Example: RELIEF</vt:lpstr>
      <vt:lpstr>Wrapper methods</vt:lpstr>
      <vt:lpstr>Wrapper methods</vt:lpstr>
      <vt:lpstr>Wrapper methods</vt:lpstr>
      <vt:lpstr>Wrapper methods</vt:lpstr>
      <vt:lpstr>Wrapper methods</vt:lpstr>
      <vt:lpstr>Wrapper methods</vt:lpstr>
      <vt:lpstr>Embedded methods</vt:lpstr>
      <vt:lpstr>Embedded  methods</vt:lpstr>
      <vt:lpstr>Structured features </vt:lpstr>
      <vt:lpstr>Methods for structured features</vt:lpstr>
      <vt:lpstr>Applications</vt:lpstr>
      <vt:lpstr>Questions?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Svetlana B</cp:lastModifiedBy>
  <cp:revision>27</cp:revision>
  <dcterms:created xsi:type="dcterms:W3CDTF">2016-01-25T10:01:47Z</dcterms:created>
  <dcterms:modified xsi:type="dcterms:W3CDTF">2016-01-25T22:21:29Z</dcterms:modified>
</cp:coreProperties>
</file>