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3" r:id="rId4"/>
    <p:sldId id="258" r:id="rId5"/>
    <p:sldId id="259" r:id="rId6"/>
    <p:sldId id="260"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209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871E25E-CAC2-47C8-9CDA-D83ECE857737}" type="datetimeFigureOut">
              <a:rPr lang="en-US" smtClean="0"/>
              <a:pPr/>
              <a:t>6/21/17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836010E-9D66-4277-B04A-C6EE171F948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71E25E-CAC2-47C8-9CDA-D83ECE857737}" type="datetimeFigureOut">
              <a:rPr lang="en-US" smtClean="0"/>
              <a:pPr/>
              <a:t>6/21/17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6010E-9D66-4277-B04A-C6EE171F94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71E25E-CAC2-47C8-9CDA-D83ECE857737}" type="datetimeFigureOut">
              <a:rPr lang="en-US" smtClean="0"/>
              <a:pPr/>
              <a:t>6/21/17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6010E-9D66-4277-B04A-C6EE171F948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71E25E-CAC2-47C8-9CDA-D83ECE857737}" type="datetimeFigureOut">
              <a:rPr lang="en-US" smtClean="0"/>
              <a:pPr/>
              <a:t>6/21/17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6010E-9D66-4277-B04A-C6EE171F948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871E25E-CAC2-47C8-9CDA-D83ECE857737}" type="datetimeFigureOut">
              <a:rPr lang="en-US" smtClean="0"/>
              <a:pPr/>
              <a:t>6/21/17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6010E-9D66-4277-B04A-C6EE171F948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871E25E-CAC2-47C8-9CDA-D83ECE857737}" type="datetimeFigureOut">
              <a:rPr lang="en-US" smtClean="0"/>
              <a:pPr/>
              <a:t>6/21/17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6010E-9D66-4277-B04A-C6EE171F948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871E25E-CAC2-47C8-9CDA-D83ECE857737}" type="datetimeFigureOut">
              <a:rPr lang="en-US" smtClean="0"/>
              <a:pPr/>
              <a:t>6/21/17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36010E-9D66-4277-B04A-C6EE171F948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871E25E-CAC2-47C8-9CDA-D83ECE857737}" type="datetimeFigureOut">
              <a:rPr lang="en-US" smtClean="0"/>
              <a:pPr/>
              <a:t>6/21/17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36010E-9D66-4277-B04A-C6EE171F94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1E25E-CAC2-47C8-9CDA-D83ECE857737}" type="datetimeFigureOut">
              <a:rPr lang="en-US" smtClean="0"/>
              <a:pPr/>
              <a:t>6/21/17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36010E-9D66-4277-B04A-C6EE171F948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871E25E-CAC2-47C8-9CDA-D83ECE857737}" type="datetimeFigureOut">
              <a:rPr lang="en-US" smtClean="0"/>
              <a:pPr/>
              <a:t>6/21/17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6010E-9D66-4277-B04A-C6EE171F948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871E25E-CAC2-47C8-9CDA-D83ECE857737}" type="datetimeFigureOut">
              <a:rPr lang="en-US" smtClean="0"/>
              <a:pPr/>
              <a:t>6/21/17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836010E-9D66-4277-B04A-C6EE171F948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871E25E-CAC2-47C8-9CDA-D83ECE857737}" type="datetimeFigureOut">
              <a:rPr lang="en-US" smtClean="0"/>
              <a:pPr/>
              <a:t>6/21/17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836010E-9D66-4277-B04A-C6EE171F948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 Id="rId3"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8.jpeg"/><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592762"/>
          </a:xfrm>
        </p:spPr>
        <p:txBody>
          <a:bodyPr anchor="ctr">
            <a:normAutofit/>
          </a:bodyPr>
          <a:lstStyle/>
          <a:p>
            <a:r>
              <a:rPr lang="en-US" dirty="0" smtClean="0"/>
              <a:t>				</a:t>
            </a:r>
            <a:r>
              <a:rPr lang="en-US" b="1" dirty="0" smtClean="0">
                <a:solidFill>
                  <a:schemeClr val="tx1"/>
                </a:solidFill>
              </a:rPr>
              <a:t>G2</a:t>
            </a:r>
            <a:r>
              <a:rPr lang="en-US" dirty="0" smtClean="0">
                <a:solidFill>
                  <a:schemeClr val="tx1"/>
                </a:solidFill>
              </a:rPr>
              <a:t/>
            </a:r>
            <a:br>
              <a:rPr lang="en-US" dirty="0" smtClean="0">
                <a:solidFill>
                  <a:schemeClr val="tx1"/>
                </a:solidFill>
              </a:rPr>
            </a:br>
            <a:r>
              <a:rPr lang="en-US" dirty="0" smtClean="0">
                <a:solidFill>
                  <a:schemeClr val="tx1"/>
                </a:solidFill>
              </a:rPr>
              <a:t>			</a:t>
            </a:r>
            <a:r>
              <a:rPr lang="en-US" sz="3600" dirty="0" err="1" smtClean="0">
                <a:solidFill>
                  <a:schemeClr val="tx1"/>
                </a:solidFill>
              </a:rPr>
              <a:t>Sarmad</a:t>
            </a:r>
            <a:r>
              <a:rPr lang="en-US" sz="3600" dirty="0" smtClean="0">
                <a:solidFill>
                  <a:schemeClr val="tx1"/>
                </a:solidFill>
              </a:rPr>
              <a:t> </a:t>
            </a:r>
            <a:r>
              <a:rPr lang="en-US" sz="3600" dirty="0" err="1">
                <a:solidFill>
                  <a:schemeClr val="tx1"/>
                </a:solidFill>
              </a:rPr>
              <a:t>Y</a:t>
            </a:r>
            <a:r>
              <a:rPr lang="en-US" sz="3600" dirty="0" err="1" smtClean="0">
                <a:solidFill>
                  <a:schemeClr val="tx1"/>
                </a:solidFill>
              </a:rPr>
              <a:t>ousif</a:t>
            </a:r>
            <a:r>
              <a:rPr lang="en-US" sz="3600" dirty="0" smtClean="0">
                <a:solidFill>
                  <a:schemeClr val="tx1"/>
                </a:solidFill>
              </a:rPr>
              <a:t/>
            </a:r>
            <a:br>
              <a:rPr lang="en-US" sz="3600" dirty="0" smtClean="0">
                <a:solidFill>
                  <a:schemeClr val="tx1"/>
                </a:solidFill>
              </a:rPr>
            </a:br>
            <a:r>
              <a:rPr lang="en-US" sz="3600" dirty="0" smtClean="0">
                <a:solidFill>
                  <a:schemeClr val="tx1"/>
                </a:solidFill>
              </a:rPr>
              <a:t>			   Simon </a:t>
            </a:r>
            <a:r>
              <a:rPr lang="en-US" sz="3600" dirty="0" err="1" smtClean="0">
                <a:solidFill>
                  <a:schemeClr val="tx1"/>
                </a:solidFill>
              </a:rPr>
              <a:t>Zeer</a:t>
            </a:r>
            <a:r>
              <a:rPr lang="en-US" sz="3600" dirty="0" smtClean="0">
                <a:solidFill>
                  <a:schemeClr val="tx1"/>
                </a:solidFill>
              </a:rPr>
              <a:t/>
            </a:r>
            <a:br>
              <a:rPr lang="en-US" sz="3600" dirty="0" smtClean="0">
                <a:solidFill>
                  <a:schemeClr val="tx1"/>
                </a:solidFill>
              </a:rPr>
            </a:br>
            <a:r>
              <a:rPr lang="en-US" sz="3600" dirty="0" smtClean="0">
                <a:solidFill>
                  <a:schemeClr val="tx1"/>
                </a:solidFill>
              </a:rPr>
              <a:t>			     Sari </a:t>
            </a:r>
            <a:r>
              <a:rPr lang="en-US" sz="3600" dirty="0" err="1" smtClean="0">
                <a:solidFill>
                  <a:schemeClr val="tx1"/>
                </a:solidFill>
              </a:rPr>
              <a:t>Yono</a:t>
            </a:r>
            <a:r>
              <a:rPr lang="en-US" dirty="0" smtClean="0"/>
              <a:t/>
            </a:r>
            <a:br>
              <a:rPr lang="en-US" dirty="0" smtClean="0"/>
            </a:br>
            <a:r>
              <a:rPr lang="en-US" sz="2000" dirty="0">
                <a:solidFill>
                  <a:srgbClr val="002060"/>
                </a:solidFill>
              </a:rPr>
              <a:t>This site allows students to prepare for one standardized English </a:t>
            </a:r>
            <a:r>
              <a:rPr lang="en-US" sz="2000" dirty="0" smtClean="0">
                <a:solidFill>
                  <a:srgbClr val="002060"/>
                </a:solidFill>
              </a:rPr>
              <a:t>test in reading and writing </a:t>
            </a:r>
            <a:r>
              <a:rPr lang="en-US" sz="2000" dirty="0">
                <a:solidFill>
                  <a:srgbClr val="002060"/>
                </a:solidFill>
              </a:rPr>
              <a:t>online. </a:t>
            </a:r>
            <a:r>
              <a:rPr lang="en-US" sz="2000" dirty="0" smtClean="0">
                <a:solidFill>
                  <a:srgbClr val="002060"/>
                </a:solidFill>
              </a:rPr>
              <a:t/>
            </a:r>
            <a:br>
              <a:rPr lang="en-US" sz="2000" dirty="0" smtClean="0">
                <a:solidFill>
                  <a:srgbClr val="002060"/>
                </a:solidFill>
              </a:rPr>
            </a:br>
            <a:r>
              <a:rPr lang="en-US" sz="2000" dirty="0" smtClean="0">
                <a:solidFill>
                  <a:srgbClr val="002060"/>
                </a:solidFill>
              </a:rPr>
              <a:t>This site also allows students to practice their test questions and then take the actual test.</a:t>
            </a:r>
            <a:r>
              <a:rPr lang="en-US" sz="2000" dirty="0">
                <a:solidFill>
                  <a:srgbClr val="002060"/>
                </a:solidFill>
              </a:rPr>
              <a:t/>
            </a:r>
            <a:br>
              <a:rPr lang="en-US" sz="2000" dirty="0">
                <a:solidFill>
                  <a:srgbClr val="002060"/>
                </a:solidFill>
              </a:rPr>
            </a:br>
            <a:r>
              <a:rPr lang="en-US" sz="2000" dirty="0" smtClean="0">
                <a:solidFill>
                  <a:srgbClr val="002060"/>
                </a:solidFill>
              </a:rPr>
              <a:t>Type </a:t>
            </a:r>
            <a:r>
              <a:rPr lang="en-US" sz="2000" dirty="0">
                <a:solidFill>
                  <a:srgbClr val="002060"/>
                </a:solidFill>
              </a:rPr>
              <a:t>of the standardized test is your decision, which can be chosen from ACT</a:t>
            </a:r>
            <a:br>
              <a:rPr lang="en-US" sz="2000" dirty="0">
                <a:solidFill>
                  <a:srgbClr val="002060"/>
                </a:solidFill>
              </a:rPr>
            </a:br>
            <a:r>
              <a:rPr lang="en-US" sz="2000" dirty="0">
                <a:solidFill>
                  <a:srgbClr val="002060"/>
                </a:solidFill>
              </a:rPr>
              <a:t>with areas of English and Reading, SAT with areas of Writing and Reading, or</a:t>
            </a:r>
            <a:br>
              <a:rPr lang="en-US" sz="2000" dirty="0">
                <a:solidFill>
                  <a:srgbClr val="002060"/>
                </a:solidFill>
              </a:rPr>
            </a:br>
            <a:r>
              <a:rPr lang="en-US" sz="2000" dirty="0">
                <a:solidFill>
                  <a:srgbClr val="002060"/>
                </a:solidFill>
              </a:rPr>
              <a:t>STEP test in </a:t>
            </a:r>
            <a:r>
              <a:rPr lang="en-US" sz="2000" i="1" dirty="0">
                <a:solidFill>
                  <a:srgbClr val="002060"/>
                </a:solidFill>
              </a:rPr>
              <a:t>Reference. To simplify implementation, listening comprehension </a:t>
            </a:r>
            <a:r>
              <a:rPr lang="en-US" sz="2000" i="1" dirty="0" smtClean="0">
                <a:solidFill>
                  <a:srgbClr val="002060"/>
                </a:solidFill>
              </a:rPr>
              <a:t>is </a:t>
            </a:r>
            <a:r>
              <a:rPr lang="en-US" sz="2000" dirty="0" smtClean="0">
                <a:solidFill>
                  <a:srgbClr val="002060"/>
                </a:solidFill>
              </a:rPr>
              <a:t>not </a:t>
            </a:r>
            <a:r>
              <a:rPr lang="en-US" sz="2000" dirty="0">
                <a:solidFill>
                  <a:srgbClr val="002060"/>
                </a:solidFill>
              </a:rPr>
              <a:t>required to </a:t>
            </a:r>
            <a:r>
              <a:rPr lang="en-US" sz="2000" dirty="0" smtClean="0">
                <a:solidFill>
                  <a:srgbClr val="002060"/>
                </a:solidFill>
              </a:rPr>
              <a:t>support</a:t>
            </a:r>
            <a:r>
              <a:rPr lang="en-US" dirty="0" smtClean="0">
                <a:solidFill>
                  <a:srgbClr val="002060"/>
                </a:solidFill>
              </a:rPr>
              <a:t>.</a:t>
            </a:r>
            <a:endParaRPr lang="en-US" dirty="0">
              <a:solidFill>
                <a:srgbClr val="002060"/>
              </a:solidFill>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849112"/>
          </a:xfrm>
        </p:spPr>
        <p:txBody>
          <a:bodyPr>
            <a:normAutofit/>
          </a:bodyPr>
          <a:lstStyle/>
          <a:p>
            <a:r>
              <a:rPr lang="en-US" dirty="0" smtClean="0">
                <a:solidFill>
                  <a:schemeClr val="tx1"/>
                </a:solidFill>
              </a:rPr>
              <a:t>What tools we used?</a:t>
            </a:r>
            <a:r>
              <a:rPr lang="en-US" dirty="0" smtClean="0"/>
              <a:t/>
            </a:r>
            <a:br>
              <a:rPr lang="en-US" dirty="0" smtClean="0"/>
            </a:br>
            <a:r>
              <a:rPr lang="en-US" sz="2800" dirty="0" smtClean="0">
                <a:solidFill>
                  <a:schemeClr val="tx1"/>
                </a:solidFill>
              </a:rPr>
              <a:t>ERD design : </a:t>
            </a:r>
            <a:r>
              <a:rPr lang="en-US" sz="2800" dirty="0" err="1" smtClean="0"/>
              <a:t>LucidChart</a:t>
            </a:r>
            <a:r>
              <a:rPr lang="en-US" sz="2800" dirty="0" smtClean="0"/>
              <a:t>.</a:t>
            </a:r>
            <a:br>
              <a:rPr lang="en-US" sz="2800" dirty="0" smtClean="0"/>
            </a:br>
            <a:r>
              <a:rPr lang="en-US" sz="2800" dirty="0" smtClean="0">
                <a:solidFill>
                  <a:schemeClr val="tx1"/>
                </a:solidFill>
              </a:rPr>
              <a:t>Mockups: </a:t>
            </a:r>
            <a:r>
              <a:rPr lang="en-US" sz="2800" dirty="0" err="1" smtClean="0"/>
              <a:t>Cacco</a:t>
            </a:r>
            <a:r>
              <a:rPr lang="en-US" sz="2800" dirty="0" smtClean="0"/>
              <a:t>.</a:t>
            </a:r>
            <a:r>
              <a:rPr lang="en-US" sz="2800" dirty="0" smtClean="0"/>
              <a:t/>
            </a:r>
            <a:br>
              <a:rPr lang="en-US" sz="2800" dirty="0" smtClean="0"/>
            </a:br>
            <a:r>
              <a:rPr lang="en-US" sz="2800" dirty="0" smtClean="0">
                <a:solidFill>
                  <a:schemeClr val="tx1"/>
                </a:solidFill>
              </a:rPr>
              <a:t>IDE</a:t>
            </a:r>
            <a:r>
              <a:rPr lang="en-US" sz="2800" dirty="0" smtClean="0">
                <a:solidFill>
                  <a:schemeClr val="tx1"/>
                </a:solidFill>
              </a:rPr>
              <a:t>: </a:t>
            </a:r>
            <a:r>
              <a:rPr lang="en-US" sz="2800" dirty="0" err="1" smtClean="0"/>
              <a:t>phpStorm</a:t>
            </a:r>
            <a:r>
              <a:rPr lang="en-US" sz="2800" dirty="0" smtClean="0"/>
              <a:t>.</a:t>
            </a:r>
            <a:br>
              <a:rPr lang="en-US" sz="2800" dirty="0" smtClean="0"/>
            </a:br>
            <a:r>
              <a:rPr lang="en-US" sz="2800" dirty="0" smtClean="0">
                <a:solidFill>
                  <a:schemeClr val="tx1"/>
                </a:solidFill>
              </a:rPr>
              <a:t>Language</a:t>
            </a:r>
            <a:r>
              <a:rPr lang="en-US" sz="2800" dirty="0" smtClean="0">
                <a:solidFill>
                  <a:schemeClr val="tx1"/>
                </a:solidFill>
              </a:rPr>
              <a:t>: </a:t>
            </a:r>
            <a:r>
              <a:rPr lang="en-US" sz="2800" dirty="0" smtClean="0"/>
              <a:t>PHP</a:t>
            </a:r>
            <a:r>
              <a:rPr lang="en-US" sz="2800" dirty="0"/>
              <a:t> </a:t>
            </a:r>
            <a:r>
              <a:rPr lang="en-US" sz="2800" dirty="0" smtClean="0"/>
              <a:t>,</a:t>
            </a:r>
            <a:r>
              <a:rPr lang="en-US" sz="2800" dirty="0" smtClean="0"/>
              <a:t>HTML,CSS.</a:t>
            </a:r>
            <a:br>
              <a:rPr lang="en-US" sz="2800" dirty="0" smtClean="0"/>
            </a:br>
            <a:r>
              <a:rPr lang="en-US" sz="2800" dirty="0" smtClean="0">
                <a:solidFill>
                  <a:schemeClr val="tx1">
                    <a:lumMod val="75000"/>
                    <a:lumOff val="25000"/>
                  </a:schemeClr>
                </a:solidFill>
              </a:rPr>
              <a:t>Database</a:t>
            </a:r>
            <a:r>
              <a:rPr lang="en-US" sz="2800" dirty="0" smtClean="0"/>
              <a:t>: ANY (</a:t>
            </a:r>
            <a:r>
              <a:rPr lang="en-US" sz="2800" dirty="0" smtClean="0"/>
              <a:t> </a:t>
            </a:r>
            <a:r>
              <a:rPr lang="en-US" sz="2800" dirty="0" smtClean="0"/>
              <a:t>we used an ORM) so any relational database given that it has a driver for PHP.</a:t>
            </a:r>
            <a:br>
              <a:rPr lang="en-US" sz="2800" dirty="0" smtClean="0"/>
            </a:br>
            <a:r>
              <a:rPr lang="en-US" sz="2800" dirty="0" smtClean="0">
                <a:solidFill>
                  <a:srgbClr val="404040"/>
                </a:solidFill>
              </a:rPr>
              <a:t>Frameworks: </a:t>
            </a:r>
            <a:r>
              <a:rPr lang="en-US" sz="2800" dirty="0" err="1" smtClean="0"/>
              <a:t>Laravel</a:t>
            </a:r>
            <a:r>
              <a:rPr lang="en-US" sz="2800" dirty="0" smtClean="0"/>
              <a:t>.</a:t>
            </a:r>
            <a:br>
              <a:rPr lang="en-US" sz="2800" dirty="0" smtClean="0"/>
            </a:br>
            <a:r>
              <a:rPr lang="en-US" sz="2800" dirty="0" smtClean="0">
                <a:solidFill>
                  <a:schemeClr val="tx1"/>
                </a:solidFill>
              </a:rPr>
              <a:t>Server Platform</a:t>
            </a:r>
            <a:r>
              <a:rPr lang="en-US" sz="2800" dirty="0" smtClean="0"/>
              <a:t>: Ubuntu with </a:t>
            </a:r>
            <a:r>
              <a:rPr lang="en-US" sz="2800" dirty="0" err="1" smtClean="0"/>
              <a:t>Nginx</a:t>
            </a:r>
            <a:r>
              <a:rPr lang="en-US" sz="2800" dirty="0" smtClean="0"/>
              <a:t> as web server.</a:t>
            </a:r>
            <a:br>
              <a:rPr lang="en-US" sz="2800" dirty="0" smtClean="0"/>
            </a:br>
            <a:r>
              <a:rPr lang="en-US" sz="2800" dirty="0" smtClean="0">
                <a:solidFill>
                  <a:srgbClr val="000000"/>
                </a:solidFill>
              </a:rPr>
              <a:t>Version Control</a:t>
            </a:r>
            <a:r>
              <a:rPr lang="en-US" sz="2800" dirty="0" smtClean="0"/>
              <a:t>: </a:t>
            </a:r>
            <a:r>
              <a:rPr lang="en-US" sz="2800" dirty="0" err="1" smtClean="0"/>
              <a:t>Git</a:t>
            </a:r>
            <a:r>
              <a:rPr lang="en-US" sz="2800" dirty="0" smtClean="0"/>
              <a:t>.</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Features</a:t>
            </a:r>
            <a:endParaRPr lang="en-US" dirty="0"/>
          </a:p>
        </p:txBody>
      </p:sp>
      <p:sp>
        <p:nvSpPr>
          <p:cNvPr id="3" name="Subtitle 2"/>
          <p:cNvSpPr>
            <a:spLocks noGrp="1"/>
          </p:cNvSpPr>
          <p:nvPr>
            <p:ph idx="1"/>
          </p:nvPr>
        </p:nvSpPr>
        <p:spPr>
          <a:xfrm>
            <a:off x="76200" y="1935480"/>
            <a:ext cx="8839200" cy="4389120"/>
          </a:xfrm>
        </p:spPr>
        <p:txBody>
          <a:bodyPr>
            <a:normAutofit/>
          </a:bodyPr>
          <a:lstStyle/>
          <a:p>
            <a:pPr marL="0" indent="0">
              <a:buNone/>
            </a:pPr>
            <a:r>
              <a:rPr lang="en-US" sz="2800" dirty="0" smtClean="0"/>
              <a:t>Password </a:t>
            </a:r>
            <a:r>
              <a:rPr lang="en-US" sz="2800" dirty="0"/>
              <a:t>recovery.</a:t>
            </a:r>
            <a:br>
              <a:rPr lang="en-US" sz="2800" dirty="0"/>
            </a:br>
            <a:r>
              <a:rPr lang="en-US" sz="2800" dirty="0"/>
              <a:t>Ability to choose </a:t>
            </a:r>
            <a:r>
              <a:rPr lang="en-US" sz="2800" dirty="0" smtClean="0"/>
              <a:t>practice or test type.</a:t>
            </a:r>
            <a:r>
              <a:rPr lang="en-US" sz="2800" dirty="0"/>
              <a:t/>
            </a:r>
            <a:br>
              <a:rPr lang="en-US" sz="2800" dirty="0"/>
            </a:br>
            <a:r>
              <a:rPr lang="en-US" sz="2800" dirty="0"/>
              <a:t>Ability to choose Difficulty level.</a:t>
            </a:r>
            <a:br>
              <a:rPr lang="en-US" sz="2800" dirty="0"/>
            </a:br>
            <a:r>
              <a:rPr lang="en-US" sz="2800" dirty="0"/>
              <a:t>Ability to choose </a:t>
            </a:r>
            <a:r>
              <a:rPr lang="en-US" sz="2800" dirty="0" smtClean="0"/>
              <a:t>number of questions for practice test. </a:t>
            </a:r>
            <a:r>
              <a:rPr lang="en-US" sz="2800" dirty="0"/>
              <a:t/>
            </a:r>
            <a:br>
              <a:rPr lang="en-US" sz="2800" dirty="0"/>
            </a:br>
            <a:r>
              <a:rPr lang="en-US" sz="2800" dirty="0"/>
              <a:t>Instant score review. </a:t>
            </a:r>
            <a:br>
              <a:rPr lang="en-US" sz="2800" dirty="0"/>
            </a:br>
            <a:r>
              <a:rPr lang="en-US" sz="2800" dirty="0"/>
              <a:t>Instant feed back.</a:t>
            </a:r>
            <a:br>
              <a:rPr lang="en-US" sz="2800" dirty="0"/>
            </a:br>
            <a:r>
              <a:rPr lang="en-US" sz="2800" dirty="0"/>
              <a:t>Easy access to </a:t>
            </a:r>
            <a:r>
              <a:rPr lang="en-US" sz="2800" dirty="0" smtClean="0"/>
              <a:t>history </a:t>
            </a:r>
            <a:r>
              <a:rPr lang="en-US" sz="2800" dirty="0"/>
              <a:t>usage</a:t>
            </a:r>
            <a:r>
              <a:rPr lang="en-US" sz="2800" dirty="0" smtClean="0"/>
              <a:t>. </a:t>
            </a:r>
            <a:r>
              <a:rPr lang="en-US" dirty="0"/>
              <a:t/>
            </a:r>
            <a:br>
              <a:rPr lang="en-US" dirty="0"/>
            </a:br>
            <a:endParaRPr lang="en-US" dirty="0"/>
          </a:p>
        </p:txBody>
      </p:sp>
    </p:spTree>
    <p:extLst>
      <p:ext uri="{BB962C8B-B14F-4D97-AF65-F5344CB8AC3E}">
        <p14:creationId xmlns:p14="http://schemas.microsoft.com/office/powerpoint/2010/main" val="1141538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Final ERD.JPG"/>
          <p:cNvPicPr>
            <a:picLocks noChangeAspect="1"/>
          </p:cNvPicPr>
          <p:nvPr/>
        </p:nvPicPr>
        <p:blipFill>
          <a:blip r:embed="rId2" cstate="print"/>
          <a:stretch>
            <a:fillRect/>
          </a:stretch>
        </p:blipFill>
        <p:spPr>
          <a:xfrm>
            <a:off x="55087" y="609600"/>
            <a:ext cx="8860314" cy="51054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704088"/>
            <a:ext cx="9144000" cy="5163312"/>
          </a:xfrm>
        </p:spPr>
        <p:txBody>
          <a:bodyPr/>
          <a:lstStyle/>
          <a:p>
            <a:endParaRPr lang="en-US" dirty="0"/>
          </a:p>
        </p:txBody>
      </p:sp>
      <p:pic>
        <p:nvPicPr>
          <p:cNvPr id="3" name="Picture 2" descr="Capture.JPG"/>
          <p:cNvPicPr>
            <a:picLocks noChangeAspect="1"/>
          </p:cNvPicPr>
          <p:nvPr/>
        </p:nvPicPr>
        <p:blipFill>
          <a:blip r:embed="rId2" cstate="print"/>
          <a:stretch>
            <a:fillRect/>
          </a:stretch>
        </p:blipFill>
        <p:spPr>
          <a:xfrm>
            <a:off x="0" y="0"/>
            <a:ext cx="9144000" cy="3361131"/>
          </a:xfrm>
          <a:prstGeom prst="rect">
            <a:avLst/>
          </a:prstGeom>
        </p:spPr>
      </p:pic>
      <p:pic>
        <p:nvPicPr>
          <p:cNvPr id="4" name="Picture 3" descr="Capture1.JPG"/>
          <p:cNvPicPr>
            <a:picLocks noChangeAspect="1"/>
          </p:cNvPicPr>
          <p:nvPr/>
        </p:nvPicPr>
        <p:blipFill>
          <a:blip r:embed="rId3" cstate="print"/>
          <a:stretch>
            <a:fillRect/>
          </a:stretch>
        </p:blipFill>
        <p:spPr>
          <a:xfrm>
            <a:off x="0" y="3048000"/>
            <a:ext cx="9144000" cy="3520729"/>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Capture8.JPG"/>
          <p:cNvPicPr>
            <a:picLocks noChangeAspect="1"/>
          </p:cNvPicPr>
          <p:nvPr/>
        </p:nvPicPr>
        <p:blipFill>
          <a:blip r:embed="rId2" cstate="print"/>
          <a:stretch>
            <a:fillRect/>
          </a:stretch>
        </p:blipFill>
        <p:spPr>
          <a:xfrm>
            <a:off x="0" y="0"/>
            <a:ext cx="9144000" cy="1933575"/>
          </a:xfrm>
          <a:prstGeom prst="rect">
            <a:avLst/>
          </a:prstGeom>
        </p:spPr>
      </p:pic>
      <p:pic>
        <p:nvPicPr>
          <p:cNvPr id="4" name="Picture 3" descr="Capture2.JPG"/>
          <p:cNvPicPr>
            <a:picLocks noChangeAspect="1"/>
          </p:cNvPicPr>
          <p:nvPr/>
        </p:nvPicPr>
        <p:blipFill>
          <a:blip r:embed="rId3" cstate="print"/>
          <a:stretch>
            <a:fillRect/>
          </a:stretch>
        </p:blipFill>
        <p:spPr>
          <a:xfrm>
            <a:off x="0" y="1981200"/>
            <a:ext cx="9144000" cy="2155710"/>
          </a:xfrm>
          <a:prstGeom prst="rect">
            <a:avLst/>
          </a:prstGeom>
        </p:spPr>
      </p:pic>
      <p:pic>
        <p:nvPicPr>
          <p:cNvPr id="6" name="Picture 5" descr="Capture11.JPG"/>
          <p:cNvPicPr>
            <a:picLocks noChangeAspect="1"/>
          </p:cNvPicPr>
          <p:nvPr/>
        </p:nvPicPr>
        <p:blipFill>
          <a:blip r:embed="rId4" cstate="print"/>
          <a:stretch>
            <a:fillRect/>
          </a:stretch>
        </p:blipFill>
        <p:spPr>
          <a:xfrm>
            <a:off x="0" y="4114800"/>
            <a:ext cx="9144000" cy="1544000"/>
          </a:xfrm>
          <a:prstGeom prst="rect">
            <a:avLst/>
          </a:prstGeom>
        </p:spPr>
      </p:pic>
      <p:pic>
        <p:nvPicPr>
          <p:cNvPr id="7" name="Picture 6" descr="Capture7.JPG"/>
          <p:cNvPicPr>
            <a:picLocks noChangeAspect="1"/>
          </p:cNvPicPr>
          <p:nvPr/>
        </p:nvPicPr>
        <p:blipFill>
          <a:blip r:embed="rId5" cstate="print"/>
          <a:stretch>
            <a:fillRect/>
          </a:stretch>
        </p:blipFill>
        <p:spPr>
          <a:xfrm>
            <a:off x="0" y="5715000"/>
            <a:ext cx="2809875" cy="1143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305800" cy="4572000"/>
          </a:xfrm>
        </p:spPr>
        <p:txBody>
          <a:bodyPr>
            <a:normAutofit fontScale="90000"/>
          </a:bodyPr>
          <a:lstStyle/>
          <a:p>
            <a:r>
              <a:rPr lang="en-US" b="1" dirty="0" smtClean="0">
                <a:solidFill>
                  <a:schemeClr val="tx1"/>
                </a:solidFill>
              </a:rPr>
              <a:t/>
            </a:r>
            <a:br>
              <a:rPr lang="en-US" b="1" dirty="0" smtClean="0">
                <a:solidFill>
                  <a:schemeClr val="tx1"/>
                </a:solidFill>
              </a:rPr>
            </a:br>
            <a:r>
              <a:rPr lang="en-US" b="1" dirty="0">
                <a:solidFill>
                  <a:schemeClr val="tx1"/>
                </a:solidFill>
              </a:rPr>
              <a:t/>
            </a:r>
            <a:br>
              <a:rPr lang="en-US" b="1" dirty="0">
                <a:solidFill>
                  <a:schemeClr val="tx1"/>
                </a:solidFill>
              </a:rPr>
            </a:br>
            <a:r>
              <a:rPr lang="en-US" b="1" dirty="0" smtClean="0">
                <a:solidFill>
                  <a:schemeClr val="tx1"/>
                </a:solidFill>
              </a:rPr>
              <a:t/>
            </a:r>
            <a:br>
              <a:rPr lang="en-US" b="1" dirty="0" smtClean="0">
                <a:solidFill>
                  <a:schemeClr val="tx1"/>
                </a:solidFill>
              </a:rPr>
            </a:br>
            <a:r>
              <a:rPr lang="en-US" b="1" dirty="0" smtClean="0">
                <a:solidFill>
                  <a:schemeClr val="tx1"/>
                </a:solidFill>
              </a:rPr>
              <a:t>Future Improvements:</a:t>
            </a:r>
            <a:r>
              <a:rPr lang="en-US" dirty="0" smtClean="0"/>
              <a:t/>
            </a:r>
            <a:br>
              <a:rPr lang="en-US" dirty="0" smtClean="0"/>
            </a:br>
            <a:r>
              <a:rPr lang="en-US" sz="2200" dirty="0" smtClean="0"/>
              <a:t>larger questions database.</a:t>
            </a:r>
            <a:br>
              <a:rPr lang="en-US" sz="2200" dirty="0" smtClean="0"/>
            </a:br>
            <a:r>
              <a:rPr lang="en-US" sz="2200" dirty="0" smtClean="0"/>
              <a:t>Better enhanced </a:t>
            </a:r>
            <a:r>
              <a:rPr lang="en-US" sz="2200" dirty="0" smtClean="0"/>
              <a:t>feedback.</a:t>
            </a:r>
            <a:br>
              <a:rPr lang="en-US" sz="2200" dirty="0" smtClean="0"/>
            </a:br>
            <a:r>
              <a:rPr lang="en-US" sz="2200" dirty="0" smtClean="0"/>
              <a:t>Advanced </a:t>
            </a:r>
            <a:r>
              <a:rPr lang="en-US" sz="2200" dirty="0" smtClean="0"/>
              <a:t>frontend design. </a:t>
            </a:r>
            <a:br>
              <a:rPr lang="en-US" sz="2200" dirty="0" smtClean="0"/>
            </a:br>
            <a:r>
              <a:rPr lang="en-US" sz="2200" dirty="0" smtClean="0"/>
              <a:t>Better Security.</a:t>
            </a:r>
            <a:br>
              <a:rPr lang="en-US" sz="2200" dirty="0" smtClean="0"/>
            </a:br>
            <a:r>
              <a:rPr lang="en-US" sz="2200" dirty="0" smtClean="0"/>
              <a:t>More test types.</a:t>
            </a:r>
            <a:br>
              <a:rPr lang="en-US" sz="2200" dirty="0" smtClean="0"/>
            </a:br>
            <a:r>
              <a:rPr lang="en-US" sz="2200" dirty="0" smtClean="0"/>
              <a:t>Better scalability.</a:t>
            </a:r>
            <a:br>
              <a:rPr lang="en-US" sz="2200" dirty="0" smtClean="0"/>
            </a:br>
            <a:r>
              <a:rPr lang="en-US" sz="2200" smtClean="0"/>
              <a:t>Transactional emails.</a:t>
            </a:r>
            <a:br>
              <a:rPr lang="en-US" sz="2200" smtClean="0"/>
            </a:br>
            <a:r>
              <a:rPr lang="en-US" sz="2200" smtClean="0"/>
              <a:t/>
            </a:r>
            <a:br>
              <a:rPr lang="en-US" sz="2200" smtClean="0"/>
            </a:br>
            <a:r>
              <a:rPr lang="en-US" sz="2200" dirty="0"/>
              <a:t/>
            </a:r>
            <a:br>
              <a:rPr lang="en-US" sz="2200" dirty="0"/>
            </a:br>
            <a:endParaRPr lang="en-US" sz="2200" dirty="0"/>
          </a:p>
        </p:txBody>
      </p:sp>
    </p:spTree>
    <p:extLst>
      <p:ext uri="{BB962C8B-B14F-4D97-AF65-F5344CB8AC3E}">
        <p14:creationId xmlns:p14="http://schemas.microsoft.com/office/powerpoint/2010/main" val="6712451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214</TotalTime>
  <Words>9</Words>
  <Application>Microsoft Macintosh PowerPoint</Application>
  <PresentationFormat>On-screen Show (4:3)</PresentationFormat>
  <Paragraphs>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    G2    Sarmad Yousif       Simon Zeer         Sari Yono This site allows students to prepare for one standardized English test in reading and writing online.  This site also allows students to practice their test questions and then take the actual test. Type of the standardized test is your decision, which can be chosen from ACT with areas of English and Reading, SAT with areas of Writing and Reading, or STEP test in Reference. To simplify implementation, listening comprehension is not required to support.</vt:lpstr>
      <vt:lpstr>What tools we used? ERD design : LucidChart. Mockups: Cacco. IDE: phpStorm. Language: PHP ,HTML,CSS. Database: ANY ( we used an ORM) so any relational database given that it has a driver for PHP. Frameworks: Laravel. Server Platform: Ubuntu with Nginx as web server. Version Control: Git.</vt:lpstr>
      <vt:lpstr>Features</vt:lpstr>
      <vt:lpstr>PowerPoint Presentation</vt:lpstr>
      <vt:lpstr>PowerPoint Presentation</vt:lpstr>
      <vt:lpstr>PowerPoint Presentation</vt:lpstr>
      <vt:lpstr>   Future Improvements: larger questions database. Better enhanced feedback. Advanced frontend design.  Better Security. More test types. Better scalability. Transactional emails.   </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G2    Sarmad yousif       Smion Zeer         Sari Yono This site allows students to prepare for one standardized English test online.  Type of the standardized test is your decision, which can be chosen from ACT with areas of English and Reading, SAT with areas of Writing and Reading, or STEP test in Reference. To simplify implementation, listening comprehension is not required to support.</dc:title>
  <dc:creator>Sam</dc:creator>
  <cp:lastModifiedBy>sari yono</cp:lastModifiedBy>
  <cp:revision>11</cp:revision>
  <dcterms:created xsi:type="dcterms:W3CDTF">2017-06-20T16:23:51Z</dcterms:created>
  <dcterms:modified xsi:type="dcterms:W3CDTF">2017-06-21T22:12:19Z</dcterms:modified>
</cp:coreProperties>
</file>